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6" r:id="rId9"/>
    <p:sldId id="262" r:id="rId10"/>
    <p:sldId id="267" r:id="rId11"/>
    <p:sldId id="263" r:id="rId12"/>
    <p:sldId id="268" r:id="rId13"/>
    <p:sldId id="269" r:id="rId14"/>
    <p:sldId id="264" r:id="rId15"/>
    <p:sldId id="270" r:id="rId16"/>
    <p:sldId id="271" r:id="rId17"/>
    <p:sldId id="272" r:id="rId18"/>
    <p:sldId id="274" r:id="rId19"/>
    <p:sldId id="275" r:id="rId20"/>
    <p:sldId id="276" r:id="rId21"/>
    <p:sldId id="273" r:id="rId2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085850"/>
            <a:ext cx="6619244" cy="2497186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3583035"/>
            <a:ext cx="6619244" cy="646065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41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3600440"/>
            <a:ext cx="6619243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514350"/>
            <a:ext cx="6619244" cy="27305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4025494"/>
            <a:ext cx="6619242" cy="37028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41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085850"/>
            <a:ext cx="6619244" cy="14859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2743200"/>
            <a:ext cx="6619244" cy="177165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91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085850"/>
            <a:ext cx="5999486" cy="174253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2828380"/>
            <a:ext cx="5459737" cy="256631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262993"/>
            <a:ext cx="6619244" cy="12573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721" y="728440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1960341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3401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2343151"/>
            <a:ext cx="6619245" cy="123988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3583036"/>
            <a:ext cx="6619244" cy="6453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607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485900"/>
            <a:ext cx="2210150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000250"/>
            <a:ext cx="2195513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485900"/>
            <a:ext cx="220218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000250"/>
            <a:ext cx="2210096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485900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000250"/>
            <a:ext cx="2199085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1600200"/>
            <a:ext cx="0" cy="29718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1600200"/>
            <a:ext cx="0" cy="29751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28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3188212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1657350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3620409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3188212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1657350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3620408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3188212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1657350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3620406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1600200"/>
            <a:ext cx="0" cy="29718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1600200"/>
            <a:ext cx="0" cy="29751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48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68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322660"/>
            <a:ext cx="1314451" cy="4369594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665561"/>
            <a:ext cx="5567362" cy="40266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1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4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146300"/>
            <a:ext cx="6619243" cy="143673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3583036"/>
            <a:ext cx="6619244" cy="6453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29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1545432"/>
            <a:ext cx="3297254" cy="314682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1542069"/>
            <a:ext cx="3297256" cy="315018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63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428750"/>
            <a:ext cx="329725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1885950"/>
            <a:ext cx="3297254" cy="280630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428750"/>
            <a:ext cx="329725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1885950"/>
            <a:ext cx="3297254" cy="280630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33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1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2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085850"/>
            <a:ext cx="2550798" cy="108585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085850"/>
            <a:ext cx="3896998" cy="3429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2346961"/>
            <a:ext cx="2550797" cy="21716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8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390644"/>
            <a:ext cx="3819680" cy="1181106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857250"/>
            <a:ext cx="2400300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2743200"/>
            <a:ext cx="3813734" cy="10287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002264"/>
            <a:ext cx="3027759" cy="31412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169261"/>
            <a:ext cx="1141809" cy="1774090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257300"/>
            <a:ext cx="2114550" cy="211455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8560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4572000"/>
            <a:ext cx="745301" cy="5715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857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339538"/>
            <a:ext cx="7053542" cy="10503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1539689"/>
            <a:ext cx="6709906" cy="3146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616730" y="1343026"/>
            <a:ext cx="74294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713680" y="2418973"/>
            <a:ext cx="2894846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21797"/>
            <a:ext cx="628649" cy="57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755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315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35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187950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t>Statistics for AI &amp; Big Data Analytics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A32A27F-812B-7589-2915-A205B95F7B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93556" y="4411913"/>
            <a:ext cx="1902101" cy="376512"/>
          </a:xfrm>
        </p:spPr>
        <p:txBody>
          <a:bodyPr/>
          <a:lstStyle/>
          <a:p>
            <a:r>
              <a:rPr lang="en-US" dirty="0"/>
              <a:t>Andreas </a:t>
            </a:r>
            <a:r>
              <a:rPr lang="en-US" dirty="0" err="1"/>
              <a:t>kollias</a:t>
            </a:r>
            <a:endParaRPr lang="en-US" dirty="0"/>
          </a:p>
        </p:txBody>
      </p:sp>
      <p:pic>
        <p:nvPicPr>
          <p:cNvPr id="1026" name="Picture 2" descr="Political History">
            <a:extLst>
              <a:ext uri="{FF2B5EF4-FFF2-40B4-BE49-F238E27FC236}">
                <a16:creationId xmlns:a16="http://schemas.microsoft.com/office/drawing/2014/main" id="{B890852B-1AD2-C9CF-53CD-7196526697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6" y="68717"/>
            <a:ext cx="3526556" cy="101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6FA2D-7599-3A23-9676-233EB5172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TF-IDF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81265-7E0E-F3FE-13BD-FA4CC449A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Search engines</a:t>
            </a:r>
          </a:p>
          <a:p>
            <a:r>
              <a:rPr lang="en-US" dirty="0"/>
              <a:t>Rank relevant documents based on keywords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Document classification</a:t>
            </a:r>
          </a:p>
          <a:p>
            <a:r>
              <a:rPr lang="en-US" dirty="0"/>
              <a:t>Convert text into features for ML models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Keyword extraction</a:t>
            </a:r>
          </a:p>
          <a:p>
            <a:r>
              <a:rPr lang="en-US" dirty="0"/>
              <a:t>Identify important words in a document</a:t>
            </a:r>
          </a:p>
        </p:txBody>
      </p:sp>
    </p:spTree>
    <p:extLst>
      <p:ext uri="{BB962C8B-B14F-4D97-AF65-F5344CB8AC3E}">
        <p14:creationId xmlns:p14="http://schemas.microsoft.com/office/powerpoint/2010/main" val="4168868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k-Means Clustering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Type of learning</a:t>
            </a:r>
          </a:p>
          <a:p>
            <a:r>
              <a:rPr lang="en-US" dirty="0"/>
              <a:t>Unsupervised (no labels required)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Goal</a:t>
            </a:r>
          </a:p>
          <a:p>
            <a:r>
              <a:rPr lang="en-US" dirty="0"/>
              <a:t>Group similar data points into clusters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Key parameter</a:t>
            </a:r>
          </a:p>
          <a:p>
            <a:r>
              <a:rPr lang="en-US" dirty="0"/>
              <a:t>k = number of clusters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Output</a:t>
            </a:r>
          </a:p>
          <a:p>
            <a:r>
              <a:rPr lang="en-US" dirty="0"/>
              <a:t>Each point belongs to a cluster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0191F-9707-D9E8-EFB8-C0CDCBA7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and Distance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39599-D1AF-5E05-1653-3942DC8CC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Distance metric</a:t>
            </a:r>
          </a:p>
          <a:p>
            <a:r>
              <a:rPr lang="en-US" dirty="0"/>
              <a:t>Uses Euclidean distance to assign points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Centroids</a:t>
            </a:r>
          </a:p>
          <a:p>
            <a:r>
              <a:rPr lang="en-US" dirty="0"/>
              <a:t>Represent the center of each cluster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Sensitivity</a:t>
            </a:r>
          </a:p>
          <a:p>
            <a:r>
              <a:rPr lang="en-US" dirty="0"/>
              <a:t>Depends on initial centroid placement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Challenge</a:t>
            </a:r>
          </a:p>
          <a:p>
            <a:r>
              <a:rPr lang="en-US" dirty="0"/>
              <a:t>Choosing the correct number of clusters (k)</a:t>
            </a:r>
          </a:p>
        </p:txBody>
      </p:sp>
    </p:spTree>
    <p:extLst>
      <p:ext uri="{BB962C8B-B14F-4D97-AF65-F5344CB8AC3E}">
        <p14:creationId xmlns:p14="http://schemas.microsoft.com/office/powerpoint/2010/main" val="1408682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EC103-7D39-8853-35FE-A7E0C1FF0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BC14A-5346-C0EE-E417-262CE994E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Definition</a:t>
            </a:r>
          </a:p>
          <a:p>
            <a:r>
              <a:rPr lang="en-US" dirty="0"/>
              <a:t>Predict a category (label) for new data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Type of learning</a:t>
            </a:r>
          </a:p>
          <a:p>
            <a:r>
              <a:rPr lang="en-US" dirty="0"/>
              <a:t>Supervised (uses labeled data)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Examples</a:t>
            </a:r>
          </a:p>
          <a:p>
            <a:r>
              <a:rPr lang="en-US" dirty="0"/>
              <a:t>Spam detection</a:t>
            </a:r>
          </a:p>
          <a:p>
            <a:r>
              <a:rPr lang="en-US" dirty="0"/>
              <a:t>Sentiment analysis</a:t>
            </a:r>
          </a:p>
          <a:p>
            <a:r>
              <a:rPr lang="en-US" dirty="0"/>
              <a:t>Hate speech detection</a:t>
            </a:r>
          </a:p>
        </p:txBody>
      </p:sp>
    </p:spTree>
    <p:extLst>
      <p:ext uri="{BB962C8B-B14F-4D97-AF65-F5344CB8AC3E}">
        <p14:creationId xmlns:p14="http://schemas.microsoft.com/office/powerpoint/2010/main" val="3372374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Naive Bayes Classifier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Type</a:t>
            </a:r>
          </a:p>
          <a:p>
            <a:r>
              <a:rPr lang="en-US" dirty="0"/>
              <a:t>Probabilistic classifier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Based on</a:t>
            </a:r>
          </a:p>
          <a:p>
            <a:r>
              <a:rPr lang="en-US" dirty="0"/>
              <a:t>Bayes’ Theorem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Assumption</a:t>
            </a:r>
          </a:p>
          <a:p>
            <a:r>
              <a:rPr lang="en-US" dirty="0"/>
              <a:t>Features are independent of each other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Advantage</a:t>
            </a:r>
          </a:p>
          <a:p>
            <a:r>
              <a:rPr lang="en-US" dirty="0"/>
              <a:t>Simple, fast, and effective for text data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3A3D3-26C8-1A54-D8D4-9290AF0C2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a Naive Bayes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EC841-8BBB-26EF-64FE-435B411B4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Step 1</a:t>
            </a:r>
          </a:p>
          <a:p>
            <a:r>
              <a:rPr lang="en-US" dirty="0"/>
              <a:t>Collect labeled training data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Step 2</a:t>
            </a:r>
          </a:p>
          <a:p>
            <a:r>
              <a:rPr lang="en-US" dirty="0"/>
              <a:t>Calculate prior probabilities of classes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Step 3</a:t>
            </a:r>
          </a:p>
          <a:p>
            <a:r>
              <a:rPr lang="en-US" dirty="0"/>
              <a:t>Compute likelihood of features given each class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Step 4</a:t>
            </a:r>
          </a:p>
          <a:p>
            <a:r>
              <a:rPr lang="en-US" dirty="0"/>
              <a:t>Build the classification model</a:t>
            </a:r>
          </a:p>
        </p:txBody>
      </p:sp>
    </p:spTree>
    <p:extLst>
      <p:ext uri="{BB962C8B-B14F-4D97-AF65-F5344CB8AC3E}">
        <p14:creationId xmlns:p14="http://schemas.microsoft.com/office/powerpoint/2010/main" val="963843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48851-195F-81FB-2EA5-07C67C7C7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Hate Speech Detection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992C0-D9FC-B9DA-DC8F-1982D1FF8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dirty="0"/>
              <a:t>Τ</a:t>
            </a:r>
            <a:r>
              <a:rPr lang="en-US" b="1" dirty="0"/>
              <a:t>ask</a:t>
            </a:r>
          </a:p>
          <a:p>
            <a:r>
              <a:rPr lang="en-US" dirty="0"/>
              <a:t>Classify messages as hate or non-hate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Process</a:t>
            </a:r>
          </a:p>
          <a:p>
            <a:r>
              <a:rPr lang="en-US" dirty="0"/>
              <a:t>Convert text using TF-IDF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Model</a:t>
            </a:r>
          </a:p>
          <a:p>
            <a:r>
              <a:rPr lang="en-US" dirty="0"/>
              <a:t>Train Naive Bayes classifier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Goal</a:t>
            </a:r>
          </a:p>
          <a:p>
            <a:r>
              <a:rPr lang="en-US" dirty="0"/>
              <a:t>Predict class of new messages</a:t>
            </a:r>
          </a:p>
        </p:txBody>
      </p:sp>
    </p:spTree>
    <p:extLst>
      <p:ext uri="{BB962C8B-B14F-4D97-AF65-F5344CB8AC3E}">
        <p14:creationId xmlns:p14="http://schemas.microsoft.com/office/powerpoint/2010/main" val="3549612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DE4C5-2757-C1F2-BA36-1B3FECCFD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the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265BE-90ED-112B-7BB5-80341CBED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Input</a:t>
            </a:r>
          </a:p>
          <a:p>
            <a:r>
              <a:rPr lang="en-US" dirty="0"/>
              <a:t>New unseen message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Output</a:t>
            </a:r>
          </a:p>
          <a:p>
            <a:r>
              <a:rPr lang="en-US" dirty="0"/>
              <a:t>Predicted label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Evaluation metrics</a:t>
            </a:r>
          </a:p>
          <a:p>
            <a:r>
              <a:rPr lang="en-US" dirty="0"/>
              <a:t>Accuracy (overall correctness)</a:t>
            </a:r>
          </a:p>
          <a:p>
            <a:r>
              <a:rPr lang="en-US" dirty="0"/>
              <a:t>Precision (correct positives)</a:t>
            </a:r>
          </a:p>
          <a:p>
            <a:r>
              <a:rPr lang="en-US" dirty="0"/>
              <a:t>Recall (coverage of positives)</a:t>
            </a:r>
          </a:p>
        </p:txBody>
      </p:sp>
    </p:spTree>
    <p:extLst>
      <p:ext uri="{BB962C8B-B14F-4D97-AF65-F5344CB8AC3E}">
        <p14:creationId xmlns:p14="http://schemas.microsoft.com/office/powerpoint/2010/main" val="2836870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9A293-0A97-DC04-F7CE-B0FF78028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84" y="339538"/>
            <a:ext cx="7053542" cy="443244"/>
          </a:xfrm>
        </p:spPr>
        <p:txBody>
          <a:bodyPr/>
          <a:lstStyle/>
          <a:p>
            <a:r>
              <a:rPr lang="en-US" sz="2000" dirty="0"/>
              <a:t>Regression Application Example in Text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C798A-BF48-FF16-CAA0-9A09C1FFA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423" y="899730"/>
            <a:ext cx="8586885" cy="41086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b="1" dirty="0"/>
              <a:t>Why regression?</a:t>
            </a:r>
          </a:p>
          <a:p>
            <a:r>
              <a:rPr lang="en-US" sz="1100" dirty="0"/>
              <a:t>Captures intensity of language, not just categories</a:t>
            </a:r>
          </a:p>
          <a:p>
            <a:pPr marL="0" indent="0">
              <a:buNone/>
            </a:pPr>
            <a:r>
              <a:rPr lang="en-US" sz="1100" b="1" dirty="0"/>
              <a:t>Problem</a:t>
            </a:r>
          </a:p>
          <a:p>
            <a:r>
              <a:rPr lang="en-US" sz="1100" dirty="0"/>
              <a:t>Predict the toxicity level of a message (not just hate / non-hate)</a:t>
            </a:r>
          </a:p>
          <a:p>
            <a:pPr marL="0" indent="0">
              <a:buNone/>
            </a:pPr>
            <a:r>
              <a:rPr lang="en-US" sz="1100" b="1" dirty="0"/>
              <a:t>Input (X)</a:t>
            </a:r>
          </a:p>
          <a:p>
            <a:r>
              <a:rPr lang="en-US" sz="1100" dirty="0"/>
              <a:t>Text messages converted into numerical features (e.g., TF-IDF)</a:t>
            </a:r>
          </a:p>
          <a:p>
            <a:pPr marL="0" indent="0">
              <a:buNone/>
            </a:pPr>
            <a:r>
              <a:rPr lang="en-US" sz="1100" b="1" dirty="0"/>
              <a:t>Output (y)</a:t>
            </a:r>
          </a:p>
          <a:p>
            <a:r>
              <a:rPr lang="en-US" sz="1100" dirty="0"/>
              <a:t>Continuous score (e.g., from 0 to 1)</a:t>
            </a:r>
          </a:p>
          <a:p>
            <a:r>
              <a:rPr lang="en-US" sz="1100" dirty="0"/>
              <a:t>0 = not toxic, 1 = highly toxic</a:t>
            </a:r>
          </a:p>
          <a:p>
            <a:pPr marL="0" indent="0">
              <a:buNone/>
            </a:pPr>
            <a:r>
              <a:rPr lang="en-US" sz="1100" b="1" dirty="0"/>
              <a:t>How it works</a:t>
            </a:r>
          </a:p>
          <a:p>
            <a:r>
              <a:rPr lang="en-US" sz="1100" dirty="0"/>
              <a:t>The model learns how words and phrases relate to toxicity levels</a:t>
            </a:r>
          </a:p>
          <a:p>
            <a:r>
              <a:rPr lang="en-US" sz="1100" dirty="0"/>
              <a:t>Then assigns a score to new unseen messages</a:t>
            </a:r>
          </a:p>
          <a:p>
            <a:pPr marL="0" indent="0">
              <a:buNone/>
            </a:pPr>
            <a:r>
              <a:rPr lang="en-US" sz="1100" b="1" dirty="0"/>
              <a:t>Example</a:t>
            </a:r>
          </a:p>
          <a:p>
            <a:r>
              <a:rPr lang="en-US" sz="1100" dirty="0"/>
              <a:t>“I disagree with you” → 0.1 (low toxicity)</a:t>
            </a:r>
          </a:p>
          <a:p>
            <a:r>
              <a:rPr lang="en-US" sz="1100" dirty="0"/>
              <a:t>“You are horrible and stupid” → 0.9 (high toxicity)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2636B28-AA15-63AF-5118-47FE758597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4713" y="1661181"/>
            <a:ext cx="3265323" cy="120032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Classification →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detects hate speech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Regression →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measures how strong it is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891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18D5-6FA6-F7D2-911E-90F5CE54F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Texts Get a Continuous Score?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5B590-08B4-FBA4-55B9-5556FBF33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84" y="1539689"/>
            <a:ext cx="7052806" cy="33925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050" b="1" dirty="0"/>
              <a:t>Step 1: Convert text to numbers</a:t>
            </a:r>
          </a:p>
          <a:p>
            <a:r>
              <a:rPr lang="en-US" sz="1050" dirty="0"/>
              <a:t>Words are transformed into numerical features (e.g., TF-IDF scores)</a:t>
            </a:r>
          </a:p>
          <a:p>
            <a:endParaRPr lang="en-US" sz="1050" dirty="0"/>
          </a:p>
          <a:p>
            <a:pPr marL="0" indent="0">
              <a:buNone/>
            </a:pPr>
            <a:r>
              <a:rPr lang="en-US" sz="1050" b="1" dirty="0"/>
              <a:t>Step 2: Learn from labeled examples</a:t>
            </a:r>
          </a:p>
          <a:p>
            <a:r>
              <a:rPr lang="en-US" sz="1050" dirty="0"/>
              <a:t>Each training text has a score (e.g., toxicity from 0 to 1)</a:t>
            </a:r>
          </a:p>
          <a:p>
            <a:endParaRPr lang="en-US" sz="1050" dirty="0"/>
          </a:p>
          <a:p>
            <a:pPr marL="0" indent="0">
              <a:buNone/>
            </a:pPr>
            <a:r>
              <a:rPr lang="en-US" sz="1050" b="1" dirty="0"/>
              <a:t>Step 3: Find patterns</a:t>
            </a:r>
          </a:p>
          <a:p>
            <a:r>
              <a:rPr lang="en-US" sz="1050" dirty="0"/>
              <a:t>The model learns which words increase or decrease the score</a:t>
            </a:r>
          </a:p>
          <a:p>
            <a:endParaRPr lang="en-US" sz="1050" dirty="0"/>
          </a:p>
          <a:p>
            <a:pPr marL="0" indent="0">
              <a:buNone/>
            </a:pPr>
            <a:r>
              <a:rPr lang="en-US" sz="1050" b="1" dirty="0"/>
              <a:t>Step 4: Combine word effects</a:t>
            </a:r>
          </a:p>
          <a:p>
            <a:r>
              <a:rPr lang="en-US" sz="1050" dirty="0"/>
              <a:t>Each word contributes a small amount to the final score</a:t>
            </a:r>
          </a:p>
          <a:p>
            <a:endParaRPr lang="en-US" sz="1050" dirty="0"/>
          </a:p>
          <a:p>
            <a:pPr marL="0" indent="0">
              <a:buNone/>
            </a:pPr>
            <a:r>
              <a:rPr lang="en-US" sz="1050" b="1" dirty="0"/>
              <a:t>Step 5: Output a score</a:t>
            </a:r>
          </a:p>
          <a:p>
            <a:r>
              <a:rPr lang="en-US" sz="1050" dirty="0"/>
              <a:t>The model produces a continuous value (e.g., 0.73)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3A062E-30A5-31B3-B4FD-9DCEB7C4DF6A}"/>
              </a:ext>
            </a:extLst>
          </p:cNvPr>
          <p:cNvSpPr txBox="1"/>
          <p:nvPr/>
        </p:nvSpPr>
        <p:spPr>
          <a:xfrm>
            <a:off x="5645728" y="2158289"/>
            <a:ext cx="3235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Key idea:</a:t>
            </a:r>
            <a:br>
              <a:rPr lang="en-US" dirty="0"/>
            </a:br>
            <a:r>
              <a:rPr lang="en-US" dirty="0"/>
              <a:t>The model learns these word weights from data, not manually</a:t>
            </a:r>
          </a:p>
        </p:txBody>
      </p:sp>
    </p:spTree>
    <p:extLst>
      <p:ext uri="{BB962C8B-B14F-4D97-AF65-F5344CB8AC3E}">
        <p14:creationId xmlns:p14="http://schemas.microsoft.com/office/powerpoint/2010/main" val="363286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239983"/>
            <a:ext cx="7260299" cy="34463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100" b="1" dirty="0"/>
              <a:t>Introduction to statistical methods for AI</a:t>
            </a:r>
          </a:p>
          <a:p>
            <a:r>
              <a:rPr lang="en-US" sz="1100" dirty="0"/>
              <a:t>Learn the core concepts that allow machines to learn from data</a:t>
            </a:r>
          </a:p>
          <a:p>
            <a:endParaRPr lang="en-US" sz="1100" dirty="0"/>
          </a:p>
          <a:p>
            <a:pPr marL="0" indent="0">
              <a:buNone/>
            </a:pPr>
            <a:r>
              <a:rPr lang="en-US" sz="1100" b="1" dirty="0"/>
              <a:t>Distance &amp; similarity measures</a:t>
            </a:r>
          </a:p>
          <a:p>
            <a:r>
              <a:rPr lang="en-US" sz="1100" dirty="0"/>
              <a:t>Understand how we compare data points (e.g., Euclidean, Jaccard)</a:t>
            </a:r>
          </a:p>
          <a:p>
            <a:endParaRPr lang="en-US" sz="1100" dirty="0"/>
          </a:p>
          <a:p>
            <a:pPr marL="0" indent="0">
              <a:buNone/>
            </a:pPr>
            <a:r>
              <a:rPr lang="en-US" sz="1100" b="1" dirty="0"/>
              <a:t>Text analysis &amp; feature extraction</a:t>
            </a:r>
          </a:p>
          <a:p>
            <a:r>
              <a:rPr lang="en-US" sz="1100" dirty="0"/>
              <a:t>Convert raw text into numerical representations (e.g., TF-IDF)</a:t>
            </a:r>
          </a:p>
          <a:p>
            <a:endParaRPr lang="en-US" sz="1100" dirty="0"/>
          </a:p>
          <a:p>
            <a:pPr marL="0" indent="0">
              <a:buNone/>
            </a:pPr>
            <a:r>
              <a:rPr lang="en-US" sz="1100" b="1" dirty="0"/>
              <a:t>Basic machine learning models</a:t>
            </a:r>
          </a:p>
          <a:p>
            <a:r>
              <a:rPr lang="en-US" sz="1100" dirty="0"/>
              <a:t>Apply algorithms like k-means and Naive Bayes</a:t>
            </a:r>
          </a:p>
          <a:p>
            <a:endParaRPr lang="en-US" sz="1100" dirty="0"/>
          </a:p>
          <a:p>
            <a:pPr marL="0" indent="0">
              <a:buNone/>
            </a:pPr>
            <a:r>
              <a:rPr lang="en-US" sz="1100" b="1" dirty="0"/>
              <a:t>Hands-on practical sessions</a:t>
            </a:r>
          </a:p>
          <a:p>
            <a:r>
              <a:rPr lang="en-US" sz="1100" dirty="0"/>
              <a:t>Implement methods and analyze real datasets</a:t>
            </a:r>
            <a:endParaRPr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F868-EFAA-B5B8-A31D-6445E9E48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Example: How a Score is Calculated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5AE46-89CD-2418-3E19-7956D1D3C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227" y="1011384"/>
            <a:ext cx="7107899" cy="35779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000" b="1" dirty="0"/>
              <a:t>Message:</a:t>
            </a:r>
          </a:p>
          <a:p>
            <a:r>
              <a:rPr lang="en-US" sz="1000" dirty="0"/>
              <a:t>“You are stupid”</a:t>
            </a:r>
          </a:p>
          <a:p>
            <a:endParaRPr lang="en-US" sz="1000" dirty="0"/>
          </a:p>
          <a:p>
            <a:pPr marL="0" indent="0">
              <a:buNone/>
            </a:pPr>
            <a:r>
              <a:rPr lang="en-US" sz="1000" b="1" dirty="0"/>
              <a:t>Step 1: Assign weights (learned by the model)</a:t>
            </a:r>
          </a:p>
          <a:p>
            <a:endParaRPr lang="en-US" sz="1000" dirty="0"/>
          </a:p>
          <a:p>
            <a:r>
              <a:rPr lang="en-US" sz="1000" dirty="0"/>
              <a:t>“you” → 0.0</a:t>
            </a:r>
          </a:p>
          <a:p>
            <a:r>
              <a:rPr lang="en-US" sz="1000" dirty="0"/>
              <a:t>“are” → 0.0</a:t>
            </a:r>
          </a:p>
          <a:p>
            <a:r>
              <a:rPr lang="en-US" sz="1000" dirty="0"/>
              <a:t>“stupid” → +0.8</a:t>
            </a:r>
          </a:p>
          <a:p>
            <a:endParaRPr lang="en-US" sz="1000" dirty="0"/>
          </a:p>
          <a:p>
            <a:pPr marL="0" indent="0">
              <a:buNone/>
            </a:pPr>
            <a:r>
              <a:rPr lang="en-US" sz="1000" b="1" dirty="0"/>
              <a:t>Step 2: Combine them</a:t>
            </a:r>
          </a:p>
          <a:p>
            <a:r>
              <a:rPr lang="en-US" sz="1000" dirty="0"/>
              <a:t>Score = 0.0 + 0.0 + 0.8 = 0.8</a:t>
            </a:r>
          </a:p>
          <a:p>
            <a:endParaRPr lang="en-US" sz="1000" dirty="0"/>
          </a:p>
          <a:p>
            <a:pPr marL="0" indent="0">
              <a:buNone/>
            </a:pPr>
            <a:r>
              <a:rPr lang="en-US" sz="1000" b="1" dirty="0"/>
              <a:t>Step 3: Interpretation</a:t>
            </a:r>
            <a:endParaRPr lang="en-US" sz="1000" dirty="0"/>
          </a:p>
          <a:p>
            <a:r>
              <a:rPr lang="en-US" sz="1000" dirty="0"/>
              <a:t>0.0 → not toxic</a:t>
            </a:r>
          </a:p>
          <a:p>
            <a:r>
              <a:rPr lang="en-US" sz="1000" dirty="0"/>
              <a:t>0.8 → highly toxic</a:t>
            </a:r>
          </a:p>
        </p:txBody>
      </p:sp>
    </p:spTree>
    <p:extLst>
      <p:ext uri="{BB962C8B-B14F-4D97-AF65-F5344CB8AC3E}">
        <p14:creationId xmlns:p14="http://schemas.microsoft.com/office/powerpoint/2010/main" val="1525105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1BDBF-0934-4AD1-D83E-50185DD3B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Lexicon-Based Text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D243A-630C-DE38-68E4-CF8DFF4AF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Approach</a:t>
            </a:r>
          </a:p>
          <a:p>
            <a:r>
              <a:rPr lang="en-US" dirty="0"/>
              <a:t>Uses predefined word lists (lexicons)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Examples</a:t>
            </a:r>
          </a:p>
          <a:p>
            <a:r>
              <a:rPr lang="en-US" dirty="0"/>
              <a:t>Positive/negative words</a:t>
            </a:r>
          </a:p>
          <a:p>
            <a:r>
              <a:rPr lang="en-US" dirty="0"/>
              <a:t>Hate-related vocabulary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Advantage</a:t>
            </a:r>
          </a:p>
          <a:p>
            <a:r>
              <a:rPr lang="en-US" dirty="0"/>
              <a:t>Simple and interpretable</a:t>
            </a:r>
          </a:p>
        </p:txBody>
      </p:sp>
    </p:spTree>
    <p:extLst>
      <p:ext uri="{BB962C8B-B14F-4D97-AF65-F5344CB8AC3E}">
        <p14:creationId xmlns:p14="http://schemas.microsoft.com/office/powerpoint/2010/main" val="3686271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Statistics in AI?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584" y="1219201"/>
            <a:ext cx="8146798" cy="34671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400" b="1" dirty="0"/>
              <a:t>Data-driven decisions</a:t>
            </a:r>
          </a:p>
          <a:p>
            <a:r>
              <a:rPr lang="en-US" sz="1400" dirty="0"/>
              <a:t>AI systems rely on data rather than rules written by humans</a:t>
            </a:r>
          </a:p>
          <a:p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Pattern detection</a:t>
            </a:r>
          </a:p>
          <a:p>
            <a:r>
              <a:rPr lang="en-US" sz="1400" dirty="0"/>
              <a:t>Statistics helps identify hidden structures and relationships in data</a:t>
            </a:r>
          </a:p>
          <a:p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Prediction</a:t>
            </a:r>
          </a:p>
          <a:p>
            <a:r>
              <a:rPr lang="en-US" sz="1400" dirty="0"/>
              <a:t>Enables models to make informed guesses about unseen data</a:t>
            </a:r>
          </a:p>
          <a:p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Handling uncertainty</a:t>
            </a:r>
          </a:p>
          <a:p>
            <a:r>
              <a:rPr lang="en-US" sz="1400" dirty="0"/>
              <a:t>Real-world data is noisy and incomplete — statistics helps manage this</a:t>
            </a:r>
          </a:p>
          <a:p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Scalability for Big Data</a:t>
            </a:r>
          </a:p>
          <a:p>
            <a:r>
              <a:rPr lang="en-US" sz="1400" dirty="0"/>
              <a:t>Statistical methods allow efficient analysis of large datasets</a:t>
            </a:r>
            <a:endParaRPr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709" y="1163783"/>
            <a:ext cx="7128681" cy="352251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Structured data</a:t>
            </a:r>
          </a:p>
          <a:p>
            <a:r>
              <a:rPr lang="en-US" dirty="0"/>
              <a:t>Organized in tables (rows and columns), e.g., databases and spreadsheets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Unstructured data</a:t>
            </a:r>
          </a:p>
          <a:p>
            <a:r>
              <a:rPr lang="en-US" dirty="0"/>
              <a:t>Raw data without a fixed format, such as text, images, and social media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Semi-structured data</a:t>
            </a:r>
          </a:p>
          <a:p>
            <a:r>
              <a:rPr lang="en-US" dirty="0"/>
              <a:t>Contains some organization (e.g., JSON, XML) but not strict tables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High-dimensional data</a:t>
            </a:r>
          </a:p>
          <a:p>
            <a:r>
              <a:rPr lang="en-US" dirty="0"/>
              <a:t>Data with many features/variables, common in text and big datasets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Need for feature engineering</a:t>
            </a:r>
          </a:p>
          <a:p>
            <a:r>
              <a:rPr lang="en-US" dirty="0"/>
              <a:t>Transform raw data into meaningful numerical representations for models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FF8CA-5DCD-7FCB-BEF3-3AC1D5C5E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&amp; Similarity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5275A-3C72-C878-7AE9-F662429B7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164" y="1267691"/>
            <a:ext cx="6886226" cy="34186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Purpose</a:t>
            </a:r>
          </a:p>
          <a:p>
            <a:r>
              <a:rPr lang="en-US" dirty="0"/>
              <a:t>Measure how similar or different data points are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Key idea</a:t>
            </a:r>
          </a:p>
          <a:p>
            <a:r>
              <a:rPr lang="en-US" dirty="0"/>
              <a:t>Smaller distance → more similar</a:t>
            </a:r>
          </a:p>
          <a:p>
            <a:r>
              <a:rPr lang="en-US" dirty="0"/>
              <a:t>Larger distance → more different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Common methods</a:t>
            </a:r>
          </a:p>
          <a:p>
            <a:r>
              <a:rPr lang="en-US" dirty="0"/>
              <a:t>Euclidean Distance </a:t>
            </a:r>
          </a:p>
          <a:p>
            <a:r>
              <a:rPr lang="en-US" dirty="0"/>
              <a:t>Jaccard Similarity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Applications</a:t>
            </a:r>
          </a:p>
          <a:p>
            <a:r>
              <a:rPr lang="en-US" dirty="0"/>
              <a:t>Clustering, recommendation systems, text analysis</a:t>
            </a:r>
          </a:p>
        </p:txBody>
      </p:sp>
    </p:spTree>
    <p:extLst>
      <p:ext uri="{BB962C8B-B14F-4D97-AF65-F5344CB8AC3E}">
        <p14:creationId xmlns:p14="http://schemas.microsoft.com/office/powerpoint/2010/main" val="809523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Euclidean Distance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Definition</a:t>
            </a:r>
          </a:p>
          <a:p>
            <a:r>
              <a:rPr lang="en-US" dirty="0"/>
              <a:t>Measures straight-line distance between two points in space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Usage</a:t>
            </a:r>
          </a:p>
          <a:p>
            <a:r>
              <a:rPr lang="en-US" dirty="0"/>
              <a:t>Works with numerical feature vectors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Interpretation</a:t>
            </a:r>
          </a:p>
          <a:p>
            <a:r>
              <a:rPr lang="en-US" dirty="0"/>
              <a:t>Smaller distance means higher similarity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Applications</a:t>
            </a:r>
          </a:p>
          <a:p>
            <a:r>
              <a:rPr lang="en-US" dirty="0"/>
              <a:t>Widely used in clustering (e.g., k-means)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8F7F0B-D062-0FFD-B55F-299EFAF48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8767" y="584055"/>
            <a:ext cx="3076575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Jaccard Similarity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Definition</a:t>
            </a:r>
          </a:p>
          <a:p>
            <a:r>
              <a:rPr lang="en-US" dirty="0"/>
              <a:t>Measures similarity between two sets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Range</a:t>
            </a:r>
          </a:p>
          <a:p>
            <a:r>
              <a:rPr lang="en-US" dirty="0"/>
              <a:t>Values between 0 and 1</a:t>
            </a:r>
          </a:p>
          <a:p>
            <a:r>
              <a:rPr lang="en-US" dirty="0"/>
              <a:t>0 = no similarity, 1 = identical sets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Best for</a:t>
            </a:r>
          </a:p>
          <a:p>
            <a:r>
              <a:rPr lang="en-US" dirty="0"/>
              <a:t>Binary data and text comparison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Example use</a:t>
            </a:r>
          </a:p>
          <a:p>
            <a:r>
              <a:rPr lang="en-US" dirty="0"/>
              <a:t>Comparing documents based on shared words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3D0F1-1EA2-5A85-9671-451ED4770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Representation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5D451-103D-C4EF-FA78-110FC20B4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Problem</a:t>
            </a:r>
          </a:p>
          <a:p>
            <a:r>
              <a:rPr lang="en-US" dirty="0"/>
              <a:t>Machines cannot process raw text directly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Solution</a:t>
            </a:r>
          </a:p>
          <a:p>
            <a:r>
              <a:rPr lang="en-US" dirty="0"/>
              <a:t>Convert text into numerical form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Key</a:t>
            </a:r>
            <a:r>
              <a:rPr lang="en-US" dirty="0"/>
              <a:t> </a:t>
            </a:r>
            <a:r>
              <a:rPr lang="en-US" b="1" dirty="0"/>
              <a:t>steps</a:t>
            </a:r>
          </a:p>
          <a:p>
            <a:r>
              <a:rPr lang="en-US" dirty="0"/>
              <a:t>Tokenization (split text into words)</a:t>
            </a:r>
          </a:p>
          <a:p>
            <a:r>
              <a:rPr lang="en-US" dirty="0"/>
              <a:t>Stop-word removal (remove common words)</a:t>
            </a:r>
          </a:p>
          <a:p>
            <a:r>
              <a:rPr lang="en-US" dirty="0"/>
              <a:t>Vectorization (convert to numbers)</a:t>
            </a:r>
          </a:p>
        </p:txBody>
      </p:sp>
    </p:spTree>
    <p:extLst>
      <p:ext uri="{BB962C8B-B14F-4D97-AF65-F5344CB8AC3E}">
        <p14:creationId xmlns:p14="http://schemas.microsoft.com/office/powerpoint/2010/main" val="1752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TF-IDF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Purpose</a:t>
            </a:r>
          </a:p>
          <a:p>
            <a:r>
              <a:rPr lang="en-US" dirty="0"/>
              <a:t>Measure how important a word is in a document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Term Frequency (TF)</a:t>
            </a:r>
          </a:p>
          <a:p>
            <a:r>
              <a:rPr lang="en-US" dirty="0"/>
              <a:t>How often a word appears in a document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Inverse Document Frequency (IDF)</a:t>
            </a:r>
          </a:p>
          <a:p>
            <a:r>
              <a:rPr lang="en-US" dirty="0"/>
              <a:t>How rare a word is across all documents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Key idea</a:t>
            </a:r>
          </a:p>
          <a:p>
            <a:r>
              <a:rPr lang="en-US" dirty="0"/>
              <a:t>Important words appear frequently in one document but rarely overall</a:t>
            </a:r>
            <a:endParaRPr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421</TotalTime>
  <Words>1013</Words>
  <Application>Microsoft Office PowerPoint</Application>
  <PresentationFormat>On-screen Show (16:9)</PresentationFormat>
  <Paragraphs>260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Ion</vt:lpstr>
      <vt:lpstr>Statistics for AI &amp; Big Data Analytics</vt:lpstr>
      <vt:lpstr>Overview</vt:lpstr>
      <vt:lpstr>Why Statistics in AI?</vt:lpstr>
      <vt:lpstr>Types of Data</vt:lpstr>
      <vt:lpstr>Distance &amp; Similarity Measures</vt:lpstr>
      <vt:lpstr>Euclidean Distance</vt:lpstr>
      <vt:lpstr>Jaccard Similarity</vt:lpstr>
      <vt:lpstr>Text Representation</vt:lpstr>
      <vt:lpstr>TF-IDF</vt:lpstr>
      <vt:lpstr>Applications of TF-IDF</vt:lpstr>
      <vt:lpstr>k-Means Clustering</vt:lpstr>
      <vt:lpstr>k-Means and Distance</vt:lpstr>
      <vt:lpstr>Introduction to Classification</vt:lpstr>
      <vt:lpstr>Naive Bayes Classifier</vt:lpstr>
      <vt:lpstr>Training a Naive Bayes Model</vt:lpstr>
      <vt:lpstr>Hate Speech Detection Example</vt:lpstr>
      <vt:lpstr>Testing the Model</vt:lpstr>
      <vt:lpstr>Regression Application Example in Text Analysis</vt:lpstr>
      <vt:lpstr>How Do Texts Get a Continuous Score?</vt:lpstr>
      <vt:lpstr>Example: How a Score is Calculated</vt:lpstr>
      <vt:lpstr>Lexicon-Based Text Analysis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Statistics for AI &amp; Big Data Analytics</dc:title>
  <dc:subject/>
  <dc:creator/>
  <cp:keywords/>
  <dc:description>generated using python-pptx</dc:description>
  <cp:lastModifiedBy>Andreas Kollias</cp:lastModifiedBy>
  <cp:revision>16</cp:revision>
  <dcterms:created xsi:type="dcterms:W3CDTF">2013-01-27T09:14:16Z</dcterms:created>
  <dcterms:modified xsi:type="dcterms:W3CDTF">2026-03-18T15:36:26Z</dcterms:modified>
  <cp:category/>
</cp:coreProperties>
</file>