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80" r:id="rId24"/>
    <p:sldId id="278" r:id="rId25"/>
    <p:sldId id="279" r:id="rId26"/>
    <p:sldId id="281" r:id="rId27"/>
    <p:sldId id="282" r:id="rId28"/>
    <p:sldId id="283" r:id="rId29"/>
    <p:sldId id="284" r:id="rId30"/>
    <p:sldId id="285" r:id="rId31"/>
    <p:sldId id="286" r:id="rId32"/>
    <p:sldId id="288" r:id="rId33"/>
    <p:sldId id="287" r:id="rId34"/>
    <p:sldId id="289" r:id="rId35"/>
    <p:sldId id="290" r:id="rId36"/>
    <p:sldId id="291" r:id="rId37"/>
    <p:sldId id="293" r:id="rId38"/>
    <p:sldId id="294" r:id="rId39"/>
    <p:sldId id="295" r:id="rId40"/>
    <p:sldId id="292" r:id="rId41"/>
    <p:sldId id="296" r:id="rId42"/>
    <p:sldId id="297" r:id="rId43"/>
    <p:sldId id="298" r:id="rId44"/>
    <p:sldId id="299" r:id="rId45"/>
    <p:sldId id="300" r:id="rId46"/>
    <p:sldId id="301" r:id="rId47"/>
    <p:sldId id="302" r:id="rId48"/>
    <p:sldId id="304" r:id="rId49"/>
    <p:sldId id="305" r:id="rId50"/>
    <p:sldId id="303" r:id="rId51"/>
    <p:sldId id="306" r:id="rId52"/>
    <p:sldId id="307" r:id="rId53"/>
    <p:sldId id="308" r:id="rId54"/>
    <p:sldId id="309" r:id="rId55"/>
    <p:sldId id="310" r:id="rId56"/>
    <p:sldId id="311" r:id="rId57"/>
    <p:sldId id="312" r:id="rId58"/>
    <p:sldId id="316" r:id="rId59"/>
    <p:sldId id="313" r:id="rId60"/>
    <p:sldId id="314" r:id="rId61"/>
    <p:sldId id="317" r:id="rId62"/>
    <p:sldId id="315" r:id="rId63"/>
    <p:sldId id="318" r:id="rId64"/>
    <p:sldId id="319" r:id="rId65"/>
    <p:sldId id="320" r:id="rId66"/>
    <p:sldId id="321" r:id="rId67"/>
    <p:sldId id="322" r:id="rId68"/>
    <p:sldId id="323" r:id="rId69"/>
    <p:sldId id="324" r:id="rId70"/>
    <p:sldId id="325" r:id="rId71"/>
    <p:sldId id="326" r:id="rId72"/>
    <p:sldId id="327" r:id="rId7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FBEE8F-1717-42FF-B72E-1791E6DED63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3AB9A308-0231-460F-B0EF-9953D44C0A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85B93FC9-B05D-45F6-9C31-089B4B43DFFC}"/>
              </a:ext>
            </a:extLst>
          </p:cNvPr>
          <p:cNvSpPr>
            <a:spLocks noGrp="1"/>
          </p:cNvSpPr>
          <p:nvPr>
            <p:ph type="dt" sz="half" idx="10"/>
          </p:nvPr>
        </p:nvSpPr>
        <p:spPr/>
        <p:txBody>
          <a:bodyPr/>
          <a:lstStyle/>
          <a:p>
            <a:fld id="{172932B7-8325-49AD-A1F9-455D8726467E}" type="datetimeFigureOut">
              <a:rPr lang="en-US" smtClean="0"/>
              <a:t>10/30/2023</a:t>
            </a:fld>
            <a:endParaRPr lang="en-US"/>
          </a:p>
        </p:txBody>
      </p:sp>
      <p:sp>
        <p:nvSpPr>
          <p:cNvPr id="5" name="Θέση υποσέλιδου 4">
            <a:extLst>
              <a:ext uri="{FF2B5EF4-FFF2-40B4-BE49-F238E27FC236}">
                <a16:creationId xmlns:a16="http://schemas.microsoft.com/office/drawing/2014/main" id="{B14C938F-BB76-480A-82FE-CEF719118056}"/>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ADD7DA9A-7400-4F5F-8561-1DB6D17E69E2}"/>
              </a:ext>
            </a:extLst>
          </p:cNvPr>
          <p:cNvSpPr>
            <a:spLocks noGrp="1"/>
          </p:cNvSpPr>
          <p:nvPr>
            <p:ph type="sldNum" sz="quarter" idx="12"/>
          </p:nvPr>
        </p:nvSpPr>
        <p:spPr/>
        <p:txBody>
          <a:bodyPr/>
          <a:lstStyle/>
          <a:p>
            <a:fld id="{82775525-D85C-45CF-83A9-0A004FC85E7D}" type="slidenum">
              <a:rPr lang="en-US" smtClean="0"/>
              <a:t>‹#›</a:t>
            </a:fld>
            <a:endParaRPr lang="en-US"/>
          </a:p>
        </p:txBody>
      </p:sp>
    </p:spTree>
    <p:extLst>
      <p:ext uri="{BB962C8B-B14F-4D97-AF65-F5344CB8AC3E}">
        <p14:creationId xmlns:p14="http://schemas.microsoft.com/office/powerpoint/2010/main" val="2940804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0ADA19-8D07-42C4-AD1A-804693892378}"/>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0D9FFE14-DF7F-4356-9DA5-45737A00ED0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2AB333B3-C6C5-4F80-9D2E-16C3E39B8760}"/>
              </a:ext>
            </a:extLst>
          </p:cNvPr>
          <p:cNvSpPr>
            <a:spLocks noGrp="1"/>
          </p:cNvSpPr>
          <p:nvPr>
            <p:ph type="dt" sz="half" idx="10"/>
          </p:nvPr>
        </p:nvSpPr>
        <p:spPr/>
        <p:txBody>
          <a:bodyPr/>
          <a:lstStyle/>
          <a:p>
            <a:fld id="{172932B7-8325-49AD-A1F9-455D8726467E}" type="datetimeFigureOut">
              <a:rPr lang="en-US" smtClean="0"/>
              <a:t>10/30/2023</a:t>
            </a:fld>
            <a:endParaRPr lang="en-US"/>
          </a:p>
        </p:txBody>
      </p:sp>
      <p:sp>
        <p:nvSpPr>
          <p:cNvPr id="5" name="Θέση υποσέλιδου 4">
            <a:extLst>
              <a:ext uri="{FF2B5EF4-FFF2-40B4-BE49-F238E27FC236}">
                <a16:creationId xmlns:a16="http://schemas.microsoft.com/office/drawing/2014/main" id="{82A23CC0-B31E-4E2C-83E0-4821615387B9}"/>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F5B45B0A-8200-46DF-A48E-4D49EA782DB2}"/>
              </a:ext>
            </a:extLst>
          </p:cNvPr>
          <p:cNvSpPr>
            <a:spLocks noGrp="1"/>
          </p:cNvSpPr>
          <p:nvPr>
            <p:ph type="sldNum" sz="quarter" idx="12"/>
          </p:nvPr>
        </p:nvSpPr>
        <p:spPr/>
        <p:txBody>
          <a:bodyPr/>
          <a:lstStyle/>
          <a:p>
            <a:fld id="{82775525-D85C-45CF-83A9-0A004FC85E7D}" type="slidenum">
              <a:rPr lang="en-US" smtClean="0"/>
              <a:t>‹#›</a:t>
            </a:fld>
            <a:endParaRPr lang="en-US"/>
          </a:p>
        </p:txBody>
      </p:sp>
    </p:spTree>
    <p:extLst>
      <p:ext uri="{BB962C8B-B14F-4D97-AF65-F5344CB8AC3E}">
        <p14:creationId xmlns:p14="http://schemas.microsoft.com/office/powerpoint/2010/main" val="4215795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76DDA2F-40AB-4F6E-BFF0-FE8D1EE6EC1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F9ECC7AC-029A-4239-A28E-62E2C5F01D50}"/>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F52A2071-AFAE-49FD-93C0-BEE889EE6D4A}"/>
              </a:ext>
            </a:extLst>
          </p:cNvPr>
          <p:cNvSpPr>
            <a:spLocks noGrp="1"/>
          </p:cNvSpPr>
          <p:nvPr>
            <p:ph type="dt" sz="half" idx="10"/>
          </p:nvPr>
        </p:nvSpPr>
        <p:spPr/>
        <p:txBody>
          <a:bodyPr/>
          <a:lstStyle/>
          <a:p>
            <a:fld id="{172932B7-8325-49AD-A1F9-455D8726467E}" type="datetimeFigureOut">
              <a:rPr lang="en-US" smtClean="0"/>
              <a:t>10/30/2023</a:t>
            </a:fld>
            <a:endParaRPr lang="en-US"/>
          </a:p>
        </p:txBody>
      </p:sp>
      <p:sp>
        <p:nvSpPr>
          <p:cNvPr id="5" name="Θέση υποσέλιδου 4">
            <a:extLst>
              <a:ext uri="{FF2B5EF4-FFF2-40B4-BE49-F238E27FC236}">
                <a16:creationId xmlns:a16="http://schemas.microsoft.com/office/drawing/2014/main" id="{7F060427-76A1-4FA8-A102-263644407079}"/>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0EF3CA05-CB80-4FCA-812E-F2BB38E4E805}"/>
              </a:ext>
            </a:extLst>
          </p:cNvPr>
          <p:cNvSpPr>
            <a:spLocks noGrp="1"/>
          </p:cNvSpPr>
          <p:nvPr>
            <p:ph type="sldNum" sz="quarter" idx="12"/>
          </p:nvPr>
        </p:nvSpPr>
        <p:spPr/>
        <p:txBody>
          <a:bodyPr/>
          <a:lstStyle/>
          <a:p>
            <a:fld id="{82775525-D85C-45CF-83A9-0A004FC85E7D}" type="slidenum">
              <a:rPr lang="en-US" smtClean="0"/>
              <a:t>‹#›</a:t>
            </a:fld>
            <a:endParaRPr lang="en-US"/>
          </a:p>
        </p:txBody>
      </p:sp>
    </p:spTree>
    <p:extLst>
      <p:ext uri="{BB962C8B-B14F-4D97-AF65-F5344CB8AC3E}">
        <p14:creationId xmlns:p14="http://schemas.microsoft.com/office/powerpoint/2010/main" val="367885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B93674-E29D-4546-B273-610635602C07}"/>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301F7A63-8C1B-43C0-88D8-68B630B77EEE}"/>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5A84687C-48AE-44E1-8A0F-279710A7AC9B}"/>
              </a:ext>
            </a:extLst>
          </p:cNvPr>
          <p:cNvSpPr>
            <a:spLocks noGrp="1"/>
          </p:cNvSpPr>
          <p:nvPr>
            <p:ph type="dt" sz="half" idx="10"/>
          </p:nvPr>
        </p:nvSpPr>
        <p:spPr/>
        <p:txBody>
          <a:bodyPr/>
          <a:lstStyle/>
          <a:p>
            <a:fld id="{172932B7-8325-49AD-A1F9-455D8726467E}" type="datetimeFigureOut">
              <a:rPr lang="en-US" smtClean="0"/>
              <a:t>10/30/2023</a:t>
            </a:fld>
            <a:endParaRPr lang="en-US"/>
          </a:p>
        </p:txBody>
      </p:sp>
      <p:sp>
        <p:nvSpPr>
          <p:cNvPr id="5" name="Θέση υποσέλιδου 4">
            <a:extLst>
              <a:ext uri="{FF2B5EF4-FFF2-40B4-BE49-F238E27FC236}">
                <a16:creationId xmlns:a16="http://schemas.microsoft.com/office/drawing/2014/main" id="{DD051408-0E66-41AE-8DB8-D761D7C65E24}"/>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33FE8DFD-3BDC-467B-A8A2-3340CD63B5F7}"/>
              </a:ext>
            </a:extLst>
          </p:cNvPr>
          <p:cNvSpPr>
            <a:spLocks noGrp="1"/>
          </p:cNvSpPr>
          <p:nvPr>
            <p:ph type="sldNum" sz="quarter" idx="12"/>
          </p:nvPr>
        </p:nvSpPr>
        <p:spPr/>
        <p:txBody>
          <a:bodyPr/>
          <a:lstStyle/>
          <a:p>
            <a:fld id="{82775525-D85C-45CF-83A9-0A004FC85E7D}" type="slidenum">
              <a:rPr lang="en-US" smtClean="0"/>
              <a:t>‹#›</a:t>
            </a:fld>
            <a:endParaRPr lang="en-US"/>
          </a:p>
        </p:txBody>
      </p:sp>
    </p:spTree>
    <p:extLst>
      <p:ext uri="{BB962C8B-B14F-4D97-AF65-F5344CB8AC3E}">
        <p14:creationId xmlns:p14="http://schemas.microsoft.com/office/powerpoint/2010/main" val="2814154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A2C15C-9D80-42E0-9A89-4BE9614FA2D0}"/>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6A9DD16E-7DBF-420D-AFE8-8398782A74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8ABAB28-1F71-4315-B9C7-139773487BCF}"/>
              </a:ext>
            </a:extLst>
          </p:cNvPr>
          <p:cNvSpPr>
            <a:spLocks noGrp="1"/>
          </p:cNvSpPr>
          <p:nvPr>
            <p:ph type="dt" sz="half" idx="10"/>
          </p:nvPr>
        </p:nvSpPr>
        <p:spPr/>
        <p:txBody>
          <a:bodyPr/>
          <a:lstStyle/>
          <a:p>
            <a:fld id="{172932B7-8325-49AD-A1F9-455D8726467E}" type="datetimeFigureOut">
              <a:rPr lang="en-US" smtClean="0"/>
              <a:t>10/30/2023</a:t>
            </a:fld>
            <a:endParaRPr lang="en-US"/>
          </a:p>
        </p:txBody>
      </p:sp>
      <p:sp>
        <p:nvSpPr>
          <p:cNvPr id="5" name="Θέση υποσέλιδου 4">
            <a:extLst>
              <a:ext uri="{FF2B5EF4-FFF2-40B4-BE49-F238E27FC236}">
                <a16:creationId xmlns:a16="http://schemas.microsoft.com/office/drawing/2014/main" id="{9B4AF3DA-A4A8-4DB2-9DE5-16E530854942}"/>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B8C16582-3817-4F91-86F2-772BBC7CFD2B}"/>
              </a:ext>
            </a:extLst>
          </p:cNvPr>
          <p:cNvSpPr>
            <a:spLocks noGrp="1"/>
          </p:cNvSpPr>
          <p:nvPr>
            <p:ph type="sldNum" sz="quarter" idx="12"/>
          </p:nvPr>
        </p:nvSpPr>
        <p:spPr/>
        <p:txBody>
          <a:bodyPr/>
          <a:lstStyle/>
          <a:p>
            <a:fld id="{82775525-D85C-45CF-83A9-0A004FC85E7D}" type="slidenum">
              <a:rPr lang="en-US" smtClean="0"/>
              <a:t>‹#›</a:t>
            </a:fld>
            <a:endParaRPr lang="en-US"/>
          </a:p>
        </p:txBody>
      </p:sp>
    </p:spTree>
    <p:extLst>
      <p:ext uri="{BB962C8B-B14F-4D97-AF65-F5344CB8AC3E}">
        <p14:creationId xmlns:p14="http://schemas.microsoft.com/office/powerpoint/2010/main" val="1696851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4B813E-9441-4FEE-8A78-3B2CC1A69EC1}"/>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39C974FF-03B7-4497-9853-9AA8AB3272F5}"/>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id="{D24C1E3E-B2ED-455C-B989-6668301341AB}"/>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id="{5513A423-06B6-47C9-81B0-9F134C290C71}"/>
              </a:ext>
            </a:extLst>
          </p:cNvPr>
          <p:cNvSpPr>
            <a:spLocks noGrp="1"/>
          </p:cNvSpPr>
          <p:nvPr>
            <p:ph type="dt" sz="half" idx="10"/>
          </p:nvPr>
        </p:nvSpPr>
        <p:spPr/>
        <p:txBody>
          <a:bodyPr/>
          <a:lstStyle/>
          <a:p>
            <a:fld id="{172932B7-8325-49AD-A1F9-455D8726467E}" type="datetimeFigureOut">
              <a:rPr lang="en-US" smtClean="0"/>
              <a:t>10/30/2023</a:t>
            </a:fld>
            <a:endParaRPr lang="en-US"/>
          </a:p>
        </p:txBody>
      </p:sp>
      <p:sp>
        <p:nvSpPr>
          <p:cNvPr id="6" name="Θέση υποσέλιδου 5">
            <a:extLst>
              <a:ext uri="{FF2B5EF4-FFF2-40B4-BE49-F238E27FC236}">
                <a16:creationId xmlns:a16="http://schemas.microsoft.com/office/drawing/2014/main" id="{E7563983-34D0-4531-B5CC-0507E730F68D}"/>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087C7CA0-6550-46FF-B8AF-F7A06087DF3C}"/>
              </a:ext>
            </a:extLst>
          </p:cNvPr>
          <p:cNvSpPr>
            <a:spLocks noGrp="1"/>
          </p:cNvSpPr>
          <p:nvPr>
            <p:ph type="sldNum" sz="quarter" idx="12"/>
          </p:nvPr>
        </p:nvSpPr>
        <p:spPr/>
        <p:txBody>
          <a:bodyPr/>
          <a:lstStyle/>
          <a:p>
            <a:fld id="{82775525-D85C-45CF-83A9-0A004FC85E7D}" type="slidenum">
              <a:rPr lang="en-US" smtClean="0"/>
              <a:t>‹#›</a:t>
            </a:fld>
            <a:endParaRPr lang="en-US"/>
          </a:p>
        </p:txBody>
      </p:sp>
    </p:spTree>
    <p:extLst>
      <p:ext uri="{BB962C8B-B14F-4D97-AF65-F5344CB8AC3E}">
        <p14:creationId xmlns:p14="http://schemas.microsoft.com/office/powerpoint/2010/main" val="3245009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5D99A0-03DD-419B-A84A-B85AC0313A0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3DA0FB76-89AF-4935-9FD0-25D59FF78C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3D5DDAA-F43E-4BC0-AF04-096E8AC3751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id="{ED2735A6-B091-4CD8-9A50-A673A94201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80A5D13-2551-403A-A11E-E5D17112842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id="{5D3983C5-4FEB-4D0A-840E-10C4BE16EA83}"/>
              </a:ext>
            </a:extLst>
          </p:cNvPr>
          <p:cNvSpPr>
            <a:spLocks noGrp="1"/>
          </p:cNvSpPr>
          <p:nvPr>
            <p:ph type="dt" sz="half" idx="10"/>
          </p:nvPr>
        </p:nvSpPr>
        <p:spPr/>
        <p:txBody>
          <a:bodyPr/>
          <a:lstStyle/>
          <a:p>
            <a:fld id="{172932B7-8325-49AD-A1F9-455D8726467E}" type="datetimeFigureOut">
              <a:rPr lang="en-US" smtClean="0"/>
              <a:t>10/30/2023</a:t>
            </a:fld>
            <a:endParaRPr lang="en-US"/>
          </a:p>
        </p:txBody>
      </p:sp>
      <p:sp>
        <p:nvSpPr>
          <p:cNvPr id="8" name="Θέση υποσέλιδου 7">
            <a:extLst>
              <a:ext uri="{FF2B5EF4-FFF2-40B4-BE49-F238E27FC236}">
                <a16:creationId xmlns:a16="http://schemas.microsoft.com/office/drawing/2014/main" id="{E78844BD-25CA-4963-B38E-53B309E2CC25}"/>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C2D122F9-6BE5-47F7-9AC4-1872551D427E}"/>
              </a:ext>
            </a:extLst>
          </p:cNvPr>
          <p:cNvSpPr>
            <a:spLocks noGrp="1"/>
          </p:cNvSpPr>
          <p:nvPr>
            <p:ph type="sldNum" sz="quarter" idx="12"/>
          </p:nvPr>
        </p:nvSpPr>
        <p:spPr/>
        <p:txBody>
          <a:bodyPr/>
          <a:lstStyle/>
          <a:p>
            <a:fld id="{82775525-D85C-45CF-83A9-0A004FC85E7D}" type="slidenum">
              <a:rPr lang="en-US" smtClean="0"/>
              <a:t>‹#›</a:t>
            </a:fld>
            <a:endParaRPr lang="en-US"/>
          </a:p>
        </p:txBody>
      </p:sp>
    </p:spTree>
    <p:extLst>
      <p:ext uri="{BB962C8B-B14F-4D97-AF65-F5344CB8AC3E}">
        <p14:creationId xmlns:p14="http://schemas.microsoft.com/office/powerpoint/2010/main" val="1107739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732F99-F553-408F-B9A3-5307F617D54E}"/>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D422CECB-B9BD-4AF2-AFE7-C34302A90245}"/>
              </a:ext>
            </a:extLst>
          </p:cNvPr>
          <p:cNvSpPr>
            <a:spLocks noGrp="1"/>
          </p:cNvSpPr>
          <p:nvPr>
            <p:ph type="dt" sz="half" idx="10"/>
          </p:nvPr>
        </p:nvSpPr>
        <p:spPr/>
        <p:txBody>
          <a:bodyPr/>
          <a:lstStyle/>
          <a:p>
            <a:fld id="{172932B7-8325-49AD-A1F9-455D8726467E}" type="datetimeFigureOut">
              <a:rPr lang="en-US" smtClean="0"/>
              <a:t>10/30/2023</a:t>
            </a:fld>
            <a:endParaRPr lang="en-US"/>
          </a:p>
        </p:txBody>
      </p:sp>
      <p:sp>
        <p:nvSpPr>
          <p:cNvPr id="4" name="Θέση υποσέλιδου 3">
            <a:extLst>
              <a:ext uri="{FF2B5EF4-FFF2-40B4-BE49-F238E27FC236}">
                <a16:creationId xmlns:a16="http://schemas.microsoft.com/office/drawing/2014/main" id="{1D8327ED-8552-428B-92C2-16A23577198A}"/>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EF07B13E-D4F6-41E0-8375-F2F7EE4E03CF}"/>
              </a:ext>
            </a:extLst>
          </p:cNvPr>
          <p:cNvSpPr>
            <a:spLocks noGrp="1"/>
          </p:cNvSpPr>
          <p:nvPr>
            <p:ph type="sldNum" sz="quarter" idx="12"/>
          </p:nvPr>
        </p:nvSpPr>
        <p:spPr/>
        <p:txBody>
          <a:bodyPr/>
          <a:lstStyle/>
          <a:p>
            <a:fld id="{82775525-D85C-45CF-83A9-0A004FC85E7D}" type="slidenum">
              <a:rPr lang="en-US" smtClean="0"/>
              <a:t>‹#›</a:t>
            </a:fld>
            <a:endParaRPr lang="en-US"/>
          </a:p>
        </p:txBody>
      </p:sp>
    </p:spTree>
    <p:extLst>
      <p:ext uri="{BB962C8B-B14F-4D97-AF65-F5344CB8AC3E}">
        <p14:creationId xmlns:p14="http://schemas.microsoft.com/office/powerpoint/2010/main" val="4219972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63870F64-529A-47D7-9BEF-DC30178EBF3A}"/>
              </a:ext>
            </a:extLst>
          </p:cNvPr>
          <p:cNvSpPr>
            <a:spLocks noGrp="1"/>
          </p:cNvSpPr>
          <p:nvPr>
            <p:ph type="dt" sz="half" idx="10"/>
          </p:nvPr>
        </p:nvSpPr>
        <p:spPr/>
        <p:txBody>
          <a:bodyPr/>
          <a:lstStyle/>
          <a:p>
            <a:fld id="{172932B7-8325-49AD-A1F9-455D8726467E}" type="datetimeFigureOut">
              <a:rPr lang="en-US" smtClean="0"/>
              <a:t>10/30/2023</a:t>
            </a:fld>
            <a:endParaRPr lang="en-US"/>
          </a:p>
        </p:txBody>
      </p:sp>
      <p:sp>
        <p:nvSpPr>
          <p:cNvPr id="3" name="Θέση υποσέλιδου 2">
            <a:extLst>
              <a:ext uri="{FF2B5EF4-FFF2-40B4-BE49-F238E27FC236}">
                <a16:creationId xmlns:a16="http://schemas.microsoft.com/office/drawing/2014/main" id="{3B23D269-7342-4849-BE07-F039D9D96673}"/>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E14F80C7-9A44-4AE2-BE80-22D33D729DF5}"/>
              </a:ext>
            </a:extLst>
          </p:cNvPr>
          <p:cNvSpPr>
            <a:spLocks noGrp="1"/>
          </p:cNvSpPr>
          <p:nvPr>
            <p:ph type="sldNum" sz="quarter" idx="12"/>
          </p:nvPr>
        </p:nvSpPr>
        <p:spPr/>
        <p:txBody>
          <a:bodyPr/>
          <a:lstStyle/>
          <a:p>
            <a:fld id="{82775525-D85C-45CF-83A9-0A004FC85E7D}" type="slidenum">
              <a:rPr lang="en-US" smtClean="0"/>
              <a:t>‹#›</a:t>
            </a:fld>
            <a:endParaRPr lang="en-US"/>
          </a:p>
        </p:txBody>
      </p:sp>
    </p:spTree>
    <p:extLst>
      <p:ext uri="{BB962C8B-B14F-4D97-AF65-F5344CB8AC3E}">
        <p14:creationId xmlns:p14="http://schemas.microsoft.com/office/powerpoint/2010/main" val="1786100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94470E-2AB5-476F-97F8-D92B4C40AE2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C1B580FC-4FA0-4F47-B74A-6F9A31B7CE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id="{C9508116-DDF0-40B6-99AB-11645A5796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5AD2F28-6334-40D5-A466-79A6511AF6D4}"/>
              </a:ext>
            </a:extLst>
          </p:cNvPr>
          <p:cNvSpPr>
            <a:spLocks noGrp="1"/>
          </p:cNvSpPr>
          <p:nvPr>
            <p:ph type="dt" sz="half" idx="10"/>
          </p:nvPr>
        </p:nvSpPr>
        <p:spPr/>
        <p:txBody>
          <a:bodyPr/>
          <a:lstStyle/>
          <a:p>
            <a:fld id="{172932B7-8325-49AD-A1F9-455D8726467E}" type="datetimeFigureOut">
              <a:rPr lang="en-US" smtClean="0"/>
              <a:t>10/30/2023</a:t>
            </a:fld>
            <a:endParaRPr lang="en-US"/>
          </a:p>
        </p:txBody>
      </p:sp>
      <p:sp>
        <p:nvSpPr>
          <p:cNvPr id="6" name="Θέση υποσέλιδου 5">
            <a:extLst>
              <a:ext uri="{FF2B5EF4-FFF2-40B4-BE49-F238E27FC236}">
                <a16:creationId xmlns:a16="http://schemas.microsoft.com/office/drawing/2014/main" id="{5575BF88-F9CD-4C84-8C23-20D184A7E6B0}"/>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71390ED9-02DF-4589-84DB-8B78B4DE054B}"/>
              </a:ext>
            </a:extLst>
          </p:cNvPr>
          <p:cNvSpPr>
            <a:spLocks noGrp="1"/>
          </p:cNvSpPr>
          <p:nvPr>
            <p:ph type="sldNum" sz="quarter" idx="12"/>
          </p:nvPr>
        </p:nvSpPr>
        <p:spPr/>
        <p:txBody>
          <a:bodyPr/>
          <a:lstStyle/>
          <a:p>
            <a:fld id="{82775525-D85C-45CF-83A9-0A004FC85E7D}" type="slidenum">
              <a:rPr lang="en-US" smtClean="0"/>
              <a:t>‹#›</a:t>
            </a:fld>
            <a:endParaRPr lang="en-US"/>
          </a:p>
        </p:txBody>
      </p:sp>
    </p:spTree>
    <p:extLst>
      <p:ext uri="{BB962C8B-B14F-4D97-AF65-F5344CB8AC3E}">
        <p14:creationId xmlns:p14="http://schemas.microsoft.com/office/powerpoint/2010/main" val="302040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39CB73-E847-4372-81B9-FD4F52A0B7C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AE7A2F0A-E625-470E-86E3-4242F7B1AB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id="{054C160B-7E67-4D06-A0A7-8D455BCDD5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BF4EA20-6AD2-4CD4-88DA-14019368844D}"/>
              </a:ext>
            </a:extLst>
          </p:cNvPr>
          <p:cNvSpPr>
            <a:spLocks noGrp="1"/>
          </p:cNvSpPr>
          <p:nvPr>
            <p:ph type="dt" sz="half" idx="10"/>
          </p:nvPr>
        </p:nvSpPr>
        <p:spPr/>
        <p:txBody>
          <a:bodyPr/>
          <a:lstStyle/>
          <a:p>
            <a:fld id="{172932B7-8325-49AD-A1F9-455D8726467E}" type="datetimeFigureOut">
              <a:rPr lang="en-US" smtClean="0"/>
              <a:t>10/30/2023</a:t>
            </a:fld>
            <a:endParaRPr lang="en-US"/>
          </a:p>
        </p:txBody>
      </p:sp>
      <p:sp>
        <p:nvSpPr>
          <p:cNvPr id="6" name="Θέση υποσέλιδου 5">
            <a:extLst>
              <a:ext uri="{FF2B5EF4-FFF2-40B4-BE49-F238E27FC236}">
                <a16:creationId xmlns:a16="http://schemas.microsoft.com/office/drawing/2014/main" id="{BAA3AB95-1C58-4680-9799-DC410B7FD1BB}"/>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52F36A39-A298-43DD-BAC3-5A9E2A9024CE}"/>
              </a:ext>
            </a:extLst>
          </p:cNvPr>
          <p:cNvSpPr>
            <a:spLocks noGrp="1"/>
          </p:cNvSpPr>
          <p:nvPr>
            <p:ph type="sldNum" sz="quarter" idx="12"/>
          </p:nvPr>
        </p:nvSpPr>
        <p:spPr/>
        <p:txBody>
          <a:bodyPr/>
          <a:lstStyle/>
          <a:p>
            <a:fld id="{82775525-D85C-45CF-83A9-0A004FC85E7D}" type="slidenum">
              <a:rPr lang="en-US" smtClean="0"/>
              <a:t>‹#›</a:t>
            </a:fld>
            <a:endParaRPr lang="en-US"/>
          </a:p>
        </p:txBody>
      </p:sp>
    </p:spTree>
    <p:extLst>
      <p:ext uri="{BB962C8B-B14F-4D97-AF65-F5344CB8AC3E}">
        <p14:creationId xmlns:p14="http://schemas.microsoft.com/office/powerpoint/2010/main" val="626924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D0DEFAB-DDF1-4B81-BEB3-4DE3220644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F41C4573-9988-4CEA-BE0D-D57EAA62F1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C6D1EA6F-7A8A-4E8A-8EE0-D523EEAE60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932B7-8325-49AD-A1F9-455D8726467E}" type="datetimeFigureOut">
              <a:rPr lang="en-US" smtClean="0"/>
              <a:t>10/30/2023</a:t>
            </a:fld>
            <a:endParaRPr lang="en-US"/>
          </a:p>
        </p:txBody>
      </p:sp>
      <p:sp>
        <p:nvSpPr>
          <p:cNvPr id="5" name="Θέση υποσέλιδου 4">
            <a:extLst>
              <a:ext uri="{FF2B5EF4-FFF2-40B4-BE49-F238E27FC236}">
                <a16:creationId xmlns:a16="http://schemas.microsoft.com/office/drawing/2014/main" id="{2693B208-59B2-4493-8CFD-615AD0FDDD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391239F5-83AE-43AF-98AC-BDC0F05834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75525-D85C-45CF-83A9-0A004FC85E7D}" type="slidenum">
              <a:rPr lang="en-US" smtClean="0"/>
              <a:t>‹#›</a:t>
            </a:fld>
            <a:endParaRPr lang="en-US"/>
          </a:p>
        </p:txBody>
      </p:sp>
    </p:spTree>
    <p:extLst>
      <p:ext uri="{BB962C8B-B14F-4D97-AF65-F5344CB8AC3E}">
        <p14:creationId xmlns:p14="http://schemas.microsoft.com/office/powerpoint/2010/main" val="3195419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49ED72-F3EF-43A3-BCA8-499A1B9D991D}"/>
              </a:ext>
            </a:extLst>
          </p:cNvPr>
          <p:cNvSpPr>
            <a:spLocks noGrp="1"/>
          </p:cNvSpPr>
          <p:nvPr>
            <p:ph type="ctrTitle"/>
          </p:nvPr>
        </p:nvSpPr>
        <p:spPr/>
        <p:txBody>
          <a:bodyPr>
            <a:normAutofit fontScale="90000"/>
          </a:bodyPr>
          <a:lstStyle/>
          <a:p>
            <a:r>
              <a:rPr lang="el-GR" dirty="0"/>
              <a:t>	Οι σχέσεις Ενώσεως, κρατών μελών και διεθνούς κοινότητας</a:t>
            </a:r>
            <a:endParaRPr lang="en-US" dirty="0"/>
          </a:p>
        </p:txBody>
      </p:sp>
      <p:sp>
        <p:nvSpPr>
          <p:cNvPr id="3" name="Υπότιτλος 2">
            <a:extLst>
              <a:ext uri="{FF2B5EF4-FFF2-40B4-BE49-F238E27FC236}">
                <a16:creationId xmlns:a16="http://schemas.microsoft.com/office/drawing/2014/main" id="{C0797526-7BCC-4BAC-88EA-7169AF75E38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62252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50B686-101F-435C-A46A-9FA725164AC0}"/>
              </a:ext>
            </a:extLst>
          </p:cNvPr>
          <p:cNvSpPr>
            <a:spLocks noGrp="1"/>
          </p:cNvSpPr>
          <p:nvPr>
            <p:ph type="title"/>
          </p:nvPr>
        </p:nvSpPr>
        <p:spPr/>
        <p:txBody>
          <a:bodyPr/>
          <a:lstStyle/>
          <a:p>
            <a:r>
              <a:rPr lang="el-GR" dirty="0"/>
              <a:t>Αποχώρηση και αποπομπή κράτους μέλους</a:t>
            </a:r>
            <a:endParaRPr lang="en-US" dirty="0"/>
          </a:p>
        </p:txBody>
      </p:sp>
      <p:sp>
        <p:nvSpPr>
          <p:cNvPr id="3" name="Θέση περιεχομένου 2">
            <a:extLst>
              <a:ext uri="{FF2B5EF4-FFF2-40B4-BE49-F238E27FC236}">
                <a16:creationId xmlns:a16="http://schemas.microsoft.com/office/drawing/2014/main" id="{843A95C4-DC3A-4149-A151-0DD40431146E}"/>
              </a:ext>
            </a:extLst>
          </p:cNvPr>
          <p:cNvSpPr>
            <a:spLocks noGrp="1"/>
          </p:cNvSpPr>
          <p:nvPr>
            <p:ph idx="1"/>
          </p:nvPr>
        </p:nvSpPr>
        <p:spPr/>
        <p:txBody>
          <a:bodyPr>
            <a:normAutofit fontScale="70000" lnSpcReduction="20000"/>
          </a:bodyPr>
          <a:lstStyle/>
          <a:p>
            <a:r>
              <a:rPr lang="el-GR" dirty="0"/>
              <a:t>Υπό το προηγούμενο καθεστώς, δεν προβλεπόταν δικαίωμα αποχωρήσεως από τις κοινότητες και την Ένωση. Η υποβολή αιτήματος αποχωρήσεως ήταν νομικά ανεπίτρεπτη.</a:t>
            </a:r>
          </a:p>
          <a:p>
            <a:r>
              <a:rPr lang="el-GR" dirty="0"/>
              <a:t>Επίκληση ρήτρας ριζικής αλλαγής των περιστάσεων (</a:t>
            </a:r>
            <a:r>
              <a:rPr lang="en-US" dirty="0"/>
              <a:t>clausula rebus sic stantibus</a:t>
            </a:r>
            <a:r>
              <a:rPr lang="el-GR" dirty="0"/>
              <a:t>)</a:t>
            </a:r>
            <a:r>
              <a:rPr lang="en-US" dirty="0"/>
              <a:t> </a:t>
            </a:r>
            <a:r>
              <a:rPr lang="el-GR" dirty="0"/>
              <a:t>για την αποχώρηση (άρθρο 62 Σύμβαση της Βιέννης)</a:t>
            </a:r>
          </a:p>
          <a:p>
            <a:r>
              <a:rPr lang="el-GR" dirty="0"/>
              <a:t>Στο πλαίσιο του κοινοτικού/</a:t>
            </a:r>
            <a:r>
              <a:rPr lang="el-GR" dirty="0" err="1"/>
              <a:t>ενωσιακού</a:t>
            </a:r>
            <a:r>
              <a:rPr lang="el-GR" dirty="0"/>
              <a:t> δικαίου η προσφυγή στη συγκεκριμένη ρήτρα έπρεπε να αποκλείεται, δεδομένου ότι οι κοινοτικές Συνθήκες περιέχουν σειρά προστατευτικών ρητρών και ρητρών εθνικής ασφάλειας που επιτρέπουν στα κράτη μέλη να λάβουν τα κατάλληλα μέτρα για την αντιμετώπιση ριζικών μεταβολών των περιστάσεων. </a:t>
            </a:r>
          </a:p>
          <a:p>
            <a:r>
              <a:rPr lang="el-GR" dirty="0"/>
              <a:t>Όμως, παραμονή κράτους μέλος παρά τη θέλησή του είναι αδιανόητη. Το Γερμανικό Συνταγματικό Δικαστήριο επικαλέστηκε τη δυνατότητα αποχωρήσεως  σε απόφασή του για την επικύρωση της Συνθήκης του Μάαστριχτ (Β</a:t>
            </a:r>
            <a:r>
              <a:rPr lang="en-US" dirty="0" err="1"/>
              <a:t>verfGE</a:t>
            </a:r>
            <a:r>
              <a:rPr lang="en-US" dirty="0"/>
              <a:t> 89, 155</a:t>
            </a:r>
            <a:r>
              <a:rPr lang="el-GR" dirty="0"/>
              <a:t>), σε περίπτωση που δεν πληρούνται συγκεκριμένες προϋποθέσεις ως προς τη νομισματική ένωση. </a:t>
            </a:r>
            <a:endParaRPr lang="en-US" dirty="0"/>
          </a:p>
          <a:p>
            <a:r>
              <a:rPr lang="el-GR" dirty="0"/>
              <a:t>Συναινετική αποχώρηση: Γροιλανδία, που υπαγόταν στην κυριαρχία της Δανίας και αποχώρησε από την Ένωση πριν από τη Συνθήκη του Μάαστριχτ το 1992.</a:t>
            </a:r>
          </a:p>
          <a:p>
            <a:r>
              <a:rPr lang="el-GR" dirty="0"/>
              <a:t>Συνθήκη της Λισαβόνας: δυνατότητα συναινετικής αποχωρήσεως και </a:t>
            </a:r>
            <a:r>
              <a:rPr lang="el-GR" dirty="0" err="1"/>
              <a:t>δκμ</a:t>
            </a:r>
            <a:r>
              <a:rPr lang="el-GR" dirty="0"/>
              <a:t> μονομερούς αποχωρήσεως. Νέα ρύθμιση= οπισθοδρόμηση στην πορεία ευρωπαϊκής ολοκληρώσεως;</a:t>
            </a:r>
            <a:endParaRPr lang="en-US" dirty="0"/>
          </a:p>
        </p:txBody>
      </p:sp>
    </p:spTree>
    <p:extLst>
      <p:ext uri="{BB962C8B-B14F-4D97-AF65-F5344CB8AC3E}">
        <p14:creationId xmlns:p14="http://schemas.microsoft.com/office/powerpoint/2010/main" val="1768369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4D09A3-0CB1-4D9A-9A9B-147008699BF9}"/>
              </a:ext>
            </a:extLst>
          </p:cNvPr>
          <p:cNvSpPr>
            <a:spLocks noGrp="1"/>
          </p:cNvSpPr>
          <p:nvPr>
            <p:ph type="title"/>
          </p:nvPr>
        </p:nvSpPr>
        <p:spPr/>
        <p:txBody>
          <a:bodyPr/>
          <a:lstStyle/>
          <a:p>
            <a:r>
              <a:rPr lang="el-GR" dirty="0"/>
              <a:t>Άρθρο 50 ΣΕΕ</a:t>
            </a:r>
            <a:endParaRPr lang="en-US" dirty="0"/>
          </a:p>
        </p:txBody>
      </p:sp>
      <p:sp>
        <p:nvSpPr>
          <p:cNvPr id="3" name="Θέση περιεχομένου 2">
            <a:extLst>
              <a:ext uri="{FF2B5EF4-FFF2-40B4-BE49-F238E27FC236}">
                <a16:creationId xmlns:a16="http://schemas.microsoft.com/office/drawing/2014/main" id="{D00A8E9D-5E16-40EA-9AE4-B5156D18BA34}"/>
              </a:ext>
            </a:extLst>
          </p:cNvPr>
          <p:cNvSpPr>
            <a:spLocks noGrp="1"/>
          </p:cNvSpPr>
          <p:nvPr>
            <p:ph idx="1"/>
          </p:nvPr>
        </p:nvSpPr>
        <p:spPr/>
        <p:txBody>
          <a:bodyPr>
            <a:normAutofit fontScale="55000" lnSpcReduction="20000"/>
          </a:bodyPr>
          <a:lstStyle/>
          <a:p>
            <a:pPr marL="0" indent="0">
              <a:buNone/>
            </a:pPr>
            <a:r>
              <a:rPr lang="el-GR" dirty="0"/>
              <a:t>1.   Κάθε κράτος μέλος μπορεί να αποφασίσει να αποχωρήσει από την Ένωση, σύμφωνα με τους εσωτερικούς συνταγματικούς του κανόνες.</a:t>
            </a:r>
          </a:p>
          <a:p>
            <a:pPr marL="0" indent="0">
              <a:buNone/>
            </a:pPr>
            <a:r>
              <a:rPr lang="el-GR" dirty="0"/>
              <a:t>2.   Το κράτος μέλος που αποφασίζει να αποχωρήσει γνωστοποιεί την πρόθεσή του στο Ευρωπαϊκό Συμβούλιο. Υπό το πρίσμα των προσανατολισμών του Ευρωπαϊκού Συμβουλίου, η Ένωση προβαίνει σε διαπραγματεύσεις και συνάπτει με το εν λόγω κράτος συμφωνία που καθορίζει τις λεπτομερείς ρυθμίσεις για την αποχώρησή του, λαμβάνοντας υπόψη το πλαίσιο των μελλοντικών του σχέσεων με την Ένωση. Η διαπραγμάτευση της συμφωνίας αυτής γίνεται σύμφωνα με το άρθρο 218, παράγραφος 3, της Συνθήκης για τη λειτουργία της Ευρωπαϊκής Ένωσης. Η συμφωνία συνάπτεται εξ ονόματος της Ένωσης από το Συμβούλιο, το οποίο αποφασίζει με ειδική πλειοψηφία, μετά από την έγκριση του Ευρωπαϊκού Κοινοβουλίου.</a:t>
            </a:r>
          </a:p>
          <a:p>
            <a:pPr marL="0" indent="0">
              <a:buNone/>
            </a:pPr>
            <a:r>
              <a:rPr lang="el-GR" dirty="0"/>
              <a:t>3.   Οι Συνθήκες παύουν να ισχύουν στο εν λόγω κράτος από την ημερομηνία έναρξης ισχύος της συμφωνίας αποχώρησης ή, ελλείψει τέτοιας συμφωνίας, δύο έτη μετά τη γνωστοποίηση που μνημονεύεται στην παράγραφο 2, εκτός εάν το Ευρωπαϊκό Συμβούλιο, σε συμφωνία με το εν λόγω κράτος μέλος, αποφασίσει ομόφωνα την παράταση της προθεσμίας αυτής.</a:t>
            </a:r>
          </a:p>
          <a:p>
            <a:pPr marL="0" indent="0">
              <a:buNone/>
            </a:pPr>
            <a:r>
              <a:rPr lang="el-GR" dirty="0"/>
              <a:t>4.   Για τους σκοπούς των παραγράφων 2 και 3, το μέλος του Ευρωπαϊκού Συμβουλίου και του Συμβουλίου που αντιπροσωπεύει το αποχωρούν κράτος μέλος δεν συμμετέχει ούτε στις συζητήσεις ούτε στις αποφάσεις του Ευρωπαϊκού Συμβουλίου ή του Συμβουλίου που το αφορούν.</a:t>
            </a:r>
          </a:p>
          <a:p>
            <a:pPr marL="0" indent="0">
              <a:buNone/>
            </a:pPr>
            <a:r>
              <a:rPr lang="el-GR" dirty="0"/>
              <a:t>Η ειδική πλειοψηφία ορίζεται βάσει του άρθρου 238, παράγραφος 3, στοιχείο β), της Συνθήκης για τη λειτουργία της Ευρωπαϊκής Ένωσης.</a:t>
            </a:r>
          </a:p>
          <a:p>
            <a:pPr marL="0" indent="0">
              <a:buNone/>
            </a:pPr>
            <a:r>
              <a:rPr lang="el-GR" dirty="0"/>
              <a:t>5.   Εάν το κράτος που αποχώρησε από την Ένωση ζητήσει την εκ νέου προσχώρησή του, η αίτηση αυτή υπόκειται στη διαδικασία του άρθρου 49.</a:t>
            </a:r>
            <a:endParaRPr lang="en-US" dirty="0"/>
          </a:p>
        </p:txBody>
      </p:sp>
    </p:spTree>
    <p:extLst>
      <p:ext uri="{BB962C8B-B14F-4D97-AF65-F5344CB8AC3E}">
        <p14:creationId xmlns:p14="http://schemas.microsoft.com/office/powerpoint/2010/main" val="76023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982625-D78D-4703-A993-4B7EC30AFA0C}"/>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0771FBC9-7D6B-4EA8-A20B-7945D69D72AD}"/>
              </a:ext>
            </a:extLst>
          </p:cNvPr>
          <p:cNvSpPr>
            <a:spLocks noGrp="1"/>
          </p:cNvSpPr>
          <p:nvPr>
            <p:ph idx="1"/>
          </p:nvPr>
        </p:nvSpPr>
        <p:spPr/>
        <p:txBody>
          <a:bodyPr/>
          <a:lstStyle/>
          <a:p>
            <a:r>
              <a:rPr lang="el-GR" dirty="0"/>
              <a:t>Η Συνθήκη για την Ευρωπαϊκή Ένωση (ΣΕΕ) περιλαμβάνει το άρθρο 50, μια ρήτρα για τη μονομερή και οικειοθελή αποχώρηση ενός κράτους μέλους από την ΕΕ.</a:t>
            </a:r>
          </a:p>
          <a:p>
            <a:r>
              <a:rPr lang="el-GR" dirty="0"/>
              <a:t>Καθορίζει τη διαδικασία αποχώρησης, σύμφωνα με την οποία η ΕΕ προβαίνει σε διαπραγματεύσεις και συνάπτει συμφωνία με το αποχωρούν κράτος μέλος.</a:t>
            </a:r>
          </a:p>
          <a:p>
            <a:r>
              <a:rPr lang="el-GR" dirty="0"/>
              <a:t>Ορίζεται χρονικό πλαίσιο δύο ετών για τις διαπραγματεύσεις, εκτός εάν το Ευρωπαϊκό Συμβούλιο, σε συμφωνία με το αποχωρούν κράτος μέλος, αποφασίσει ομόφωνα να επεκτείνει αυτήν την περίοδο.</a:t>
            </a:r>
            <a:endParaRPr lang="en-US" dirty="0"/>
          </a:p>
        </p:txBody>
      </p:sp>
    </p:spTree>
    <p:extLst>
      <p:ext uri="{BB962C8B-B14F-4D97-AF65-F5344CB8AC3E}">
        <p14:creationId xmlns:p14="http://schemas.microsoft.com/office/powerpoint/2010/main" val="4222731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3BAE09-604E-4DDC-BE74-E6151DCE69E0}"/>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7ED626E2-126F-4E5C-BAE3-8DBC3D1547B9}"/>
              </a:ext>
            </a:extLst>
          </p:cNvPr>
          <p:cNvSpPr>
            <a:spLocks noGrp="1"/>
          </p:cNvSpPr>
          <p:nvPr>
            <p:ph idx="1"/>
          </p:nvPr>
        </p:nvSpPr>
        <p:spPr/>
        <p:txBody>
          <a:bodyPr>
            <a:normAutofit fontScale="77500" lnSpcReduction="20000"/>
          </a:bodyPr>
          <a:lstStyle/>
          <a:p>
            <a:r>
              <a:rPr lang="el-GR" dirty="0"/>
              <a:t>Έπειτα από επιστολή του Ηνωμένου Βασιλείου, στις 29 Μαρτίου 2017, με την οποία γνωστοποιεί την απόφασή του να αποχωρήσει από την ΕΕ («</a:t>
            </a:r>
            <a:r>
              <a:rPr lang="el-GR" dirty="0" err="1"/>
              <a:t>Brexit</a:t>
            </a:r>
            <a:r>
              <a:rPr lang="el-GR" dirty="0"/>
              <a:t>»), το Ευρωπαϊκό Συμβούλιο (άρθρο 50), το οποίο συγκροτείται από τους ηγέτες όλων των κρατών μελών της ΕΕ εκτός του Ηνωμένου Βασιλείου, καθόρισε τους προσανατολισμούς του για τις διαπραγματεύσεις με τις θέσεις και τις αρχές της ΕΕ.</a:t>
            </a:r>
          </a:p>
          <a:p>
            <a:endParaRPr lang="el-GR" dirty="0"/>
          </a:p>
          <a:p>
            <a:r>
              <a:rPr lang="el-GR" dirty="0"/>
              <a:t>Στις 22 Μαΐου 2017, το Συμβούλιο (άρθρο 50) ενέκρινε απόφαση με την οποία εγκρίθηκε η έναρξη των διαπραγματεύσεων με το Ηνωμένο Βασίλειο και ορίστηκε επίσημα η Επιτροπή ως διαπραγματευτής της ΕΕ. Επιπλέον, ενέκρινε την πρώτη δέσμη οδηγιών διαπραγμάτευσης. Αυτές οι οδηγίες προβλέπουν μια σαφή δομή και μια ενιαία προσέγγιση σε επίπεδο ΕΕ για τις διαπραγματεύσεις.</a:t>
            </a:r>
          </a:p>
          <a:p>
            <a:endParaRPr lang="el-GR" dirty="0"/>
          </a:p>
          <a:p>
            <a:r>
              <a:rPr lang="el-GR" dirty="0"/>
              <a:t>Το Ευρωπαϊκό Κοινοβούλιο θέσπισε, επίσης, τις βασικές αρχές και προϋποθέσεις («κόκκινες γραμμές») του για την έγκριση της συμφωνίας αποχώρησης.</a:t>
            </a:r>
            <a:endParaRPr lang="en-US" dirty="0"/>
          </a:p>
        </p:txBody>
      </p:sp>
    </p:spTree>
    <p:extLst>
      <p:ext uri="{BB962C8B-B14F-4D97-AF65-F5344CB8AC3E}">
        <p14:creationId xmlns:p14="http://schemas.microsoft.com/office/powerpoint/2010/main" val="1954678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5238CA-BC75-413D-9094-7C87978E60F0}"/>
              </a:ext>
            </a:extLst>
          </p:cNvPr>
          <p:cNvSpPr>
            <a:spLocks noGrp="1"/>
          </p:cNvSpPr>
          <p:nvPr>
            <p:ph type="title"/>
          </p:nvPr>
        </p:nvSpPr>
        <p:spPr/>
        <p:txBody>
          <a:bodyPr/>
          <a:lstStyle/>
          <a:p>
            <a:r>
              <a:rPr lang="el-GR" dirty="0"/>
              <a:t>Βασικές αρχές</a:t>
            </a:r>
            <a:endParaRPr lang="en-US" dirty="0"/>
          </a:p>
        </p:txBody>
      </p:sp>
      <p:sp>
        <p:nvSpPr>
          <p:cNvPr id="3" name="Θέση περιεχομένου 2">
            <a:extLst>
              <a:ext uri="{FF2B5EF4-FFF2-40B4-BE49-F238E27FC236}">
                <a16:creationId xmlns:a16="http://schemas.microsoft.com/office/drawing/2014/main" id="{07E7F061-5D38-4402-ADD0-92D62C839FB2}"/>
              </a:ext>
            </a:extLst>
          </p:cNvPr>
          <p:cNvSpPr>
            <a:spLocks noGrp="1"/>
          </p:cNvSpPr>
          <p:nvPr>
            <p:ph idx="1"/>
          </p:nvPr>
        </p:nvSpPr>
        <p:spPr/>
        <p:txBody>
          <a:bodyPr>
            <a:normAutofit fontScale="62500" lnSpcReduction="20000"/>
          </a:bodyPr>
          <a:lstStyle/>
          <a:p>
            <a:pPr marL="0" indent="0">
              <a:buNone/>
            </a:pPr>
            <a:r>
              <a:rPr lang="el-GR" dirty="0"/>
              <a:t>Οι κατευθυντήριες γραμμές εκθέτουν τις βασικές αρχές της ΕΕ. Εφαρμόζονταν κατά τον ίδιο τρόπο στις διαπραγματεύσεις για μια εύτακτη αποχώρηση, σε όλες τις προκαταρκτικές και προπαρασκευαστικές συζητήσεις σχετικά με το πλαίσιο των μελλοντικών σχέσεων, καθώς και στις μεταβατικές ρυθμίσεις. Οι αρχές όριζαν τα εξής:</a:t>
            </a:r>
          </a:p>
          <a:p>
            <a:r>
              <a:rPr lang="el-GR" dirty="0"/>
              <a:t>διατήρηση στενής εταιρικής σχέσης με το Ηνωμένο Βασίλειο αφότου αποχωρήσει από την ΕΕ·</a:t>
            </a:r>
          </a:p>
          <a:p>
            <a:r>
              <a:rPr lang="el-GR" dirty="0"/>
              <a:t>κάθε συμφωνία με το Ηνωμένο Βασίλειο θα πρέπει να βασίζεται στην ισορροπία δικαιωμάτων και υποχρεώσεων και να εξασφαλίζει ισοτιμία στις σχέσεις·</a:t>
            </a:r>
          </a:p>
          <a:p>
            <a:r>
              <a:rPr lang="el-GR" dirty="0"/>
              <a:t>διατήρηση της ακεραιότητας της ενιαίας αγοράς: που δε θα βασίζεται σε μια προσέγγιση ανά τομέα·</a:t>
            </a:r>
          </a:p>
          <a:p>
            <a:r>
              <a:rPr lang="el-GR" dirty="0"/>
              <a:t>διατήρηση της αυτονομίας της ΕΕ όσον αφορά τη λήψη αποφάσεων, καθώς και τον ρόλο του Δικαστηρίου της Ευρωπαϊκής Ένωσης·</a:t>
            </a:r>
          </a:p>
          <a:p>
            <a:r>
              <a:rPr lang="el-GR" dirty="0"/>
              <a:t>δεν υπάρχει συμφωνία σε τίποτα έως ότου επιτευχθεί συμφωνία για όλα: επιμέρους στοιχεία δεν μπορούν να διευθετούνται ξεχωριστά·</a:t>
            </a:r>
          </a:p>
          <a:p>
            <a:r>
              <a:rPr lang="el-GR" dirty="0"/>
              <a:t>διαπραγματεύσεις στο πλαίσιο μίας ενιαίας θέσης της ΕΕ·</a:t>
            </a:r>
          </a:p>
          <a:p>
            <a:r>
              <a:rPr lang="el-GR" dirty="0"/>
              <a:t>δεν επιτρέπονται χωριστές διαπραγματεύσεις μεταξύ μεμονωμένων κρατών μελών της ΕΕ και του Ηνωμένου Βασιλείου σε ζητήματα που αφορούν την αποχώρηση του Ηνωμένου Βασιλείου από την ΕΕ.</a:t>
            </a:r>
            <a:endParaRPr lang="en-US" dirty="0"/>
          </a:p>
        </p:txBody>
      </p:sp>
    </p:spTree>
    <p:extLst>
      <p:ext uri="{BB962C8B-B14F-4D97-AF65-F5344CB8AC3E}">
        <p14:creationId xmlns:p14="http://schemas.microsoft.com/office/powerpoint/2010/main" val="3167403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EBD8B5-A666-40D6-A033-D9DC72FFEBA3}"/>
              </a:ext>
            </a:extLst>
          </p:cNvPr>
          <p:cNvSpPr>
            <a:spLocks noGrp="1"/>
          </p:cNvSpPr>
          <p:nvPr>
            <p:ph type="title"/>
          </p:nvPr>
        </p:nvSpPr>
        <p:spPr/>
        <p:txBody>
          <a:bodyPr/>
          <a:lstStyle/>
          <a:p>
            <a:r>
              <a:rPr lang="el-GR" dirty="0"/>
              <a:t>Προσέγγιση δύο σταδίων</a:t>
            </a:r>
            <a:br>
              <a:rPr lang="el-GR" dirty="0"/>
            </a:br>
            <a:endParaRPr lang="en-US" dirty="0"/>
          </a:p>
        </p:txBody>
      </p:sp>
      <p:sp>
        <p:nvSpPr>
          <p:cNvPr id="3" name="Θέση περιεχομένου 2">
            <a:extLst>
              <a:ext uri="{FF2B5EF4-FFF2-40B4-BE49-F238E27FC236}">
                <a16:creationId xmlns:a16="http://schemas.microsoft.com/office/drawing/2014/main" id="{C2AE9BB9-6AE7-4A3C-9DDB-B1BD671B8086}"/>
              </a:ext>
            </a:extLst>
          </p:cNvPr>
          <p:cNvSpPr>
            <a:spLocks noGrp="1"/>
          </p:cNvSpPr>
          <p:nvPr>
            <p:ph idx="1"/>
          </p:nvPr>
        </p:nvSpPr>
        <p:spPr/>
        <p:txBody>
          <a:bodyPr>
            <a:normAutofit fontScale="55000" lnSpcReduction="20000"/>
          </a:bodyPr>
          <a:lstStyle/>
          <a:p>
            <a:endParaRPr lang="el-GR" dirty="0"/>
          </a:p>
          <a:p>
            <a:r>
              <a:rPr lang="el-GR" dirty="0"/>
              <a:t>Το πρώτο στάδιο των διαπραγματεύσεων άρχισε στις 19 Ιουνίου 2017, λίγο μετά τις βουλευτικές εκλογές του Ηνωμένου Βασιλείου. Μετά από έξι γύρους διαπραγματεύσεων, στις 8 Δεκεμβρίου 2017, οι διαπραγματευτές της ΕΕ και του Ηνωμένου Βασιλείου  έφτασαν σε ένα σημαντικό σημείο καμπής, με την επίτευξη επαρκούς προόδου σε αυτό το στάδιο των διαπραγματεύσεων. Η κοινή έκθεση, η οποία εγκρίθηκε από την πρωθυπουργό του Ηνωμένου Βασιλείου  Τερέζα </a:t>
            </a:r>
            <a:r>
              <a:rPr lang="el-GR" dirty="0" err="1"/>
              <a:t>Μέι</a:t>
            </a:r>
            <a:r>
              <a:rPr lang="el-GR" dirty="0"/>
              <a:t> και τον πρόεδρο της Επιτροπής Ζαν-Κλοντ </a:t>
            </a:r>
            <a:r>
              <a:rPr lang="el-GR" dirty="0" err="1"/>
              <a:t>Γιούνκερ</a:t>
            </a:r>
            <a:r>
              <a:rPr lang="el-GR" dirty="0"/>
              <a:t>, περιέχει ρητές δεσμεύσεις για:</a:t>
            </a:r>
          </a:p>
          <a:p>
            <a:endParaRPr lang="el-GR" dirty="0"/>
          </a:p>
          <a:p>
            <a:r>
              <a:rPr lang="el-GR" dirty="0"/>
              <a:t>την προάσπιση των δικαιωμάτων των πολιτών της ΕΕ στο Ηνωμένο Βασίλειο και των υπηκόων του Ηνωμένου Βασιλείου στην ΕΕ·</a:t>
            </a:r>
          </a:p>
          <a:p>
            <a:r>
              <a:rPr lang="el-GR" dirty="0"/>
              <a:t>τη διευθέτηση όλων των υφιστάμενων χρηματοοικονομικών υποχρεώσεων που είχε αναλάβει το Ηνωμένο Βασίλειο πριν από την αποχώρησή του·</a:t>
            </a:r>
          </a:p>
          <a:p>
            <a:r>
              <a:rPr lang="el-GR" dirty="0"/>
              <a:t>την αντιμετώπιση των μοναδικών συνθηκών που ισχύουν στην Ιρλανδία και την Βόρεια Ιρλανδία.</a:t>
            </a:r>
          </a:p>
          <a:p>
            <a:r>
              <a:rPr lang="el-GR" dirty="0"/>
              <a:t>Επιπλέον, στις 8 Δεκεμβρίου, η Ευρωπαϊκή Επιτροπή ενέκρινε συστάσεις προς το Ευρωπαϊκό Συμβούλιο (άρθρο 50) καταλήγοντας στο συμπέρασμα ότι έχει σημειωθεί επαρκής πρόοδος κατά το πρώτο στάδιο των διαπραγματεύσεων.</a:t>
            </a:r>
          </a:p>
          <a:p>
            <a:endParaRPr lang="el-GR" dirty="0"/>
          </a:p>
          <a:p>
            <a:r>
              <a:rPr lang="el-GR" dirty="0"/>
              <a:t>Εν συνεχεία, στις 15 Δεκεμβρίου 2017, το Ευρωπαϊκό Συμβούλιο (άρθρο 50) επιβεβαίωσε ότι έχει επιτευχθεί επαρκής πρόοδος και οι ηγέτες της ΕΕ ενέκριναν κατευθυντήριες γραμμές για τη μετάβαση στο δεύτερο στάδιο των διαπραγματεύσεων το οποίο αφορά ενδεχόμενες μεταβατικές ρυθμίσεις καθώς και τις μελλοντικές σχέσεις.</a:t>
            </a:r>
            <a:endParaRPr lang="en-US" dirty="0"/>
          </a:p>
        </p:txBody>
      </p:sp>
    </p:spTree>
    <p:extLst>
      <p:ext uri="{BB962C8B-B14F-4D97-AF65-F5344CB8AC3E}">
        <p14:creationId xmlns:p14="http://schemas.microsoft.com/office/powerpoint/2010/main" val="568028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DFB6F2-338E-43AC-AD63-1228A4BA8B95}"/>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5D6DD54E-7895-49B9-88F1-E02A8A24D8C9}"/>
              </a:ext>
            </a:extLst>
          </p:cNvPr>
          <p:cNvSpPr>
            <a:spLocks noGrp="1"/>
          </p:cNvSpPr>
          <p:nvPr>
            <p:ph idx="1"/>
          </p:nvPr>
        </p:nvSpPr>
        <p:spPr/>
        <p:txBody>
          <a:bodyPr>
            <a:normAutofit fontScale="55000" lnSpcReduction="20000"/>
          </a:bodyPr>
          <a:lstStyle/>
          <a:p>
            <a:r>
              <a:rPr lang="el-GR" dirty="0"/>
              <a:t>Στις 29 Ιανουαρίου 2018 το Συμβούλιο (Άρθρο 50) εξέδωσε μια απόφαση η οποία ενέκρινε τις διαπραγματεύσεις για τις μεταβατικές ρυθμίσεις και τις οδηγίες διαπραγμάτευσης. Στις 6 Φεβρουαρίου 2018 η Επιτροπή δημοσίευσε την πρότασή της για τις μεταβατικές ρυθμίσεις.</a:t>
            </a:r>
          </a:p>
          <a:p>
            <a:endParaRPr lang="el-GR" dirty="0"/>
          </a:p>
          <a:p>
            <a:r>
              <a:rPr lang="el-GR" dirty="0"/>
              <a:t>Στις 19 Μαρτίου 2018 οι διαπραγματευτές της ΕΕ και του Ηνωμένου Βασιλείου έκαναν ένα ακόμα αποφασιστικό βήμα καταλήγοντας σε συμφωνία για το σχέδιο της συμφωνίας αποχώρησης, το οποίο παρουσίαζε την πρόοδο που είχε σημειωθεί κατά το πρώτο στάδιο των διαπραγματεύσεων με νομικούς όρους και συμπεριελάμβανε ένα νομικό κείμενο για τη μεταβατική περίοδο.</a:t>
            </a:r>
          </a:p>
          <a:p>
            <a:endParaRPr lang="el-GR" dirty="0"/>
          </a:p>
          <a:p>
            <a:r>
              <a:rPr lang="el-GR" dirty="0"/>
              <a:t>Στις 23 Μαρτίου 2018 το Ευρωπαϊκό Συμβούλιο καθόρισε προσανατολισμούς σχετικά με το πλαίσιο των μελλοντικών σχέσεων ΕΕ-Ηνωμένου Βασιλείου.</a:t>
            </a:r>
          </a:p>
          <a:p>
            <a:endParaRPr lang="el-GR" dirty="0"/>
          </a:p>
          <a:p>
            <a:r>
              <a:rPr lang="el-GR" dirty="0"/>
              <a:t>Στις 19 Ιουνίου 2018 οι διαπραγματευτές της ΕΕ και του Ηνωμένου Βασιλείου δημοσίευσαν κοινή δήλωση, εκθέτοντας την περαιτέρω πρόοδο στις διαπραγματεύσεις για το σχέδιο της συμφωνίας αποχώρησης.</a:t>
            </a:r>
          </a:p>
          <a:p>
            <a:endParaRPr lang="el-GR" dirty="0"/>
          </a:p>
          <a:p>
            <a:r>
              <a:rPr lang="el-GR" dirty="0"/>
              <a:t>Στις 29 Ιουνίου και στις 17 Οκτωβρίου 2018 το Ευρωπαϊκό Συμβούλιο (άρθρο 50) εξέτασε την πορεία των διαπραγματεύσεων και επιβεβαίωσε την ενότητα των 27 χωρών της ΕΕ και την ενιαία διαπραγματευτική δομή που είχε εφαρμοστεί.</a:t>
            </a:r>
            <a:endParaRPr lang="en-US" dirty="0"/>
          </a:p>
        </p:txBody>
      </p:sp>
    </p:spTree>
    <p:extLst>
      <p:ext uri="{BB962C8B-B14F-4D97-AF65-F5344CB8AC3E}">
        <p14:creationId xmlns:p14="http://schemas.microsoft.com/office/powerpoint/2010/main" val="2649335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34F468-130B-4202-86B2-A6CC6781C999}"/>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64CB6A7B-9E19-4E1D-BEB7-D9EDD6DB8B29}"/>
              </a:ext>
            </a:extLst>
          </p:cNvPr>
          <p:cNvSpPr>
            <a:spLocks noGrp="1"/>
          </p:cNvSpPr>
          <p:nvPr>
            <p:ph idx="1"/>
          </p:nvPr>
        </p:nvSpPr>
        <p:spPr/>
        <p:txBody>
          <a:bodyPr>
            <a:normAutofit fontScale="47500" lnSpcReduction="20000"/>
          </a:bodyPr>
          <a:lstStyle/>
          <a:p>
            <a:r>
              <a:rPr lang="el-GR" dirty="0"/>
              <a:t>Μετά από 17 μήνες διαπραγματεύσεων, στις 25 Νοεμβρίου 2018, το Ευρωπαϊκό Συμβούλιο έκανε ένα σημαντικό βήμα στις διαπραγματεύσεις για το </a:t>
            </a:r>
            <a:r>
              <a:rPr lang="el-GR" dirty="0" err="1"/>
              <a:t>Brexit</a:t>
            </a:r>
            <a:r>
              <a:rPr lang="el-GR" dirty="0"/>
              <a:t> προσυπογράφοντας τη συμφωνία αποχώρησης σύμφωνα με τους όρους της εύτακτης αποχώρησης του Ηνωμένου Βασιλείου από την ΕΕ και εγκρίνοντας την πολιτική δήλωση, καθορίζοντας έτσι το πλαίσιο για τις μελλοντικές σχέσεις ΕΕ-Ηνωμένου Βασιλείου.</a:t>
            </a:r>
          </a:p>
          <a:p>
            <a:endParaRPr lang="el-GR" dirty="0"/>
          </a:p>
          <a:p>
            <a:r>
              <a:rPr lang="el-GR" dirty="0"/>
              <a:t>Ωστόσο, η κυβέρνηση του Ηνωμένου Βασιλείου δεν κατάφερε να συγκεντρώσει την απαραίτητη στήριξη από το κοινοβούλιο για να προχωρήσει στην υπογραφή και επικύρωση της συμφωνίας αποχώρησης και ζήτησε από το Ευρωπαϊκό Συμβούλιο (άρθρο 50) να παρατείνει τη χρονική περίοδο που προβλέπεται στο άρθρο 50 παράγραφος 3 της ΣΕΕ. Το Ευρωπαϊκό Συμβούλιο (άρθρο 50) χορήγησε αρχική παράταση έως τις 12 Απριλίου 2019, και ακολούθως περαιτέρω παράταση έως τις 31 Οκτωβρίου 2019.</a:t>
            </a:r>
          </a:p>
          <a:p>
            <a:endParaRPr lang="el-GR" dirty="0"/>
          </a:p>
          <a:p>
            <a:r>
              <a:rPr lang="el-GR" dirty="0"/>
              <a:t>Έπειτα από την παραίτηση της Τερέζα </a:t>
            </a:r>
            <a:r>
              <a:rPr lang="el-GR" dirty="0" err="1"/>
              <a:t>Μέι</a:t>
            </a:r>
            <a:r>
              <a:rPr lang="el-GR" dirty="0"/>
              <a:t> από το πρωθυπουργικό αξίωμα, η κυβέρνηση του Ηνωμένου Βασιλείου πρότεινε τροποποίηση του πρωτοκόλλου για την Ιρλανδία και τη Βόρεια Ιρλανδία που προσαρτάται στη συμφωνία αποχώρησης και εγκρίθηκε από το Ευρωπαϊκό Συμβούλιο στις 25 Νοεμβρίου 2018. Η κυβέρνηση του Ηνωμένου Βασιλείου πρότεινε επίσης τροποποίηση της πολιτικής δήλωσης που εγκρίθηκε στις 25 Νοεμβρίου 2018 προκειμένου να αποτυπωθεί η διαφορετική άποψη της νέας κυβέρνησης για τις μελλοντικές σχέσεις με την ΕΕ.</a:t>
            </a:r>
          </a:p>
          <a:p>
            <a:endParaRPr lang="el-GR" dirty="0"/>
          </a:p>
          <a:p>
            <a:r>
              <a:rPr lang="el-GR" dirty="0"/>
              <a:t>Οι συζητήσεις μεταξύ των διαπραγματευτών της ΕΕ και του Ηνωμένου Βασιλείου  συνεχίστηκαν το Σεπτέμβριο του 2019. Στις 17 Οκτωβρίου 2019 οι διαπραγματευτές κατέληξαν σε συμφωνία που </a:t>
            </a:r>
            <a:r>
              <a:rPr lang="el-GR" dirty="0" err="1"/>
              <a:t>περιελάμβανε</a:t>
            </a:r>
            <a:r>
              <a:rPr lang="el-GR" dirty="0"/>
              <a:t> τροποποίηση του κειμένου του πρωτοκόλλου για την Ιρλανδία και τη Βόρεια Ιρλανδία και τροποποίηση του κειμένου της πολιτικής δήλωσης. Παράλληλα, στις 17 Οκτωβρίου 2019, το Ευρωπαϊκό Συμβούλιο (άρθρο 50) επικύρωσε την τροποποιημένη συμφωνία αποχώρησης και το τροποποιημένο κείμενο της πολιτικής δήλωσης.</a:t>
            </a:r>
          </a:p>
          <a:p>
            <a:endParaRPr lang="el-GR" dirty="0"/>
          </a:p>
          <a:p>
            <a:r>
              <a:rPr lang="el-GR" dirty="0"/>
              <a:t>Στις 19 Οκτωβρίου 2019 το Ηνωμένο Βασίλειο ζήτησε να παραταθεί η προθεσμία της 31ης Οκτωβρίου 2019. Προκειμένου να δοθεί περισσότερος χρόνος για να ολοκληρωθεί η επικύρωση της συμφωνίας αποχώρησης, το Ευρωπαϊκό Συμβούλιο (άρθρο 50) ενέκρινε απόφαση, σε συμφωνία με το Ηνωμένο Βασίλειο (1), για παράταση της περιόδου που προέβλεπε το άρθρο 50 έως τις 31 Ιανουαρίου 2020.</a:t>
            </a:r>
            <a:endParaRPr lang="en-US" dirty="0"/>
          </a:p>
        </p:txBody>
      </p:sp>
    </p:spTree>
    <p:extLst>
      <p:ext uri="{BB962C8B-B14F-4D97-AF65-F5344CB8AC3E}">
        <p14:creationId xmlns:p14="http://schemas.microsoft.com/office/powerpoint/2010/main" val="3952337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F7F247-F8FE-4C99-91CC-D734DC0A82B6}"/>
              </a:ext>
            </a:extLst>
          </p:cNvPr>
          <p:cNvSpPr>
            <a:spLocks noGrp="1"/>
          </p:cNvSpPr>
          <p:nvPr>
            <p:ph type="title"/>
          </p:nvPr>
        </p:nvSpPr>
        <p:spPr/>
        <p:txBody>
          <a:bodyPr>
            <a:normAutofit fontScale="90000"/>
          </a:bodyPr>
          <a:lstStyle/>
          <a:p>
            <a:r>
              <a:rPr lang="el-GR" dirty="0"/>
              <a:t>Η συμφωνία αποχώρησης και η πολιτική δήλωση για το πλαίσιο της μελλοντικής σχέσης</a:t>
            </a:r>
            <a:br>
              <a:rPr lang="el-GR" dirty="0"/>
            </a:br>
            <a:endParaRPr lang="en-US" dirty="0"/>
          </a:p>
        </p:txBody>
      </p:sp>
      <p:sp>
        <p:nvSpPr>
          <p:cNvPr id="3" name="Θέση περιεχομένου 2">
            <a:extLst>
              <a:ext uri="{FF2B5EF4-FFF2-40B4-BE49-F238E27FC236}">
                <a16:creationId xmlns:a16="http://schemas.microsoft.com/office/drawing/2014/main" id="{50935D46-429A-4795-89A9-CB72804F6242}"/>
              </a:ext>
            </a:extLst>
          </p:cNvPr>
          <p:cNvSpPr>
            <a:spLocks noGrp="1"/>
          </p:cNvSpPr>
          <p:nvPr>
            <p:ph idx="1"/>
          </p:nvPr>
        </p:nvSpPr>
        <p:spPr/>
        <p:txBody>
          <a:bodyPr>
            <a:normAutofit lnSpcReduction="10000"/>
          </a:bodyPr>
          <a:lstStyle/>
          <a:p>
            <a:endParaRPr lang="el-GR" dirty="0"/>
          </a:p>
          <a:p>
            <a:pPr marL="0" indent="0">
              <a:buNone/>
            </a:pPr>
            <a:r>
              <a:rPr lang="el-GR" dirty="0"/>
              <a:t>Η συμφωνία αποχώρησης συμμορφώνεται πλήρως με τις βασικές αρχές που ορίσθηκαν από τις κατευθυντήριες γραμμές του Ευρωπαϊκού Συμβουλίου (Άρθρο 50), οι οποίες αποσκοπούν στη δημιουργία ασφάλειας δικαίου και στη διασφάλιση των συμφερόντων της ΕΕ όσον αφορά ζητήματα όπου το </a:t>
            </a:r>
            <a:r>
              <a:rPr lang="el-GR" dirty="0" err="1"/>
              <a:t>Brexit</a:t>
            </a:r>
            <a:r>
              <a:rPr lang="el-GR" dirty="0"/>
              <a:t> δημιουργεί αβεβαιότητα. Αυτό αφορά κυρίως τα δικαιώματα των πολιτών, την χρηματοοικονομική διευθέτηση, την αποφυγή αυστηρά ελεγχόμενων συνόρων στο νησί της Ιρλανδίας, και ένα ισχυρό σύστημα διακυβέρνησης διατηρώντας τον ρόλο του Ευρωπαϊκού Δικαστηρίου για την ερμηνεία του δικαίου της ΕΕ.</a:t>
            </a:r>
            <a:endParaRPr lang="en-US" dirty="0"/>
          </a:p>
        </p:txBody>
      </p:sp>
    </p:spTree>
    <p:extLst>
      <p:ext uri="{BB962C8B-B14F-4D97-AF65-F5344CB8AC3E}">
        <p14:creationId xmlns:p14="http://schemas.microsoft.com/office/powerpoint/2010/main" val="2596294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AF54C4-F127-4D87-952C-8EC08F211EBF}"/>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4BA06772-4286-490B-86E4-C9112F6B4450}"/>
              </a:ext>
            </a:extLst>
          </p:cNvPr>
          <p:cNvSpPr>
            <a:spLocks noGrp="1"/>
          </p:cNvSpPr>
          <p:nvPr>
            <p:ph idx="1"/>
          </p:nvPr>
        </p:nvSpPr>
        <p:spPr/>
        <p:txBody>
          <a:bodyPr>
            <a:normAutofit fontScale="55000" lnSpcReduction="20000"/>
          </a:bodyPr>
          <a:lstStyle/>
          <a:p>
            <a:r>
              <a:rPr lang="el-GR" dirty="0"/>
              <a:t>Διαδικασία επικύρωσης</a:t>
            </a:r>
          </a:p>
          <a:p>
            <a:pPr marL="0" indent="0">
              <a:buNone/>
            </a:pPr>
            <a:r>
              <a:rPr lang="el-GR" dirty="0"/>
              <a:t>Στις 24 Ιανουαρίου 2020, η Ευρωπαϊκή Ένωση και το Ηνωμένο Βασίλειο  υπέγραψαν τη συμφωνία αποχώρησης. Μετά την ψήφο έγκρισης του Ευρωπαϊκού Κοινοβουλίου στις 29 Ιανουαρίου 2020 και την απόφαση του Συμβουλίου σχετικά με τη σύναψη της συμφωνίας αποχώρησης στις 30 Ιανουαρίου 2020, η συμφωνία αποχώρησης τέθηκε σε ισχύ την 1η Φεβρουαρίου 2020.</a:t>
            </a:r>
          </a:p>
          <a:p>
            <a:endParaRPr lang="el-GR" dirty="0"/>
          </a:p>
          <a:p>
            <a:r>
              <a:rPr lang="el-GR" dirty="0"/>
              <a:t>Μεταβατική περίοδος</a:t>
            </a:r>
          </a:p>
          <a:p>
            <a:endParaRPr lang="el-GR" dirty="0"/>
          </a:p>
          <a:p>
            <a:pPr marL="0" indent="0">
              <a:buNone/>
            </a:pPr>
            <a:r>
              <a:rPr lang="el-GR" dirty="0"/>
              <a:t>Η συμφωνία αποχώρησης προβλέπει μεταβατική περίοδο έως τις 31 Δεκεμβρίου 2020. Η εν λόγω περίοδος μπορεί να παραταθεί μία μόνο φορά κατά ένα έως δύο έτη το πολύ, αλλά αυτό πρέπει να αποφασιστεί με κοινή συμφωνία ΕΕ-Ηνωμένου Βασιλείου πριν την 1η Ιουλίου 2020. Κατά τη μεταβατική περίοδο, το δίκαιο της ΕΕ θα εξακολουθεί να ισχύει και στο Ηνωμένο Βασίλειο. Η ΕΕ θα αντιμετωπίζει το Ηνωμένο Βασίλειο ως κράτος μέλος, με εξαίρεση ότι αφορά τη συμμετοχή του σε θεσμικά όργανα και δομές διακυβέρνησης της ΕΕ.</a:t>
            </a:r>
          </a:p>
          <a:p>
            <a:endParaRPr lang="el-GR" dirty="0"/>
          </a:p>
          <a:p>
            <a:r>
              <a:rPr lang="el-GR" dirty="0"/>
              <a:t>Διαπραγματεύσεις για μελλοντική εταιρική σχέση</a:t>
            </a:r>
          </a:p>
          <a:p>
            <a:endParaRPr lang="el-GR" dirty="0"/>
          </a:p>
          <a:p>
            <a:pPr marL="0" indent="0">
              <a:buNone/>
            </a:pPr>
            <a:r>
              <a:rPr lang="el-GR" dirty="0"/>
              <a:t>Η μεταβατική περίοδος παρέχει στο Ηνωμένο Βασίλειο το χρόνο να διαπραγματευτεί τις μελλοντικές του σχέσεις με την Ευρωπαϊκή Ένωση.</a:t>
            </a:r>
            <a:endParaRPr lang="en-US" dirty="0"/>
          </a:p>
        </p:txBody>
      </p:sp>
    </p:spTree>
    <p:extLst>
      <p:ext uri="{BB962C8B-B14F-4D97-AF65-F5344CB8AC3E}">
        <p14:creationId xmlns:p14="http://schemas.microsoft.com/office/powerpoint/2010/main" val="3832098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0004A1-70F7-486A-994F-330093265A78}"/>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13FB5F01-E9C5-40AE-B3ED-652E0AB74FBE}"/>
              </a:ext>
            </a:extLst>
          </p:cNvPr>
          <p:cNvSpPr>
            <a:spLocks noGrp="1"/>
          </p:cNvSpPr>
          <p:nvPr>
            <p:ph idx="1"/>
          </p:nvPr>
        </p:nvSpPr>
        <p:spPr/>
        <p:txBody>
          <a:bodyPr>
            <a:normAutofit fontScale="85000" lnSpcReduction="20000"/>
          </a:bodyPr>
          <a:lstStyle/>
          <a:p>
            <a:r>
              <a:rPr lang="el-GR" dirty="0"/>
              <a:t>Άρθρο 49 </a:t>
            </a:r>
          </a:p>
          <a:p>
            <a:pPr marL="0" indent="0" algn="just">
              <a:buNone/>
            </a:pPr>
            <a:r>
              <a:rPr lang="el-GR" dirty="0"/>
              <a:t>Κάθε ευρωπαϊκό κράτος το οποίο σέβεται τις αξίες που αναφέρονται στο άρθρο 2 και δεσμεύεται να τις προάγει, μπορεί να ζητήσει να γίνει μέλος της Ένωσης. Το Ευρωπαϊκό Κοινοβούλιο και τα εθνικά κοινοβούλια ενημερώνονται για την αίτηση αυτή. Το αιτούν κράτος απευθύνει την αίτησή του στο Συμβούλιο, το οποίο αποφασίζει ομόφωνα, αφού ζητήσει τη γνώμη της Επιτροπής και μετά από έγκριση του Ευρωπαϊκού Κοινοβουλίου, το οποίο αποφασίζει με την πλειοψηφία των μελών από τα οποία απαρτίζεται. Λαμβάνονται υπόψη τα κριτήρια </a:t>
            </a:r>
            <a:r>
              <a:rPr lang="el-GR" dirty="0" err="1"/>
              <a:t>επιλεξιμότητας</a:t>
            </a:r>
            <a:r>
              <a:rPr lang="el-GR" dirty="0"/>
              <a:t> που συμφωνεί το Ευρωπαϊκό Συμβούλιο.</a:t>
            </a:r>
          </a:p>
          <a:p>
            <a:pPr marL="0" indent="0" algn="just">
              <a:buNone/>
            </a:pPr>
            <a:endParaRPr lang="el-GR" dirty="0"/>
          </a:p>
          <a:p>
            <a:pPr marL="0" indent="0" algn="just">
              <a:buNone/>
            </a:pPr>
            <a:r>
              <a:rPr lang="el-GR" dirty="0"/>
              <a:t>Οι όροι της προσχωρήσεως και οι λόγω αυτής αναγκαίες προσαρμογές των Συνθηκών που θεμελιώνουν την Ένωση, αποτελούν </a:t>
            </a:r>
            <a:r>
              <a:rPr lang="el-GR" b="1" dirty="0"/>
              <a:t>αντικείμενο συμφωνίας </a:t>
            </a:r>
            <a:r>
              <a:rPr lang="el-GR" dirty="0"/>
              <a:t>μεταξύ των κρατών μελών και του αιτούντος κράτους. Η συμφωνία αυτή υπόκειται σε επικύρωση εκ μέρους όλων των συμβαλλομένων κρατών, κατά τους αντίστοιχους συνταγματικούς τους κανόνες.</a:t>
            </a:r>
            <a:endParaRPr lang="en-US" dirty="0"/>
          </a:p>
        </p:txBody>
      </p:sp>
    </p:spTree>
    <p:extLst>
      <p:ext uri="{BB962C8B-B14F-4D97-AF65-F5344CB8AC3E}">
        <p14:creationId xmlns:p14="http://schemas.microsoft.com/office/powerpoint/2010/main" val="988453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E8E145-0623-4D4A-B9CF-F6D03AC2D57C}"/>
              </a:ext>
            </a:extLst>
          </p:cNvPr>
          <p:cNvSpPr>
            <a:spLocks noGrp="1"/>
          </p:cNvSpPr>
          <p:nvPr>
            <p:ph type="title"/>
          </p:nvPr>
        </p:nvSpPr>
        <p:spPr/>
        <p:txBody>
          <a:bodyPr/>
          <a:lstStyle/>
          <a:p>
            <a:r>
              <a:rPr lang="el-GR" dirty="0"/>
              <a:t>Αποπομπή </a:t>
            </a:r>
            <a:endParaRPr lang="en-US" dirty="0"/>
          </a:p>
        </p:txBody>
      </p:sp>
      <p:sp>
        <p:nvSpPr>
          <p:cNvPr id="3" name="Θέση περιεχομένου 2">
            <a:extLst>
              <a:ext uri="{FF2B5EF4-FFF2-40B4-BE49-F238E27FC236}">
                <a16:creationId xmlns:a16="http://schemas.microsoft.com/office/drawing/2014/main" id="{4CF04708-E64F-4B23-9AF3-C0DF52711EA0}"/>
              </a:ext>
            </a:extLst>
          </p:cNvPr>
          <p:cNvSpPr>
            <a:spLocks noGrp="1"/>
          </p:cNvSpPr>
          <p:nvPr>
            <p:ph idx="1"/>
          </p:nvPr>
        </p:nvSpPr>
        <p:spPr/>
        <p:txBody>
          <a:bodyPr>
            <a:normAutofit fontScale="92500" lnSpcReduction="20000"/>
          </a:bodyPr>
          <a:lstStyle/>
          <a:p>
            <a:r>
              <a:rPr lang="el-GR" dirty="0"/>
              <a:t>Δεν προβλέπεται στην ΣΕΕ ως ποινή, επειδή παραβιάζει τις υποχρεώσεις που προκύπτουν από τις Συνθήκες</a:t>
            </a:r>
          </a:p>
          <a:p>
            <a:r>
              <a:rPr lang="el-GR" dirty="0"/>
              <a:t>Άρθρο 62 Συμβάσεως για το Δίκαιο των Συνθηκών: η αποπομπή λόγω σημαντικών παραβιάσεων μιας συνθήκης είναι δυνατή, κάτι όμως που δεν μπορεί να βρει αντίστοιχη εφαρμογή στις Συνθήκες, οι οποίες καίτοι προβλέπουν λεπτομερή διαδικασία διαπιστώσεως των παραβάσεων και επιβολής κυρώσεων (άρθρο 7 ΣΕΕ), δεν προβλέπουν ως κύρωση την αποπομπή. </a:t>
            </a:r>
          </a:p>
          <a:p>
            <a:r>
              <a:rPr lang="el-GR" dirty="0"/>
              <a:t>Εξαίρεση: όταν ανατρέπονται βασικές προϋποθέσεις για τη συμμετοχή ορισμένου κράτους στην ΕΕ, π.χ. ανατροπή του δημοκρατικού πολιτεύματος συνεπεία πραξικοπήματος (≠ 2 ΣΕΕ, που επιβάλλει στην ΕΕ να σέβεται τις αρχές της ελευθερίας, της δημοκρατίας, τα ανθρώπινα </a:t>
            </a:r>
            <a:r>
              <a:rPr lang="el-GR" dirty="0" err="1"/>
              <a:t>δκμ</a:t>
            </a:r>
            <a:r>
              <a:rPr lang="el-GR" dirty="0"/>
              <a:t> και τις θεμελιώδεις ελευθερίες καθώς και το κράτος δικαίου). Η προσφυγή στη Σύμβαση για το Δίκαιο των Συνθηκών δεν πρέπει να αποκλείεται. </a:t>
            </a:r>
            <a:endParaRPr lang="en-US" dirty="0"/>
          </a:p>
        </p:txBody>
      </p:sp>
    </p:spTree>
    <p:extLst>
      <p:ext uri="{BB962C8B-B14F-4D97-AF65-F5344CB8AC3E}">
        <p14:creationId xmlns:p14="http://schemas.microsoft.com/office/powerpoint/2010/main" val="295202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F43D5B-37FC-4DEC-92FF-600D27CB109E}"/>
              </a:ext>
            </a:extLst>
          </p:cNvPr>
          <p:cNvSpPr>
            <a:spLocks noGrp="1"/>
          </p:cNvSpPr>
          <p:nvPr>
            <p:ph type="title"/>
          </p:nvPr>
        </p:nvSpPr>
        <p:spPr/>
        <p:txBody>
          <a:bodyPr/>
          <a:lstStyle/>
          <a:p>
            <a:r>
              <a:rPr lang="el-GR" dirty="0"/>
              <a:t>Αναστολή </a:t>
            </a:r>
            <a:r>
              <a:rPr lang="el-GR" dirty="0" err="1"/>
              <a:t>δκμ</a:t>
            </a:r>
            <a:r>
              <a:rPr lang="el-GR" dirty="0"/>
              <a:t> συμμετοχής</a:t>
            </a:r>
            <a:endParaRPr lang="en-US" dirty="0"/>
          </a:p>
        </p:txBody>
      </p:sp>
      <p:sp>
        <p:nvSpPr>
          <p:cNvPr id="3" name="Θέση περιεχομένου 2">
            <a:extLst>
              <a:ext uri="{FF2B5EF4-FFF2-40B4-BE49-F238E27FC236}">
                <a16:creationId xmlns:a16="http://schemas.microsoft.com/office/drawing/2014/main" id="{33F7C100-A30F-4F7A-87E9-9752A65513F2}"/>
              </a:ext>
            </a:extLst>
          </p:cNvPr>
          <p:cNvSpPr>
            <a:spLocks noGrp="1"/>
          </p:cNvSpPr>
          <p:nvPr>
            <p:ph idx="1"/>
          </p:nvPr>
        </p:nvSpPr>
        <p:spPr/>
        <p:txBody>
          <a:bodyPr>
            <a:normAutofit fontScale="92500" lnSpcReduction="10000"/>
          </a:bodyPr>
          <a:lstStyle/>
          <a:p>
            <a:pPr marL="0" indent="0" algn="just">
              <a:buNone/>
            </a:pPr>
            <a:r>
              <a:rPr lang="el-GR" b="1" dirty="0"/>
              <a:t>Υπόβαθρο</a:t>
            </a:r>
          </a:p>
          <a:p>
            <a:pPr marL="0" indent="0" algn="just">
              <a:buNone/>
            </a:pPr>
            <a:r>
              <a:rPr lang="el-GR" b="1" dirty="0"/>
              <a:t>Άρθρο 2 ΣΕΕ: </a:t>
            </a:r>
            <a:r>
              <a:rPr lang="el-GR" dirty="0"/>
              <a:t>Η Ένωση βασίζεται στις αξίες του σεβασμού της ανθρώπινης αξιοπρέπειας, της ελευθερίας, της δημοκρατίας, της ισότητας, του κράτους δικαίου, καθώς και του σεβασμού των ανθρώπινων δικαιωμάτων, συμπεριλαμβανομένων των δικαιωμάτων των προσώπων που ανήκουν σε μειονότητες. Οι αξίες αυτές είναι κοινές στα κράτη μέλη εντός κοινωνίας που χαρακτηρίζεται από τον πλουραλισμό, την απαγόρευση των διακρίσεων, την ανοχή, τη δικαιοσύνη, την αλληλεγγύη και την ισότητα μεταξύ γυναικών και ανδρών.</a:t>
            </a:r>
          </a:p>
          <a:p>
            <a:pPr marL="0" indent="0" algn="just">
              <a:buNone/>
            </a:pPr>
            <a:r>
              <a:rPr lang="el-GR" dirty="0"/>
              <a:t>Υποψία στην Ένωση των 15 ότι στο μέλλον θα </a:t>
            </a:r>
            <a:r>
              <a:rPr lang="el-GR" dirty="0" err="1"/>
              <a:t>διευρύνετο</a:t>
            </a:r>
            <a:r>
              <a:rPr lang="el-GR" dirty="0"/>
              <a:t> με κράτη της Ανατ. Ευρώπη: προβλήματα σεβασμού των εν λόγω αρχών. Απαιτείται δικλείδα ασφαλείας </a:t>
            </a:r>
          </a:p>
          <a:p>
            <a:pPr marL="0" indent="0" algn="just">
              <a:buNone/>
            </a:pPr>
            <a:endParaRPr lang="en-US" dirty="0"/>
          </a:p>
        </p:txBody>
      </p:sp>
    </p:spTree>
    <p:extLst>
      <p:ext uri="{BB962C8B-B14F-4D97-AF65-F5344CB8AC3E}">
        <p14:creationId xmlns:p14="http://schemas.microsoft.com/office/powerpoint/2010/main" val="131791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C3268E-EE8D-4D61-A254-FDAD2A337816}"/>
              </a:ext>
            </a:extLst>
          </p:cNvPr>
          <p:cNvSpPr>
            <a:spLocks noGrp="1"/>
          </p:cNvSpPr>
          <p:nvPr>
            <p:ph type="title"/>
          </p:nvPr>
        </p:nvSpPr>
        <p:spPr/>
        <p:txBody>
          <a:bodyPr/>
          <a:lstStyle/>
          <a:p>
            <a:r>
              <a:rPr lang="el-GR" dirty="0"/>
              <a:t>Προϊστορία</a:t>
            </a:r>
            <a:endParaRPr lang="en-US" dirty="0"/>
          </a:p>
        </p:txBody>
      </p:sp>
      <p:sp>
        <p:nvSpPr>
          <p:cNvPr id="3" name="Θέση περιεχομένου 2">
            <a:extLst>
              <a:ext uri="{FF2B5EF4-FFF2-40B4-BE49-F238E27FC236}">
                <a16:creationId xmlns:a16="http://schemas.microsoft.com/office/drawing/2014/main" id="{A54E92A7-A0A7-40FF-AE72-399666AAEC26}"/>
              </a:ext>
            </a:extLst>
          </p:cNvPr>
          <p:cNvSpPr>
            <a:spLocks noGrp="1"/>
          </p:cNvSpPr>
          <p:nvPr>
            <p:ph idx="1"/>
          </p:nvPr>
        </p:nvSpPr>
        <p:spPr/>
        <p:txBody>
          <a:bodyPr>
            <a:normAutofit fontScale="92500" lnSpcReduction="20000"/>
          </a:bodyPr>
          <a:lstStyle/>
          <a:p>
            <a:pPr marL="0" indent="0" algn="just">
              <a:buNone/>
            </a:pPr>
            <a:r>
              <a:rPr lang="el-GR" dirty="0"/>
              <a:t>Η ιδρυτική Συνθήκη της Ρώμης του 1957 αλλά και η Συνθήκη του Μάαστριχτ  του 1992 δεν </a:t>
            </a:r>
            <a:r>
              <a:rPr lang="el-GR" dirty="0" err="1"/>
              <a:t>περιελάμβαναν</a:t>
            </a:r>
            <a:r>
              <a:rPr lang="el-GR" dirty="0"/>
              <a:t> κάποια ρύθμιση για κυρώσεις σε κράτη μέλη για παραβιάσεις των δημοκρατικών αρχών: τα κράτη μέλη βασίζονταν στην σιωπηρή αμοιβαία αποδοχή ότι αποτελούσαν σταθερές δημοκρατίες με ισχυρούς θεσμούς και κράτος δικαίου που δεν χρειάζονταν ρήτρες δημοκρατίας.</a:t>
            </a:r>
          </a:p>
          <a:p>
            <a:pPr marL="0" indent="0">
              <a:buNone/>
            </a:pPr>
            <a:r>
              <a:rPr lang="el-GR" dirty="0"/>
              <a:t>Συνθήκη του Άμστερνταμ: Ρύθμιση για τη θέσπιση μηχανισμού επιβολής κυρώσεων εναντίον κράτους μέλους, σε περίπτωση που παραβιάζει τις αρχές πάνω στις οποίες στηρίζεται η Ένωση. </a:t>
            </a:r>
          </a:p>
          <a:p>
            <a:pPr marL="0" indent="0">
              <a:buNone/>
            </a:pPr>
            <a:r>
              <a:rPr lang="el-GR" dirty="0"/>
              <a:t>Αυστρία: συμμετοχή στην κυβέρνηση το 2000 ακροδεξιού κόμματος, λήψη μέτρων κατά των μεταναστών=παραβίαση αρχών και αξιών της ΕΕ </a:t>
            </a:r>
            <a:endParaRPr lang="en-US" dirty="0"/>
          </a:p>
          <a:p>
            <a:pPr marL="0" indent="0">
              <a:buNone/>
            </a:pPr>
            <a:r>
              <a:rPr lang="el-GR" dirty="0"/>
              <a:t> ΝΕΑ ΔΙΑΤΑΞΗ  (Συνθήκη της Νίκαιας), οριστικοποίηση στη Συνθήκη της Λισσαβόνας  </a:t>
            </a:r>
          </a:p>
          <a:p>
            <a:pPr marL="0" indent="0">
              <a:buNone/>
            </a:pPr>
            <a:endParaRPr lang="en-US" dirty="0"/>
          </a:p>
        </p:txBody>
      </p:sp>
    </p:spTree>
    <p:extLst>
      <p:ext uri="{BB962C8B-B14F-4D97-AF65-F5344CB8AC3E}">
        <p14:creationId xmlns:p14="http://schemas.microsoft.com/office/powerpoint/2010/main" val="19388904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C51DE8-A82E-41D3-B979-9F8659EAA25F}"/>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B1A3FF1D-E574-46B7-8234-C89A8AE35FDB}"/>
              </a:ext>
            </a:extLst>
          </p:cNvPr>
          <p:cNvSpPr>
            <a:spLocks noGrp="1"/>
          </p:cNvSpPr>
          <p:nvPr>
            <p:ph idx="1"/>
          </p:nvPr>
        </p:nvSpPr>
        <p:spPr/>
        <p:txBody>
          <a:bodyPr>
            <a:normAutofit/>
          </a:bodyPr>
          <a:lstStyle/>
          <a:p>
            <a:pPr algn="just"/>
            <a:r>
              <a:rPr lang="el-GR" dirty="0"/>
              <a:t>Η αυστριακή υπόθεση ανέδειξε, στην ΕΕ, την ανάγκη να διευρυνθεί το περιεχόμενο του εν λόγω άρθρου. Έτσι, με τη Συνθήκη της Νίκαιας το 2001, το κείμενο διευρύνθηκε ώστε να ώστε να καλύπτει και τον κίνδυνο παραβίασης των δημοκρατικών αρχών. </a:t>
            </a:r>
          </a:p>
          <a:p>
            <a:pPr algn="just"/>
            <a:r>
              <a:rPr lang="el-GR" dirty="0"/>
              <a:t>Στη Συνέλευση για το Μέλλον της Ένωσης (2003-4) που προετοίμασε την Συνταγματική Συνθήκη που υιοθέτησε την επέκταση του άρθρου 7, τέθηκε και η πρόταση για αποπομπή ενός κράτους από την Ένωση ως έσχατο μέσο κύρωσης (σε αντιστάθμισμα και του δικαιώματος αποχώρησης από την Ένωση που εισήγαγε η Συνθήκη) αλλά τα κράτη μέλη απέφυγαν να δεχθούν το ενδεχόμενο αυτό.</a:t>
            </a:r>
            <a:endParaRPr lang="en-US" dirty="0"/>
          </a:p>
        </p:txBody>
      </p:sp>
    </p:spTree>
    <p:extLst>
      <p:ext uri="{BB962C8B-B14F-4D97-AF65-F5344CB8AC3E}">
        <p14:creationId xmlns:p14="http://schemas.microsoft.com/office/powerpoint/2010/main" val="5151825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ACD894-9B64-4B7A-821E-0ADAF05D0C3C}"/>
              </a:ext>
            </a:extLst>
          </p:cNvPr>
          <p:cNvSpPr>
            <a:spLocks noGrp="1"/>
          </p:cNvSpPr>
          <p:nvPr>
            <p:ph type="title"/>
          </p:nvPr>
        </p:nvSpPr>
        <p:spPr/>
        <p:txBody>
          <a:bodyPr/>
          <a:lstStyle/>
          <a:p>
            <a:r>
              <a:rPr lang="el-GR" dirty="0"/>
              <a:t>Άρθρο 7 ΣΕΕ</a:t>
            </a:r>
            <a:endParaRPr lang="en-US" dirty="0"/>
          </a:p>
        </p:txBody>
      </p:sp>
      <p:sp>
        <p:nvSpPr>
          <p:cNvPr id="3" name="Θέση περιεχομένου 2">
            <a:extLst>
              <a:ext uri="{FF2B5EF4-FFF2-40B4-BE49-F238E27FC236}">
                <a16:creationId xmlns:a16="http://schemas.microsoft.com/office/drawing/2014/main" id="{F436E222-1F7F-4375-9DC2-E2AF418D2FB6}"/>
              </a:ext>
            </a:extLst>
          </p:cNvPr>
          <p:cNvSpPr>
            <a:spLocks noGrp="1"/>
          </p:cNvSpPr>
          <p:nvPr>
            <p:ph idx="1"/>
          </p:nvPr>
        </p:nvSpPr>
        <p:spPr/>
        <p:txBody>
          <a:bodyPr>
            <a:normAutofit fontScale="55000" lnSpcReduction="20000"/>
          </a:bodyPr>
          <a:lstStyle/>
          <a:p>
            <a:pPr marL="0" indent="0">
              <a:buNone/>
            </a:pPr>
            <a:r>
              <a:rPr lang="el-GR" dirty="0"/>
              <a:t>1. Το Συμβούλιο δύναται, βάσει αιτιολογημένης προτάσεως του ενός τρίτου των κρατών μελών, του Ευρωπαϊκού Κοινοβουλίου ή της Ευρωπαϊκής Επιτροπής, αποφασίζοντας με την πλειοψηφία των τεσσάρων πέμπτων των μελών του και κατόπιν της έγκρισης του Ευρωπαϊκού Κοινοβουλίου, να διαπιστώσει την ύπαρξη σαφούς κινδύνου σοβαρής παραβίασης από κράτος μέλος των αξιών του άρθρου 2. Το Συμβούλιο, προτού προβεί στη διαπίστωση αυτή, ακούει το εν λόγω κράτος μέλος και δύναται, αποφασίζοντας με την ίδια διαδικασία, να του απευθύνει συστάσεις.</a:t>
            </a:r>
          </a:p>
          <a:p>
            <a:pPr marL="0" indent="0">
              <a:buNone/>
            </a:pPr>
            <a:r>
              <a:rPr lang="el-GR" dirty="0"/>
              <a:t>Το Συμβούλιο επαληθεύει τακτικά ότι εξακολουθούν να ισχύουν οι λόγοι που οδήγησαν στη διαπίστωση αυτή.</a:t>
            </a:r>
          </a:p>
          <a:p>
            <a:pPr marL="0" indent="0">
              <a:buNone/>
            </a:pPr>
            <a:r>
              <a:rPr lang="el-GR" dirty="0"/>
              <a:t>2. Το Ευρωπαϊκό Συμβούλιο, αποφασίζοντας ομόφωνα μετά από πρόταση του ενός τρίτου των κρατών μελών ή της Ευρωπαϊκής Επιτροπής και αφού λάβει την έγκριση του Ευρωπαϊκού Κοινοβουλίου, δύναται να διαπιστώσει την ύπαρξη σοβαρής και διαρκούς παραβίασης από κράτος μέλος των αξιών του άρθρου 2 αφού καλέσει το εν λόγω κράτος μέλος να υποβάλει τις παρατηρήσεις του.</a:t>
            </a:r>
          </a:p>
          <a:p>
            <a:pPr marL="0" indent="0">
              <a:buNone/>
            </a:pPr>
            <a:r>
              <a:rPr lang="el-GR" dirty="0"/>
              <a:t>3. Εφόσον γίνει η αναφερόμενη στην παράγραφο 2 διαπίστωση, το Συμβούλιο δύναται να αποφασίζει, με ειδική πλειοψηφία, την αναστολή ορισμένων δικαιωμάτων τα οποία απορρέουν από την εφαρμογή των Συνθηκών ως προς το εν λόγω κράτος μέλος, συμπεριλαμβανομένων των δικαιωμάτων ψήφου του αντιπροσώπου της κυβέρνησης αυτού του κράτους μέλους στο Συμβούλιο. Ενεργώντας κατ’ αυτόν τον τρόπο, το Συμβούλιο λαμβάνει υπόψη τις πιθανές συνέπειες μιας τέτοιας αναστολής στα δικαιώματα και τις υποχρεώσεις φυσικών και νομικών προσώπων.</a:t>
            </a:r>
          </a:p>
          <a:p>
            <a:pPr marL="0" indent="0">
              <a:buNone/>
            </a:pPr>
            <a:r>
              <a:rPr lang="el-GR" dirty="0"/>
              <a:t>Οι υποχρεώσεις του εν λόγω κράτους μέλους, δυνάμει των Συνθηκών, εξακολουθούν, εντούτοις, να δεσμεύουν αυτό το κράτος μέλος.</a:t>
            </a:r>
          </a:p>
          <a:p>
            <a:pPr marL="0" indent="0">
              <a:buNone/>
            </a:pPr>
            <a:r>
              <a:rPr lang="el-GR" dirty="0"/>
              <a:t>4. Το Συμβούλιο δύναται να αποφασίσει, εν συνεχεία, με ειδική πλειοψηφία, να μεταβάλει ή να ανακαλέσει μέτρα που έχουν ληφθεί σύμφωνα με την παράγραφο 3, ανάλογα με τις μεταβολές της καταστάσεως, η οποία οδήγησε στην επιβολή τους. </a:t>
            </a:r>
          </a:p>
          <a:p>
            <a:pPr marL="0" indent="0">
              <a:buNone/>
            </a:pPr>
            <a:r>
              <a:rPr lang="el-GR" dirty="0"/>
              <a:t>5. Ο τρόπος ψηφοφορίας που, για τους σκοπούς του παρόντος άρθρου, εφαρμόζεται στο Ευρωπαϊκό Κοινοβούλιο, στο Ευρωπαϊκό Συμβούλιο και στο Συμβούλιο καθορίζεται στο άρθρο 354 της Συνθήκης για τη λειτουργία της Ευρωπαϊκής Ένωσης.</a:t>
            </a:r>
          </a:p>
          <a:p>
            <a:pPr marL="0" indent="0">
              <a:buNone/>
            </a:pPr>
            <a:r>
              <a:rPr lang="el-GR" dirty="0"/>
              <a:t> </a:t>
            </a:r>
            <a:endParaRPr lang="en-US" dirty="0"/>
          </a:p>
        </p:txBody>
      </p:sp>
    </p:spTree>
    <p:extLst>
      <p:ext uri="{BB962C8B-B14F-4D97-AF65-F5344CB8AC3E}">
        <p14:creationId xmlns:p14="http://schemas.microsoft.com/office/powerpoint/2010/main" val="3547505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E8F566-FF94-442C-86B8-E3F3CC4BD8AE}"/>
              </a:ext>
            </a:extLst>
          </p:cNvPr>
          <p:cNvSpPr>
            <a:spLocks noGrp="1"/>
          </p:cNvSpPr>
          <p:nvPr>
            <p:ph type="title"/>
          </p:nvPr>
        </p:nvSpPr>
        <p:spPr/>
        <p:txBody>
          <a:bodyPr>
            <a:normAutofit/>
          </a:bodyPr>
          <a:lstStyle/>
          <a:p>
            <a:r>
              <a:rPr lang="el-GR" dirty="0"/>
              <a:t>3 διαφορετικές διαδικασίες:</a:t>
            </a:r>
            <a:br>
              <a:rPr lang="el-GR" dirty="0"/>
            </a:br>
            <a:endParaRPr lang="en-US" dirty="0"/>
          </a:p>
        </p:txBody>
      </p:sp>
      <p:sp>
        <p:nvSpPr>
          <p:cNvPr id="3" name="Θέση περιεχομένου 2">
            <a:extLst>
              <a:ext uri="{FF2B5EF4-FFF2-40B4-BE49-F238E27FC236}">
                <a16:creationId xmlns:a16="http://schemas.microsoft.com/office/drawing/2014/main" id="{68C661CD-8C8A-4D4C-AE94-73C99A0CC72A}"/>
              </a:ext>
            </a:extLst>
          </p:cNvPr>
          <p:cNvSpPr>
            <a:spLocks noGrp="1"/>
          </p:cNvSpPr>
          <p:nvPr>
            <p:ph idx="1"/>
          </p:nvPr>
        </p:nvSpPr>
        <p:spPr/>
        <p:txBody>
          <a:bodyPr>
            <a:normAutofit fontScale="77500" lnSpcReduction="20000"/>
          </a:bodyPr>
          <a:lstStyle/>
          <a:p>
            <a:pPr marL="0" indent="0">
              <a:buNone/>
            </a:pPr>
            <a:r>
              <a:rPr lang="el-GR" dirty="0"/>
              <a:t>Α. Διαπίστωση της ύπαρξης σαφούς κινδύνου σοβαρής παραβίασης από κράτος μέλος των αξιών του άρθρου 2 (άρθρο 7 παρ. 1 της Συνθήκης)</a:t>
            </a:r>
          </a:p>
          <a:p>
            <a:pPr marL="0" indent="0">
              <a:buNone/>
            </a:pPr>
            <a:r>
              <a:rPr lang="el-GR" dirty="0"/>
              <a:t>Η διαδικασία αυτή δεν απαιτεί παρούσα παραβίαση των αξιών του άρθρου 2. Εφαρμόζεται εφόσον υπάρχει σαφής κίνδυνος παραβίασης που οφείλει να είναι σοβαρή. Προφανώς μεγάλο ζήτημα συνιστά το πώς ορίζεται αφενός ο σαφής χαρακτήρας του κινδύνου και αφετέρου η σοβαρότητα της (μελλοντικής) παραβίασης. Είναι αυτονόητο ότι τόσο η αρχική πρόταση και η τελική απόφαση για τη διαπίστωση λαμβάνουν υπόψη τις εξελίξεις στο υπό κατηγορία κράτος για αρκετό χρονικό διάστημα αλλά και τις ενδείξεις για τον κίνδυνο. Για παράδειγμα η απόλυση ενός δικαστικού έστω και κατά παράβαση της εθνικής νομοθεσίας δεν μπορεί να συνιστά σαφή κίνδυνο, αλλά μια πολιτική αλλαγών στο δικαστικό σώμα με διάρκεια ενδέχεται να μπορεί. Επίσης, η αύξηση του εκλογικού ορίου για την είσοδο στη Βουλή έστω και σε υψηλό ποσοστό ή η αλλαγή του εκλογικού νόμου προς όφελος του κυβερνώντος κόμματος δεν μπορεί να συνιστά σαφή -ούτε καν –κίνδυνο. Λόγο επίκλησης ωστόσο μπορεί να αποτελέσει η απόφαση μιας κυβέρνησης να αλλοιώσει τον εκλογικό νόμο εις βάρος των αρχών της ισότητας εκπροσώπησης.</a:t>
            </a:r>
          </a:p>
          <a:p>
            <a:endParaRPr lang="el-GR" dirty="0"/>
          </a:p>
          <a:p>
            <a:pPr marL="0" indent="0">
              <a:buNone/>
            </a:pPr>
            <a:endParaRPr lang="en-US" dirty="0"/>
          </a:p>
        </p:txBody>
      </p:sp>
    </p:spTree>
    <p:extLst>
      <p:ext uri="{BB962C8B-B14F-4D97-AF65-F5344CB8AC3E}">
        <p14:creationId xmlns:p14="http://schemas.microsoft.com/office/powerpoint/2010/main" val="567345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9608FA-D766-42AB-8593-47E9C337C034}"/>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AF8D92EF-86D9-464A-B800-7C5F67780B7C}"/>
              </a:ext>
            </a:extLst>
          </p:cNvPr>
          <p:cNvSpPr>
            <a:spLocks noGrp="1"/>
          </p:cNvSpPr>
          <p:nvPr>
            <p:ph idx="1"/>
          </p:nvPr>
        </p:nvSpPr>
        <p:spPr/>
        <p:txBody>
          <a:bodyPr>
            <a:normAutofit fontScale="62500" lnSpcReduction="20000"/>
          </a:bodyPr>
          <a:lstStyle/>
          <a:p>
            <a:pPr marL="0" indent="0" algn="just">
              <a:buNone/>
            </a:pPr>
            <a:r>
              <a:rPr lang="el-GR" dirty="0"/>
              <a:t>Η διαδικασία της διαπίστωσης βάσει του άρθρου 7, παράγραφος 1 είναι η εξής:</a:t>
            </a:r>
          </a:p>
          <a:p>
            <a:pPr marL="0" indent="0" algn="just">
              <a:buNone/>
            </a:pPr>
            <a:r>
              <a:rPr lang="el-GR" dirty="0"/>
              <a:t>Ι. Αιτιολογημένη πρόταση (από την Επιτροπή, το Ε.Κ. ή το 1/3 των κρατών μελών) προς το Συμβούλιο Υπουργών.</a:t>
            </a:r>
          </a:p>
          <a:p>
            <a:pPr marL="0" indent="0" algn="just">
              <a:buNone/>
            </a:pPr>
            <a:r>
              <a:rPr lang="el-GR" dirty="0"/>
              <a:t>ΙΙ. Ακρόαση του εγκαλούμενου κράτους μέλους και, ενδεχομένως συστάσεις προς αυτό από το Συμβούλιο.</a:t>
            </a:r>
          </a:p>
          <a:p>
            <a:pPr marL="0" indent="0" algn="just">
              <a:buNone/>
            </a:pPr>
            <a:r>
              <a:rPr lang="el-GR" dirty="0"/>
              <a:t>ΙΙΙ. (Σε περίπτωση που οι συστάσεις δεν ευοδωθούν) έγκριση της πρότασης από το Ε.Κ.</a:t>
            </a:r>
          </a:p>
          <a:p>
            <a:pPr marL="0" indent="0" algn="just">
              <a:buNone/>
            </a:pPr>
            <a:r>
              <a:rPr lang="el-GR" dirty="0"/>
              <a:t>IV. Διαπίστωση από το Συμβούλιο Υπουργών (με πλειοψηφία των 4/5) ότι στο εν λόγω κράτος μέλος υπάρχει σαφής κίνδυνος σοβαρής παραβίασης των αρχών του άρθρου 2.</a:t>
            </a:r>
          </a:p>
          <a:p>
            <a:pPr marL="0" indent="0" algn="just">
              <a:buNone/>
            </a:pPr>
            <a:r>
              <a:rPr lang="el-GR" dirty="0"/>
              <a:t>Το Συμβούλιο “δύναται” να αποφασίσει. Τούτο σημαίνει ότι δεν δεσμεύεται καν να θέσει σε ψηφοφορία το θέμα (είτε γιατί διαφωνεί με την πρόταση είτε γιατί είναι εμφανές ότι δεν έχει την απαιτούμενη πλειοψηφία, είτε τέλος γιατί προτιμά να ακολουθήσει άλλη διπλωματική οδό).</a:t>
            </a:r>
          </a:p>
          <a:p>
            <a:pPr marL="0" indent="0" algn="just">
              <a:buNone/>
            </a:pPr>
            <a:r>
              <a:rPr lang="el-GR" dirty="0"/>
              <a:t>Το βασικό θέμα της περιπτώσεως αυτής, ωστόσο, είναι η έλλειψη ουσιαστικών συνεπειών μετά την διαπίστωση του σαφούς κινδύνου.  Η διαπίστωση δεν οδηγεί σε κάποια θεσμική κύρωση κατά του εγκαλούμενου κράτους. Το ενδεχόμενο άλλων διμερών κυρώσεων (όπως στην περίπτωση της Αυστρίας το 2000) δεν αποκλείεται αλλά η Συνθήκη δεν περιγράφει συγκεκριμένα μέτρα. Μακράν της λεγόμενης «πυρηνικής» δυνατότητας, η διαδικασία του άρθρου 7 παράγραφος 1 φαίνεται μάλλον ως άσφαιρα πυρά. Στην πραγματικότητα η διαδικασία αυτή αποτελεί απλώς ένα καμπανάκι κινδύνου και ενεργοποιεί </a:t>
            </a:r>
            <a:r>
              <a:rPr lang="el-GR" dirty="0" err="1"/>
              <a:t>δαπραγματεύσεις</a:t>
            </a:r>
            <a:r>
              <a:rPr lang="el-GR" dirty="0"/>
              <a:t> για αποτροπή περαιτέρω εκτράχυνσης της κατάστασης ή είναι ένα πρώτο βήμα για την ενεργοποίηση του άρθρου 3.</a:t>
            </a:r>
            <a:endParaRPr lang="en-US" dirty="0"/>
          </a:p>
        </p:txBody>
      </p:sp>
    </p:spTree>
    <p:extLst>
      <p:ext uri="{BB962C8B-B14F-4D97-AF65-F5344CB8AC3E}">
        <p14:creationId xmlns:p14="http://schemas.microsoft.com/office/powerpoint/2010/main" val="19093602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608284-FAC0-4965-8E02-A3E807CBCC0D}"/>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4BD030D7-369C-40E0-98CD-AF725B43FB34}"/>
              </a:ext>
            </a:extLst>
          </p:cNvPr>
          <p:cNvSpPr>
            <a:spLocks noGrp="1"/>
          </p:cNvSpPr>
          <p:nvPr>
            <p:ph idx="1"/>
          </p:nvPr>
        </p:nvSpPr>
        <p:spPr/>
        <p:txBody>
          <a:bodyPr>
            <a:normAutofit fontScale="62500" lnSpcReduction="20000"/>
          </a:bodyPr>
          <a:lstStyle/>
          <a:p>
            <a:pPr marL="0" indent="0">
              <a:buNone/>
            </a:pPr>
            <a:r>
              <a:rPr lang="el-GR" dirty="0"/>
              <a:t>Β. Ύπαρξη σοβαρής και διαρκούς παραβίασης από κράτος μέλος των αξιών του άρθρου 2</a:t>
            </a:r>
          </a:p>
          <a:p>
            <a:pPr marL="0" indent="0">
              <a:buNone/>
            </a:pPr>
            <a:r>
              <a:rPr lang="el-GR" dirty="0"/>
              <a:t>Σε αυτή την περίπτωση, ένα κράτος παραβιάζει με σοβαρό και διαρκή τρόπο τις αξίες του άρθρου 2.</a:t>
            </a:r>
          </a:p>
          <a:p>
            <a:pPr marL="0" indent="0">
              <a:buNone/>
            </a:pPr>
            <a:r>
              <a:rPr lang="el-GR" dirty="0"/>
              <a:t>Η διαδικασία της διαπίστωσης βάσει του άρθρου 7 παρ. 2. έχει ως εξής:</a:t>
            </a:r>
          </a:p>
          <a:p>
            <a:pPr marL="0" indent="0">
              <a:buNone/>
            </a:pPr>
            <a:r>
              <a:rPr lang="el-GR" dirty="0"/>
              <a:t>Ι. Πρόταση (το άρθρο δεν ζητά αιτιολόγησή της, ενδεχομένως γιατί είναι αυτονόητη η παραβίαση) από την Επιτροπή ή το 1/3 των κρατών μελών (στην περίπτωση αυτή δεν μπορεί να υποβάλει την πρόταση το Ευρωπαϊκό Κοινοβούλιο) προς το Ευρωπαϊκό Συμβούλιο (και όχι, όπως προηγουμένως, προς το Συμβούλιο Υπουργών).</a:t>
            </a:r>
          </a:p>
          <a:p>
            <a:pPr marL="0" indent="0">
              <a:buNone/>
            </a:pPr>
            <a:r>
              <a:rPr lang="el-GR" dirty="0"/>
              <a:t>ΙΙ. Κλήση του εγκαλούμενου κράτους μέλους για να παρουσιάσει τις παρατηρήσεις του.</a:t>
            </a:r>
          </a:p>
          <a:p>
            <a:pPr marL="0" indent="0">
              <a:buNone/>
            </a:pPr>
            <a:r>
              <a:rPr lang="el-GR" dirty="0"/>
              <a:t>ΙΙΙ. Έγκριση της πρότασης από το Ε.Κ.</a:t>
            </a:r>
          </a:p>
          <a:p>
            <a:pPr marL="0" indent="0">
              <a:buNone/>
            </a:pPr>
            <a:r>
              <a:rPr lang="el-GR" dirty="0"/>
              <a:t>IV. Διαπίστωση από το Ευρωπαϊκό Συμβούλιο Υπουργών (με ομοφωνία) ότι στο εν λόγω κράτος μέλος υπάρχει σοβαρή και διαρκής παραβίαση των αρχών του άρθρου 2.</a:t>
            </a:r>
          </a:p>
          <a:p>
            <a:pPr marL="0" indent="0">
              <a:buNone/>
            </a:pPr>
            <a:r>
              <a:rPr lang="el-GR" dirty="0"/>
              <a:t>Όπως και στην προηγούμενη περίπτωση, το εγκαλούμενο κράτος δεν μετέχει στην ψηφοφορία και δεν συνυπολογίζεται για την επίτευξη της πλειοψηφίας ή ομοφωνίας. Και στην περίπτωση αυτή, η απόφαση του Ευρωπαϊκού Συμβουλίου είναι δικαίωμα και όχι υποχρέωσή του («δύναται» σύμφωνα με την Συνθήκη).</a:t>
            </a:r>
            <a:endParaRPr lang="en-US" dirty="0"/>
          </a:p>
        </p:txBody>
      </p:sp>
    </p:spTree>
    <p:extLst>
      <p:ext uri="{BB962C8B-B14F-4D97-AF65-F5344CB8AC3E}">
        <p14:creationId xmlns:p14="http://schemas.microsoft.com/office/powerpoint/2010/main" val="1449863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336141-C871-4451-ACCD-DEDDE15149BE}"/>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2B5D87BA-E5A4-4E3B-B22E-02CB65D12CAA}"/>
              </a:ext>
            </a:extLst>
          </p:cNvPr>
          <p:cNvSpPr>
            <a:spLocks noGrp="1"/>
          </p:cNvSpPr>
          <p:nvPr>
            <p:ph idx="1"/>
          </p:nvPr>
        </p:nvSpPr>
        <p:spPr/>
        <p:txBody>
          <a:bodyPr>
            <a:normAutofit fontScale="70000" lnSpcReduction="20000"/>
          </a:bodyPr>
          <a:lstStyle/>
          <a:p>
            <a:r>
              <a:rPr lang="el-GR" dirty="0"/>
              <a:t>Και εδώ υπάρχει σοβαρή συζήτηση για το τι συνιστά σοβαρή και διαρκή παραβίαση. Η παραβίαση πρέπει να έχει συστημικό χαρακτήρα για να είναι διαρκής. Προφανώς ένα στρατιωτικό πραξικόπημα, η </a:t>
            </a:r>
            <a:r>
              <a:rPr lang="el-GR" dirty="0" err="1"/>
              <a:t>εξωθεσμική</a:t>
            </a:r>
            <a:r>
              <a:rPr lang="el-GR" dirty="0"/>
              <a:t> διάλυση της Βουλής χωρίς προκήρυξη νέων εκλογών, η κατάργηση ή αναστολή βασικών άρθρων του Συντάγματος, η απαγόρευση ενός κόμματος για πολιτικούς λόγους ή η στέρηση του δικαιώματος ψήφου μιας ομάδας (π.χ. μιας μειονότητας) αποτελούν πρόδηλες εκδηλώσεις μιας τέτοιας παραβίασης. Υπάρχουν ωστόσο άλλες, λιγότερο σαφείς περιπτώσεις </a:t>
            </a:r>
            <a:r>
              <a:rPr lang="el-GR" dirty="0" err="1"/>
              <a:t>εξωθεσμικής</a:t>
            </a:r>
            <a:r>
              <a:rPr lang="el-GR" dirty="0"/>
              <a:t> συμπεριφοράς που μπορούν να χαρακτηρισθούν (ή όχι) ως ‘σοβαρή και διαρκής παραβίαση’: η εκτός συνταγματικού πλαισίου τροποποίηση του Συντάγματος, η </a:t>
            </a:r>
            <a:r>
              <a:rPr lang="el-GR" dirty="0" err="1"/>
              <a:t>εξωθεσμική</a:t>
            </a:r>
            <a:r>
              <a:rPr lang="el-GR" dirty="0"/>
              <a:t> κατάργηση δικαστικών ή άλλων αρχών, υπέρμετροι περιορισμοί των ατομικών ελευθεριών θα μπορούσαν να χαρακτηρισθούν ως ενδείξεις σοβαρής και διαρκούς παραβίασης. Η διάρκεια των παραβιάσεων προφανώς θα υπολογίζεται στην σχετική κρίση. </a:t>
            </a:r>
          </a:p>
          <a:p>
            <a:endParaRPr lang="el-GR" dirty="0"/>
          </a:p>
          <a:p>
            <a:r>
              <a:rPr lang="el-GR" dirty="0"/>
              <a:t>Η περίπτωση αυτή δεν συνιστά  ‘άσφαιρα πυρά’ ιδίως όταν συνδεθεί με τις κυρώσεις που προβλέπει η παράγραφος 3. Η απαίτηση ωστόσο ομοφωνίας για την διαπίστωση δυσχεραίνει ιδιαίτερα την επίτευξή της, ιδίως όταν λάβει κάποιος υπόψη τις ιστορικές σχέσεις που τα κράτη έχουν μεταξύ τους και την γενικότερη επιφυλακτικότητα των κρατών μελών να αποδεχθούν το ενδεχόμενο κυρώσεων σε άλλα κράτη, φοβούμενα ότι έτσι κινδυνεύουν ευκολότερα τα ίδια σε κάποια μελλοντική περίπτωση.</a:t>
            </a:r>
            <a:endParaRPr lang="en-US" dirty="0"/>
          </a:p>
        </p:txBody>
      </p:sp>
    </p:spTree>
    <p:extLst>
      <p:ext uri="{BB962C8B-B14F-4D97-AF65-F5344CB8AC3E}">
        <p14:creationId xmlns:p14="http://schemas.microsoft.com/office/powerpoint/2010/main" val="6891213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03CBA5-A0FC-41FA-874C-B0A768497033}"/>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14C22BDB-9D5C-42E5-86C7-8E7A0516C791}"/>
              </a:ext>
            </a:extLst>
          </p:cNvPr>
          <p:cNvSpPr>
            <a:spLocks noGrp="1"/>
          </p:cNvSpPr>
          <p:nvPr>
            <p:ph idx="1"/>
          </p:nvPr>
        </p:nvSpPr>
        <p:spPr/>
        <p:txBody>
          <a:bodyPr>
            <a:normAutofit fontScale="70000" lnSpcReduction="20000"/>
          </a:bodyPr>
          <a:lstStyle/>
          <a:p>
            <a:r>
              <a:rPr lang="el-GR" dirty="0"/>
              <a:t>Γ. Κυρώσεις σε περίπτωση διαπίστωσης σοβαρής και διαρκούς παραβίασης από κράτος μέλος των αξιών του άρθρου 2 (άρθρο 7 παράγραφος 3)</a:t>
            </a:r>
          </a:p>
          <a:p>
            <a:endParaRPr lang="el-GR" dirty="0"/>
          </a:p>
          <a:p>
            <a:pPr marL="0" indent="0">
              <a:buNone/>
            </a:pPr>
            <a:r>
              <a:rPr lang="el-GR" dirty="0"/>
              <a:t>Η διαπίστωση του σαφούς και σοβαρού κινδύνου δεν επιφέρει αυτόματα κυρώσεις στο εγκαλούμενο κράτος – απαιτείται ειδική και χωριστή απόφαση του Συμβουλίου των Υπουργών.</a:t>
            </a:r>
          </a:p>
          <a:p>
            <a:pPr marL="0" indent="0">
              <a:buNone/>
            </a:pPr>
            <a:r>
              <a:rPr lang="el-GR" dirty="0"/>
              <a:t> Η τρίτη αυτή διαδικασία βάσει του άρθρου 7 παρ. 3.  Είναι η ακόλουθη:</a:t>
            </a:r>
          </a:p>
          <a:p>
            <a:pPr marL="0" indent="0">
              <a:buNone/>
            </a:pPr>
            <a:r>
              <a:rPr lang="el-GR" dirty="0"/>
              <a:t>Ι. Απόφαση (με την λεγόμενη ‘σούπερ ειδική πλειοψηφία’, δηλαδή τουλάχιστον 72% των κρατών μελών εφόσον το ποσοστό αυτό αντιστοιχεί στο 65% τουλάχιστον του πληθυσμού των κρατών αυτών) του Συμβουλίου των Υπουργών (όχι πλέον του Ευρωπαϊκού Συμβουλίου) μετά την διαπίστωση του σαφούς και σοβαρού κινδύνου ως προς τα δικαιώματα του εγκαλούμενου κράτους μέλους που αναστέλλονται.</a:t>
            </a:r>
          </a:p>
          <a:p>
            <a:pPr marL="0" indent="0">
              <a:buNone/>
            </a:pPr>
            <a:r>
              <a:rPr lang="el-GR" dirty="0"/>
              <a:t>ΙΙ. Τα δικαιώματα αυτά μπορούν να περιλάβουν και τα δικαιώματα ψήφου του αντιπροσώπου της κυβέρνησης αυτού του κράτους μέλους στο Συμβούλιο.</a:t>
            </a:r>
          </a:p>
          <a:p>
            <a:pPr marL="0" indent="0">
              <a:buNone/>
            </a:pPr>
            <a:r>
              <a:rPr lang="el-GR" dirty="0"/>
              <a:t>ΙΙΙ. Το Συμβούλιο Υπουργών μπορεί, με μεταγενέστερη απόφασή του και με την ίδια ‘σούπερ ειδική πλειοψηφία’ να μεταβάλει ή να ανακαλέσει τις κυρώσεις αυτές ανάλογα με την εξέλιξη της κατάστασης στο εν λόγω κράτος μέλος.</a:t>
            </a:r>
            <a:endParaRPr lang="en-US" dirty="0"/>
          </a:p>
        </p:txBody>
      </p:sp>
    </p:spTree>
    <p:extLst>
      <p:ext uri="{BB962C8B-B14F-4D97-AF65-F5344CB8AC3E}">
        <p14:creationId xmlns:p14="http://schemas.microsoft.com/office/powerpoint/2010/main" val="964607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78AD18-5E01-4AB3-83A2-4AC6E8C7B7E4}"/>
              </a:ext>
            </a:extLst>
          </p:cNvPr>
          <p:cNvSpPr>
            <a:spLocks noGrp="1"/>
          </p:cNvSpPr>
          <p:nvPr>
            <p:ph type="title"/>
          </p:nvPr>
        </p:nvSpPr>
        <p:spPr/>
        <p:txBody>
          <a:bodyPr/>
          <a:lstStyle/>
          <a:p>
            <a:r>
              <a:rPr lang="el-GR" dirty="0"/>
              <a:t>Προϋποθέσεις εντάξεως</a:t>
            </a:r>
            <a:endParaRPr lang="en-US" dirty="0"/>
          </a:p>
        </p:txBody>
      </p:sp>
      <p:sp>
        <p:nvSpPr>
          <p:cNvPr id="3" name="Θέση περιεχομένου 2">
            <a:extLst>
              <a:ext uri="{FF2B5EF4-FFF2-40B4-BE49-F238E27FC236}">
                <a16:creationId xmlns:a16="http://schemas.microsoft.com/office/drawing/2014/main" id="{4E0CE33F-C10F-4538-8FBB-838FC9EE5342}"/>
              </a:ext>
            </a:extLst>
          </p:cNvPr>
          <p:cNvSpPr>
            <a:spLocks noGrp="1"/>
          </p:cNvSpPr>
          <p:nvPr>
            <p:ph idx="1"/>
          </p:nvPr>
        </p:nvSpPr>
        <p:spPr/>
        <p:txBody>
          <a:bodyPr>
            <a:normAutofit fontScale="70000" lnSpcReduction="20000"/>
          </a:bodyPr>
          <a:lstStyle/>
          <a:p>
            <a:pPr marL="514350" indent="-514350">
              <a:buAutoNum type="arabicPeriod"/>
            </a:pPr>
            <a:r>
              <a:rPr lang="el-GR" b="1" dirty="0"/>
              <a:t>Τυπική προϋπόθεση: </a:t>
            </a:r>
            <a:r>
              <a:rPr lang="el-GR" dirty="0"/>
              <a:t>Ευρωπαϊκό γεωγραφικά κράτος</a:t>
            </a:r>
          </a:p>
          <a:p>
            <a:pPr marL="0" indent="0">
              <a:buNone/>
            </a:pPr>
            <a:r>
              <a:rPr lang="el-GR" dirty="0"/>
              <a:t>(διαφωνία γεωγράφων…) + πολιτιστικό, ιστορικό, πολιτικό, θρησκευτικό κριτήριο: προσδιορίζουν την ευρωπαϊκή ταυτότητα</a:t>
            </a:r>
          </a:p>
          <a:p>
            <a:pPr marL="514350" indent="-514350">
              <a:buAutoNum type="arabicPeriod" startAt="2"/>
            </a:pPr>
            <a:r>
              <a:rPr lang="el-GR" dirty="0"/>
              <a:t>Ουσιαστική προϋπόθεση: να σέβεται τις αξίες που αναφέρονται στο άρθρο 2 και να δεσμεύεται να τις προάγει</a:t>
            </a:r>
          </a:p>
          <a:p>
            <a:pPr marL="0" indent="0">
              <a:buNone/>
            </a:pPr>
            <a:r>
              <a:rPr lang="el-GR" dirty="0"/>
              <a:t>Ανθρώπινη αξιοπρέπεια</a:t>
            </a:r>
          </a:p>
          <a:p>
            <a:pPr marL="0" indent="0">
              <a:buNone/>
            </a:pPr>
            <a:r>
              <a:rPr lang="el-GR" dirty="0"/>
              <a:t>ελευθερία</a:t>
            </a:r>
          </a:p>
          <a:p>
            <a:pPr marL="0" indent="0">
              <a:buNone/>
            </a:pPr>
            <a:r>
              <a:rPr lang="el-GR" dirty="0"/>
              <a:t>Δημοκρατία</a:t>
            </a:r>
          </a:p>
          <a:p>
            <a:pPr marL="0" indent="0">
              <a:buNone/>
            </a:pPr>
            <a:r>
              <a:rPr lang="el-GR" dirty="0"/>
              <a:t>Ισότητα</a:t>
            </a:r>
          </a:p>
          <a:p>
            <a:pPr marL="0" indent="0">
              <a:buNone/>
            </a:pPr>
            <a:r>
              <a:rPr lang="el-GR" dirty="0"/>
              <a:t>Κράτος δικαίου</a:t>
            </a:r>
          </a:p>
          <a:p>
            <a:pPr marL="0" indent="0">
              <a:buNone/>
            </a:pPr>
            <a:r>
              <a:rPr lang="el-GR" dirty="0"/>
              <a:t>Ανθρώπινα δικαιώματα</a:t>
            </a:r>
          </a:p>
          <a:p>
            <a:pPr marL="0" indent="0">
              <a:buNone/>
            </a:pPr>
            <a:r>
              <a:rPr lang="el-GR" dirty="0"/>
              <a:t>Δικαιώματα μειονοτήτων</a:t>
            </a:r>
          </a:p>
          <a:p>
            <a:pPr marL="0" indent="0">
              <a:buNone/>
            </a:pPr>
            <a:r>
              <a:rPr lang="el-GR" dirty="0"/>
              <a:t>Οι αντίστοιχες κοινωνίες πρέπει να </a:t>
            </a:r>
            <a:r>
              <a:rPr lang="el-GR" dirty="0" err="1"/>
              <a:t>διέπονται</a:t>
            </a:r>
            <a:r>
              <a:rPr lang="el-GR" dirty="0"/>
              <a:t> από πλουραλισμό, απαγόρευση διακρίσεων, ανοχή, δικαιοσύνη, αλληλεγγύη, ισότητα μεταξύ γυναικών και ανδρών</a:t>
            </a:r>
          </a:p>
          <a:p>
            <a:pPr marL="514350" indent="-514350">
              <a:buAutoNum type="arabicPeriod"/>
            </a:pPr>
            <a:endParaRPr lang="el-GR" dirty="0"/>
          </a:p>
        </p:txBody>
      </p:sp>
    </p:spTree>
    <p:extLst>
      <p:ext uri="{BB962C8B-B14F-4D97-AF65-F5344CB8AC3E}">
        <p14:creationId xmlns:p14="http://schemas.microsoft.com/office/powerpoint/2010/main" val="5700305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8D5D75-8C28-4C83-9789-D694330941FA}"/>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17A900BF-7D5D-4B42-85B5-8FC8E6B8A238}"/>
              </a:ext>
            </a:extLst>
          </p:cNvPr>
          <p:cNvSpPr>
            <a:spLocks noGrp="1"/>
          </p:cNvSpPr>
          <p:nvPr>
            <p:ph idx="1"/>
          </p:nvPr>
        </p:nvSpPr>
        <p:spPr/>
        <p:txBody>
          <a:bodyPr>
            <a:normAutofit fontScale="62500" lnSpcReduction="20000"/>
          </a:bodyPr>
          <a:lstStyle/>
          <a:p>
            <a:r>
              <a:rPr lang="el-GR" dirty="0"/>
              <a:t>Όπως προκύπτει στην διαδικασία αυτή δεν εμπλέκεται ούτε η Επιτροπή ούτε το Ευρωπαϊκό Κοινοβούλιο, ενδέχεται όμως να μπορεί να εμπλακεί, εκ των υστέρων, το Δικαστήριο της Ένωσης – τόσο για την διαδικασία της απόφασης όσο για την κρίση των λόγων που οδήγησαν στην λήψη της. Δεν είναι σαφές τι μπορούν να συμπεριλαμβάνουν οι κυρώσεις. Είναι προφανές ότι σε αυτές μπορεί να περιλαμβάνεται η διακοπή κοινοτικών πόρων, η αναστολή των δικαιωμάτων μετακίνησης κάποιων πολιτών (προφανώς ηγετικών κρατικών λειτουργών) εμπορικές κυρώσεις ή ακόμα και εμπάργκο. Το άρθρο υπογραμμίζει ότι η απόφαση πρέπει να λαμβάνει υπόψη «τις πιθανές συνέπειες μιας τέτοιας αναστολής στα δικαιώματα και τις υποχρεώσεις φυσικών και νομικών προσώπων», συνεπώς τις επιπτώσεις π.χ. των εμπορικών κυρώσεων στη ζωή των πολιτών του εν λόγω κράτους. Επίσης, με δεδομένη την συνάρθρωση των σχέσεων των κρατών μελών δεν είναι πάντα εύκολο να επιβάλλονται κυρώσεις που ενδεχομένως να έχουν συνέπειες σε άλλο κράτος μέλος (π.χ. η απαγόρευση εμπορικών εισροών στην Πολωνία ενδέχεται να έχει σοβαρό οικονομικό κόστος στις μεταφορές από την Γερμανία προς τις Βαλτικές χώρες). Επίσης οι κυρώσεις δεν μπορούν να συμπεριλαμβάνουν την αναστολή ιδιότητας ατόμων (π.χ. του δικαστή του εν λόγω κράτους στο Δικαστήριο της Ένωσης ή των ευρωβουλευτών του που εκπροσωπούν πολίτες και όχι το κράτος τους).</a:t>
            </a:r>
          </a:p>
          <a:p>
            <a:r>
              <a:rPr lang="el-GR" dirty="0"/>
              <a:t>Ενδιαφέρον είναι πως το άρθρο ρητά αναφέρει ότι οι υποχρεώσεις του εν λόγω κράτους βάσει των Συνθηκών συνεχίζουν να το δεσμεύουν (π.χ. το κράτος είναι υποχρεωμένο να καταβάλλει στην Ένωση τους ίδιους πόρους που οφείλει και, εφόσον δεν τον πράξει, είναι υπόλογο). Συζητήσιμο είναι βέβαιο πώς θα υλοποιηθούν οι υποχρεώσεις αυτές σε μια κατάσταση κρίσεως μέσα στην Ένωση.</a:t>
            </a:r>
          </a:p>
          <a:p>
            <a:r>
              <a:rPr lang="el-GR" dirty="0"/>
              <a:t>Η περίπτωση της Πολωνίας βρίσκεται ακόμα στο πρώτο στάδιο της παραγράφου 1 του εν λόγω άρθρου. </a:t>
            </a:r>
          </a:p>
        </p:txBody>
      </p:sp>
    </p:spTree>
    <p:extLst>
      <p:ext uri="{BB962C8B-B14F-4D97-AF65-F5344CB8AC3E}">
        <p14:creationId xmlns:p14="http://schemas.microsoft.com/office/powerpoint/2010/main" val="947230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31FDD1-3696-40B3-8E09-CDBB8B38826D}"/>
              </a:ext>
            </a:extLst>
          </p:cNvPr>
          <p:cNvSpPr>
            <a:spLocks noGrp="1"/>
          </p:cNvSpPr>
          <p:nvPr>
            <p:ph type="title"/>
          </p:nvPr>
        </p:nvSpPr>
        <p:spPr/>
        <p:txBody>
          <a:bodyPr/>
          <a:lstStyle/>
          <a:p>
            <a:r>
              <a:rPr lang="el-GR" dirty="0"/>
              <a:t>Υποχρεώσεις των κρατών μελών και της ‘</a:t>
            </a:r>
            <a:r>
              <a:rPr lang="el-GR" dirty="0" err="1"/>
              <a:t>Ενωσης</a:t>
            </a:r>
            <a:endParaRPr lang="en-US" dirty="0"/>
          </a:p>
        </p:txBody>
      </p:sp>
      <p:sp>
        <p:nvSpPr>
          <p:cNvPr id="3" name="Θέση περιεχομένου 2">
            <a:extLst>
              <a:ext uri="{FF2B5EF4-FFF2-40B4-BE49-F238E27FC236}">
                <a16:creationId xmlns:a16="http://schemas.microsoft.com/office/drawing/2014/main" id="{9D83B051-186D-40AC-BC20-86ABFDE31C5A}"/>
              </a:ext>
            </a:extLst>
          </p:cNvPr>
          <p:cNvSpPr>
            <a:spLocks noGrp="1"/>
          </p:cNvSpPr>
          <p:nvPr>
            <p:ph idx="1"/>
          </p:nvPr>
        </p:nvSpPr>
        <p:spPr/>
        <p:txBody>
          <a:bodyPr>
            <a:normAutofit fontScale="70000" lnSpcReduction="20000"/>
          </a:bodyPr>
          <a:lstStyle/>
          <a:p>
            <a:pPr marL="0" indent="0">
              <a:buNone/>
            </a:pPr>
            <a:r>
              <a:rPr lang="el-GR" dirty="0"/>
              <a:t>Άρθρο 4</a:t>
            </a:r>
          </a:p>
          <a:p>
            <a:pPr marL="514350" indent="-514350">
              <a:buAutoNum type="arabicPeriod"/>
            </a:pPr>
            <a:r>
              <a:rPr lang="el-GR" dirty="0"/>
              <a:t>Σύμφωνα με το άρθρο 5, κάθε αρμοδιότητα η οποία δεν απονέμεται στην Ένωση με τις Συνθήκες ανήκει στα κράτη μέλη.</a:t>
            </a:r>
          </a:p>
          <a:p>
            <a:pPr marL="514350" indent="-514350">
              <a:buAutoNum type="arabicPeriod"/>
            </a:pPr>
            <a:r>
              <a:rPr lang="el-GR" dirty="0"/>
              <a:t>Η Ένωση σέβεται την ισότητα των κρατών μελών ενώπιον των Συνθηκών καθώς και την εθνική τους ταυτότητα που είναι συμφυής με τη θεμελιώδη πολιτική και συνταγματική τους δομή, στην οποία συμπεριλαμβάνεται η περιφερειακή και τοπική αυτοδιοίκηση. Σέβεται τις ουσιώδεις λειτουργίες του κράτους, ιδίως δε τις λειτουργίες που αποβλέπουν στη διασφάλιση της εδαφικής ακεραιότητας, τη διατήρηση της δημόσιας τάξης και την προστασία της εθνικής ασφάλειας. Ειδικότερα, η εθνική ασφάλεια παραμένει στην ευθύνη κάθε κράτους μέλους.</a:t>
            </a:r>
          </a:p>
          <a:p>
            <a:pPr marL="514350" indent="-514350">
              <a:buAutoNum type="arabicPeriod"/>
            </a:pPr>
            <a:r>
              <a:rPr lang="el-GR" dirty="0"/>
              <a:t>Σύμφωνα με την αρχή της καλόπιστης συνεργασίας, η Ένωση και τα κράτη μέλη εκπληρώνουν τα εκ των Συνθηκών καθήκοντα βάσει αμοιβαίου σεβασμού και αμοιβαίας συνεργασίας. Τα κράτη μέλη λαμβάνουν κάθε γενικό ή ειδικό μέτρο ικανό να διασφαλίσει την εκτέλεση των υποχρεώσεων που απορρέουν από τις Συνθήκες ή προκύπτουν από πράξεις των θεσμικών οργάνων της Ένωσης. Τα κράτη μέλη διευκολύνουν την Ένωση στην εκπλήρωση της αποστολής της και απέχουν από τη λήψη οποιουδήποτε μέτρου ικανού να θέσει σε κίνδυνο την πραγματοποίηση των στόχων της Ένωσης.</a:t>
            </a:r>
            <a:endParaRPr lang="en-US" dirty="0"/>
          </a:p>
        </p:txBody>
      </p:sp>
    </p:spTree>
    <p:extLst>
      <p:ext uri="{BB962C8B-B14F-4D97-AF65-F5344CB8AC3E}">
        <p14:creationId xmlns:p14="http://schemas.microsoft.com/office/powerpoint/2010/main" val="10981300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51FDAF-75DD-4115-B64C-4F1F6711BFEB}"/>
              </a:ext>
            </a:extLst>
          </p:cNvPr>
          <p:cNvSpPr>
            <a:spLocks noGrp="1"/>
          </p:cNvSpPr>
          <p:nvPr>
            <p:ph type="title"/>
          </p:nvPr>
        </p:nvSpPr>
        <p:spPr/>
        <p:txBody>
          <a:bodyPr/>
          <a:lstStyle/>
          <a:p>
            <a:r>
              <a:rPr lang="el-GR" dirty="0"/>
              <a:t>Υποχρεώσεις της Ενώσεως </a:t>
            </a:r>
            <a:endParaRPr lang="en-US" dirty="0"/>
          </a:p>
        </p:txBody>
      </p:sp>
      <p:sp>
        <p:nvSpPr>
          <p:cNvPr id="3" name="Θέση περιεχομένου 2">
            <a:extLst>
              <a:ext uri="{FF2B5EF4-FFF2-40B4-BE49-F238E27FC236}">
                <a16:creationId xmlns:a16="http://schemas.microsoft.com/office/drawing/2014/main" id="{BB8D4B87-3FC6-4AF1-AC11-D1E7274C92D9}"/>
              </a:ext>
            </a:extLst>
          </p:cNvPr>
          <p:cNvSpPr>
            <a:spLocks noGrp="1"/>
          </p:cNvSpPr>
          <p:nvPr>
            <p:ph idx="1"/>
          </p:nvPr>
        </p:nvSpPr>
        <p:spPr/>
        <p:txBody>
          <a:bodyPr>
            <a:normAutofit fontScale="85000" lnSpcReduction="20000"/>
          </a:bodyPr>
          <a:lstStyle/>
          <a:p>
            <a:r>
              <a:rPr lang="el-GR" dirty="0"/>
              <a:t>Σεβασμός της ισότητας των κρατών μελών</a:t>
            </a:r>
          </a:p>
          <a:p>
            <a:r>
              <a:rPr lang="el-GR" dirty="0"/>
              <a:t>Σεβασμός της εθνικής ταυτότητας (ό,τι είναι συμφυές με την πολιτική και συνταγματική τους δομή, στο οποίο περιλαμβάνεται η περιφερειακή και τοπική αυτοδιοίκηση) = </a:t>
            </a:r>
            <a:r>
              <a:rPr lang="el-GR" b="1" dirty="0"/>
              <a:t>σεβασμός των ουσιωδών λειτουργιών του κράτους  </a:t>
            </a:r>
            <a:r>
              <a:rPr lang="el-GR" dirty="0"/>
              <a:t>και ιδίως τις λειτουργίες που αποβλέπουν στη διασφάλιση της εδαφικής </a:t>
            </a:r>
            <a:r>
              <a:rPr lang="el-GR" dirty="0" err="1"/>
              <a:t>αεκεραιότητας</a:t>
            </a:r>
            <a:r>
              <a:rPr lang="el-GR" dirty="0"/>
              <a:t>, τη διατήρηση της δημόσιας τάξεως και την προστασία της εθνικής ασφάλειας (άρθρο 4 παρ. 2) = σεβασμός της κρατικής υποστάσεως του κράτους μέλους</a:t>
            </a:r>
            <a:endParaRPr lang="en-US" dirty="0"/>
          </a:p>
          <a:p>
            <a:r>
              <a:rPr lang="en-US" dirty="0"/>
              <a:t>Y</a:t>
            </a:r>
            <a:r>
              <a:rPr lang="el-GR" dirty="0" err="1"/>
              <a:t>ποχρεώσεις</a:t>
            </a:r>
            <a:r>
              <a:rPr lang="el-GR" dirty="0"/>
              <a:t> καλόπιστης συνεργασίας (σε συνδ. με άρθρο 120 ΣΛΕΕ για τον συντονισμό της οικονομικής πολιτικής των κρατών μελών) = υποχρέωση των κρατών μελών απέναντι στην Ένωση + υποχρεώσεις των </a:t>
            </a:r>
            <a:r>
              <a:rPr lang="el-GR" dirty="0" err="1"/>
              <a:t>ενωσιακών</a:t>
            </a:r>
            <a:r>
              <a:rPr lang="el-GR" dirty="0"/>
              <a:t> οργάνων στις σχέσεις με τα κράτη μέλη (λήψη </a:t>
            </a:r>
            <a:r>
              <a:rPr lang="el-GR" dirty="0" err="1"/>
              <a:t>υπ’όψιν</a:t>
            </a:r>
            <a:r>
              <a:rPr lang="el-GR" dirty="0"/>
              <a:t> των διαφορετικών προβλημάτων των κρατών μελών, συμπεριλαμβανομένων των συνταγματικών για την αποτελεσματική αντιμετώπισή τους)</a:t>
            </a:r>
          </a:p>
          <a:p>
            <a:r>
              <a:rPr lang="el-GR" dirty="0"/>
              <a:t>Υποχρέωση αλληλεγγύης στις σχέσεις ΚΜ-ΕΕ και ΚΜ μεταξύ τους (καταγράφεται και στο προοίμιο)</a:t>
            </a:r>
          </a:p>
          <a:p>
            <a:pPr marL="0" indent="0">
              <a:buNone/>
            </a:pPr>
            <a:endParaRPr lang="el-GR" dirty="0"/>
          </a:p>
          <a:p>
            <a:endParaRPr lang="el-GR" dirty="0"/>
          </a:p>
          <a:p>
            <a:endParaRPr lang="el-GR" dirty="0"/>
          </a:p>
          <a:p>
            <a:endParaRPr lang="en-US" dirty="0"/>
          </a:p>
        </p:txBody>
      </p:sp>
    </p:spTree>
    <p:extLst>
      <p:ext uri="{BB962C8B-B14F-4D97-AF65-F5344CB8AC3E}">
        <p14:creationId xmlns:p14="http://schemas.microsoft.com/office/powerpoint/2010/main" val="37010962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1146A8-3706-4634-B101-57983666316F}"/>
              </a:ext>
            </a:extLst>
          </p:cNvPr>
          <p:cNvSpPr>
            <a:spLocks noGrp="1"/>
          </p:cNvSpPr>
          <p:nvPr>
            <p:ph type="title"/>
          </p:nvPr>
        </p:nvSpPr>
        <p:spPr/>
        <p:txBody>
          <a:bodyPr/>
          <a:lstStyle/>
          <a:p>
            <a:r>
              <a:rPr lang="el-GR" dirty="0"/>
              <a:t>Ρήτρα αλληλεγγύης, άρθρο 42 παρ. 7 ΣΕΕ</a:t>
            </a:r>
            <a:endParaRPr lang="en-US" dirty="0"/>
          </a:p>
        </p:txBody>
      </p:sp>
      <p:sp>
        <p:nvSpPr>
          <p:cNvPr id="3" name="Θέση περιεχομένου 2">
            <a:extLst>
              <a:ext uri="{FF2B5EF4-FFF2-40B4-BE49-F238E27FC236}">
                <a16:creationId xmlns:a16="http://schemas.microsoft.com/office/drawing/2014/main" id="{BDB34982-1245-4BA4-9191-8F67C9C5192A}"/>
              </a:ext>
            </a:extLst>
          </p:cNvPr>
          <p:cNvSpPr>
            <a:spLocks noGrp="1"/>
          </p:cNvSpPr>
          <p:nvPr>
            <p:ph idx="1"/>
          </p:nvPr>
        </p:nvSpPr>
        <p:spPr/>
        <p:txBody>
          <a:bodyPr/>
          <a:lstStyle/>
          <a:p>
            <a:r>
              <a:rPr lang="el-GR" dirty="0"/>
              <a:t>Σε περίπτωση που ΚΜ δεχθεί ένοπλη επίθεση στο έδαφός του, τα υπόλοιπα ΚΜ οφείλουν να του παράσχουν βοήθεια και συνδρομή με όλα τα μέσα που έχουν στη διάθεσή τους.</a:t>
            </a:r>
          </a:p>
          <a:p>
            <a:r>
              <a:rPr lang="el-GR" dirty="0"/>
              <a:t>Αλληλεγγύη σε περίπτωση που ΚΜ δεχθεί τρομοκρατική επίθεση ή πληγεί από φυσική ή ανθρωπογενή καταστροφή (άρθρο 222 ΣΛΕΕ)</a:t>
            </a:r>
            <a:endParaRPr lang="en-US" dirty="0"/>
          </a:p>
        </p:txBody>
      </p:sp>
    </p:spTree>
    <p:extLst>
      <p:ext uri="{BB962C8B-B14F-4D97-AF65-F5344CB8AC3E}">
        <p14:creationId xmlns:p14="http://schemas.microsoft.com/office/powerpoint/2010/main" val="13270450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A9497A-564D-4567-9F16-190927710264}"/>
              </a:ext>
            </a:extLst>
          </p:cNvPr>
          <p:cNvSpPr>
            <a:spLocks noGrp="1"/>
          </p:cNvSpPr>
          <p:nvPr>
            <p:ph type="title"/>
          </p:nvPr>
        </p:nvSpPr>
        <p:spPr/>
        <p:txBody>
          <a:bodyPr/>
          <a:lstStyle/>
          <a:p>
            <a:r>
              <a:rPr lang="el-GR" dirty="0"/>
              <a:t>Προστατευτικές ρήτρες και ρήτρες εθνικής ασφάλειας</a:t>
            </a:r>
            <a:endParaRPr lang="en-US" dirty="0"/>
          </a:p>
        </p:txBody>
      </p:sp>
      <p:sp>
        <p:nvSpPr>
          <p:cNvPr id="3" name="Θέση περιεχομένου 2">
            <a:extLst>
              <a:ext uri="{FF2B5EF4-FFF2-40B4-BE49-F238E27FC236}">
                <a16:creationId xmlns:a16="http://schemas.microsoft.com/office/drawing/2014/main" id="{4B5EAABB-070D-4B98-B6DD-EE403054FD90}"/>
              </a:ext>
            </a:extLst>
          </p:cNvPr>
          <p:cNvSpPr>
            <a:spLocks noGrp="1"/>
          </p:cNvSpPr>
          <p:nvPr>
            <p:ph idx="1"/>
          </p:nvPr>
        </p:nvSpPr>
        <p:spPr/>
        <p:txBody>
          <a:bodyPr>
            <a:normAutofit/>
          </a:bodyPr>
          <a:lstStyle/>
          <a:p>
            <a:r>
              <a:rPr lang="el-GR" dirty="0"/>
              <a:t>Εξαιρέσεις μετά από έγκριση της Ενώσεως (προστατευτικές ρήτρες): επιτρέπουν σε εξαιρετικές περιπτώσεις, οι οποίες μπορεί να οφείλονται σε διάφορους λόγους (διατάραξη ισοζυγίου πληρωμών, νόθευση ανταγωνισμού, διακινδύνευση εξωτερικού εμπορίου) στο ΚΜ να λάβουν συγκεκριμένα μέτρα που αναιρούν τις υποχρεώσεις του από τις </a:t>
            </a:r>
            <a:r>
              <a:rPr lang="el-GR" dirty="0" err="1"/>
              <a:t>ενωσιακές</a:t>
            </a:r>
            <a:r>
              <a:rPr lang="el-GR" dirty="0"/>
              <a:t> </a:t>
            </a:r>
            <a:r>
              <a:rPr lang="el-GR" dirty="0" err="1"/>
              <a:t>δτξ</a:t>
            </a:r>
            <a:r>
              <a:rPr lang="el-GR" dirty="0"/>
              <a:t>. Το ΚΜ πρέπει να ζητήσει την άδεια του αρμόδιου οργάνου της ΕΕ. Εξαίρεση: άρθρο 144 ΣΛΕΕ (περίπτωση αιφνίδιας κρίσης του ισοζυγίου πληρωμών) λήψη προστατευτικών μέτρων χωρίς την άδεια των οργάνων της ΕΕ.</a:t>
            </a:r>
          </a:p>
        </p:txBody>
      </p:sp>
    </p:spTree>
    <p:extLst>
      <p:ext uri="{BB962C8B-B14F-4D97-AF65-F5344CB8AC3E}">
        <p14:creationId xmlns:p14="http://schemas.microsoft.com/office/powerpoint/2010/main" val="32707543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5E86AB-25AF-44BF-86DE-E9354DF79E39}"/>
              </a:ext>
            </a:extLst>
          </p:cNvPr>
          <p:cNvSpPr>
            <a:spLocks noGrp="1"/>
          </p:cNvSpPr>
          <p:nvPr>
            <p:ph type="title"/>
          </p:nvPr>
        </p:nvSpPr>
        <p:spPr/>
        <p:txBody>
          <a:bodyPr>
            <a:normAutofit fontScale="90000"/>
          </a:bodyPr>
          <a:lstStyle/>
          <a:p>
            <a:r>
              <a:rPr lang="el-GR" dirty="0"/>
              <a:t>Εξαιρέσεις χωρίς έγκριση της Ενώσεως (ρήτρες έκτακτης ανάγκης ή επιφυλάξεις  υπέρ της εθνικής ασφάλειας) </a:t>
            </a:r>
            <a:br>
              <a:rPr lang="el-GR" dirty="0"/>
            </a:br>
            <a:endParaRPr lang="en-US" dirty="0"/>
          </a:p>
        </p:txBody>
      </p:sp>
      <p:sp>
        <p:nvSpPr>
          <p:cNvPr id="3" name="Θέση περιεχομένου 2">
            <a:extLst>
              <a:ext uri="{FF2B5EF4-FFF2-40B4-BE49-F238E27FC236}">
                <a16:creationId xmlns:a16="http://schemas.microsoft.com/office/drawing/2014/main" id="{CCA7C787-8486-4C2A-8464-600197095D2E}"/>
              </a:ext>
            </a:extLst>
          </p:cNvPr>
          <p:cNvSpPr>
            <a:spLocks noGrp="1"/>
          </p:cNvSpPr>
          <p:nvPr>
            <p:ph idx="1"/>
          </p:nvPr>
        </p:nvSpPr>
        <p:spPr/>
        <p:txBody>
          <a:bodyPr/>
          <a:lstStyle/>
          <a:p>
            <a:r>
              <a:rPr lang="el-GR" dirty="0"/>
              <a:t>Το ΚΜ για λόγους εθνικής ασφάλειας, σοβαρών εσωτερικών διαταραχών, πολέμου ή σοβαρής διεθνούς εντάσεως που αποτελεί απειλή πολέμου, έχει τη δυνατότητα χωρίς προηγούμενη άδεια των οργάνων της ΕΕ να παραβεί τις </a:t>
            </a:r>
            <a:r>
              <a:rPr lang="el-GR" dirty="0" err="1"/>
              <a:t>ενωσιακές</a:t>
            </a:r>
            <a:r>
              <a:rPr lang="el-GR" dirty="0"/>
              <a:t> του υποχρεώσεις που προβλέπονται από τις Συνθήκες (άρθρο 346, 347 ΣΛΕΕ).</a:t>
            </a:r>
          </a:p>
          <a:p>
            <a:endParaRPr lang="en-US" dirty="0"/>
          </a:p>
        </p:txBody>
      </p:sp>
    </p:spTree>
    <p:extLst>
      <p:ext uri="{BB962C8B-B14F-4D97-AF65-F5344CB8AC3E}">
        <p14:creationId xmlns:p14="http://schemas.microsoft.com/office/powerpoint/2010/main" val="6946214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0A7863-89A1-4755-A894-E640D90C620C}"/>
              </a:ext>
            </a:extLst>
          </p:cNvPr>
          <p:cNvSpPr>
            <a:spLocks noGrp="1"/>
          </p:cNvSpPr>
          <p:nvPr>
            <p:ph type="title"/>
          </p:nvPr>
        </p:nvSpPr>
        <p:spPr/>
        <p:txBody>
          <a:bodyPr/>
          <a:lstStyle/>
          <a:p>
            <a:r>
              <a:rPr lang="el-GR" dirty="0"/>
              <a:t>Άρθρο 346 ΣΛΕΕ</a:t>
            </a:r>
            <a:endParaRPr lang="en-US" dirty="0"/>
          </a:p>
        </p:txBody>
      </p:sp>
      <p:sp>
        <p:nvSpPr>
          <p:cNvPr id="3" name="Θέση περιεχομένου 2">
            <a:extLst>
              <a:ext uri="{FF2B5EF4-FFF2-40B4-BE49-F238E27FC236}">
                <a16:creationId xmlns:a16="http://schemas.microsoft.com/office/drawing/2014/main" id="{052F817A-0D2C-43C3-BD44-5935A3BC7042}"/>
              </a:ext>
            </a:extLst>
          </p:cNvPr>
          <p:cNvSpPr>
            <a:spLocks noGrp="1"/>
          </p:cNvSpPr>
          <p:nvPr>
            <p:ph idx="1"/>
          </p:nvPr>
        </p:nvSpPr>
        <p:spPr/>
        <p:txBody>
          <a:bodyPr>
            <a:normAutofit fontScale="85000" lnSpcReduction="20000"/>
          </a:bodyPr>
          <a:lstStyle/>
          <a:p>
            <a:pPr marL="0" indent="0">
              <a:buNone/>
            </a:pPr>
            <a:r>
              <a:rPr lang="el-GR" dirty="0"/>
              <a:t>1. Οι διατάξεις των Συνθηκών δεν αντιτίθενται προς τους ακόλουθους κανόνες:</a:t>
            </a:r>
          </a:p>
          <a:p>
            <a:pPr marL="0" indent="0">
              <a:buNone/>
            </a:pPr>
            <a:r>
              <a:rPr lang="el-GR" dirty="0"/>
              <a:t>α) κανένα κράτος μέλος δεν υποχρεούται να παρέχει πληροφορίες, τη διάδοση των οποίων θεωρεί αντίθετη προς ουσιώδη συμφέροντα ασφαλείας του, β) κάθε κράτος μέλος δύναται να λαμβάνει τα μέτρα που θεωρεί αναγκαία για την προστασία ουσιωδών συμφερόντων της ασφαλείας του, που αφορούν την παραγωγή ή εμπορία όπλων, </a:t>
            </a:r>
            <a:r>
              <a:rPr lang="el-GR" dirty="0" err="1"/>
              <a:t>πυρομαχικών</a:t>
            </a:r>
            <a:r>
              <a:rPr lang="el-GR" dirty="0"/>
              <a:t> και πολεμικού υλικού∙ τα μέτρα αυτά δεν πρέπει να αλλοιώνουν τους όρους του ανταγωνισμού εντός της εσωτερικής αγοράς σχετικά με τα προϊόντα που δεν προορίζονται για στρατιωτικούς ειδικά σκοπούς.</a:t>
            </a:r>
            <a:endParaRPr lang="en-US" dirty="0"/>
          </a:p>
          <a:p>
            <a:pPr marL="0" indent="0">
              <a:buNone/>
            </a:pPr>
            <a:r>
              <a:rPr lang="el-GR" dirty="0"/>
              <a:t>[ΠΡΟΫΠΟΘΕΣΗ: Τα μέτρα πρέπει να είναι αναγκαία.]</a:t>
            </a:r>
          </a:p>
          <a:p>
            <a:pPr marL="0" indent="0">
              <a:buNone/>
            </a:pPr>
            <a:r>
              <a:rPr lang="el-GR" dirty="0"/>
              <a:t> 2. Το Συμβούλιο, αποφασίζοντας ομόφωνα </a:t>
            </a:r>
            <a:r>
              <a:rPr lang="el-GR" dirty="0" err="1"/>
              <a:t>προτάσει</a:t>
            </a:r>
            <a:r>
              <a:rPr lang="el-GR" dirty="0"/>
              <a:t> της Επιτροπής, μπορεί να επιφέρει τροποποιήσεις στον πίνακα τον οποίο κατάρτισε στις 15 Απριλίου 1958, και ο οποίος αφορά τα προϊόντα για τα οποία εφαρμόζονται οι διατάξεις της παραγράφου 1, στοιχείο β).</a:t>
            </a:r>
          </a:p>
        </p:txBody>
      </p:sp>
    </p:spTree>
    <p:extLst>
      <p:ext uri="{BB962C8B-B14F-4D97-AF65-F5344CB8AC3E}">
        <p14:creationId xmlns:p14="http://schemas.microsoft.com/office/powerpoint/2010/main" val="10905803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680AA6-7BF7-407D-9FC3-1956D58A23B1}"/>
              </a:ext>
            </a:extLst>
          </p:cNvPr>
          <p:cNvSpPr>
            <a:spLocks noGrp="1"/>
          </p:cNvSpPr>
          <p:nvPr>
            <p:ph type="title"/>
          </p:nvPr>
        </p:nvSpPr>
        <p:spPr/>
        <p:txBody>
          <a:bodyPr/>
          <a:lstStyle/>
          <a:p>
            <a:r>
              <a:rPr lang="en-US" dirty="0"/>
              <a:t>C-284/05 (</a:t>
            </a:r>
            <a:r>
              <a:rPr lang="el-GR" dirty="0"/>
              <a:t>Επιτροπή/Φινλανδίας)</a:t>
            </a:r>
            <a:endParaRPr lang="en-US" dirty="0"/>
          </a:p>
        </p:txBody>
      </p:sp>
      <p:sp>
        <p:nvSpPr>
          <p:cNvPr id="3" name="Θέση περιεχομένου 2">
            <a:extLst>
              <a:ext uri="{FF2B5EF4-FFF2-40B4-BE49-F238E27FC236}">
                <a16:creationId xmlns:a16="http://schemas.microsoft.com/office/drawing/2014/main" id="{BEBDC9AB-6965-45D9-AF3C-A876DB8838E8}"/>
              </a:ext>
            </a:extLst>
          </p:cNvPr>
          <p:cNvSpPr>
            <a:spLocks noGrp="1"/>
          </p:cNvSpPr>
          <p:nvPr>
            <p:ph idx="1"/>
          </p:nvPr>
        </p:nvSpPr>
        <p:spPr/>
        <p:txBody>
          <a:bodyPr>
            <a:normAutofit fontScale="77500" lnSpcReduction="20000"/>
          </a:bodyPr>
          <a:lstStyle/>
          <a:p>
            <a:pPr marL="0" indent="0" algn="just">
              <a:buNone/>
            </a:pPr>
            <a:r>
              <a:rPr lang="el-GR" dirty="0"/>
              <a:t>Ο ΓΕ δέχθηκε ότι, εν προκειμένω, τα κράτη μέλη μπορούν να παρεκκλίνουν από την υποχρέωσή τους να παρέχουν στην Επιτροπή τα στοιχεία για να ελέγχει το νομότυπο της καταβολής των ιδίων πόρων, στο πλαίσιο της υποχρέωσής τους να συνδράμουν την Επιτροπή στην εκτέλεση της αποστολής. </a:t>
            </a:r>
          </a:p>
          <a:p>
            <a:pPr marL="0" indent="0" algn="just">
              <a:buNone/>
            </a:pPr>
            <a:r>
              <a:rPr lang="el-GR" dirty="0"/>
              <a:t>Τόνισε ότι η διάταξη του 346 παρ.1α ΣΛΕΕ αποτελεί εξαιρετική περίπτωση, η οποία πρέπει να εφαρμόζεται κατά περίπτωση και στο μέτρο που θα επιτευχθεί ο επιδιωκόμενος στόχος (π.χ. με την επιλογή της εν συνόλω ή εν μέρει απόκρυψης πληροφοριών). </a:t>
            </a:r>
          </a:p>
          <a:p>
            <a:pPr marL="0" indent="0" algn="just">
              <a:buNone/>
            </a:pPr>
            <a:r>
              <a:rPr lang="el-GR" dirty="0"/>
              <a:t>Η απόλυτη ελευθερία επιλογής του τι θα λεχθεί θα αποτελούσε, σε ορισμένες περιπτώσεις, παραφωνία στο πλαίσιο ολοκληρώσεως της ΕΕ. </a:t>
            </a:r>
          </a:p>
          <a:p>
            <a:pPr marL="0" indent="0" algn="just">
              <a:buNone/>
            </a:pPr>
            <a:r>
              <a:rPr lang="el-GR" dirty="0"/>
              <a:t>Δεν αρκεί επομένως "η απλή αφαιρετική προσέγγιση" των λόγων εθνικής ασφάλειας. </a:t>
            </a:r>
          </a:p>
          <a:p>
            <a:pPr marL="0" indent="0" algn="just">
              <a:buNone/>
            </a:pPr>
            <a:r>
              <a:rPr lang="el-GR" dirty="0"/>
              <a:t>Στη συγκεκριμένη μάλιστα υπόθεση ο ΓΕ εκτίμησε ότι κάποια από τα στοιχεία που ζήτησε η Επιτροπή είναι αναρτημένα στο διαδίκτυο και εκ του γεγονότος αυτού αποβάλλουν την ιδιότητα του απορρήτου. Επομένως, έκρινε ότι ως προς τα στοιχεία αυτά </a:t>
            </a:r>
            <a:r>
              <a:rPr lang="el-GR" dirty="0" err="1"/>
              <a:t>παρέλκει</a:t>
            </a:r>
            <a:r>
              <a:rPr lang="el-GR" dirty="0"/>
              <a:t> η χρήση του άρθρου 346 παρ.1α</a:t>
            </a:r>
          </a:p>
          <a:p>
            <a:pPr marL="0" indent="0">
              <a:buNone/>
            </a:pPr>
            <a:endParaRPr lang="en-US" dirty="0"/>
          </a:p>
        </p:txBody>
      </p:sp>
    </p:spTree>
    <p:extLst>
      <p:ext uri="{BB962C8B-B14F-4D97-AF65-F5344CB8AC3E}">
        <p14:creationId xmlns:p14="http://schemas.microsoft.com/office/powerpoint/2010/main" val="17122535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C4EEFB-B5F3-4210-A339-F22BA6EA1BB6}"/>
              </a:ext>
            </a:extLst>
          </p:cNvPr>
          <p:cNvSpPr>
            <a:spLocks noGrp="1"/>
          </p:cNvSpPr>
          <p:nvPr>
            <p:ph type="title"/>
          </p:nvPr>
        </p:nvSpPr>
        <p:spPr/>
        <p:txBody>
          <a:bodyPr/>
          <a:lstStyle/>
          <a:p>
            <a:r>
              <a:rPr lang="el-GR" dirty="0"/>
              <a:t>Προστασία ουσιωδών συμφερόντων της ασφαλείας του ΚΜ</a:t>
            </a:r>
            <a:endParaRPr lang="en-US" dirty="0"/>
          </a:p>
        </p:txBody>
      </p:sp>
      <p:sp>
        <p:nvSpPr>
          <p:cNvPr id="3" name="Θέση περιεχομένου 2">
            <a:extLst>
              <a:ext uri="{FF2B5EF4-FFF2-40B4-BE49-F238E27FC236}">
                <a16:creationId xmlns:a16="http://schemas.microsoft.com/office/drawing/2014/main" id="{BD217F93-0F8C-4511-A54D-DCB01642AD00}"/>
              </a:ext>
            </a:extLst>
          </p:cNvPr>
          <p:cNvSpPr>
            <a:spLocks noGrp="1"/>
          </p:cNvSpPr>
          <p:nvPr>
            <p:ph idx="1"/>
          </p:nvPr>
        </p:nvSpPr>
        <p:spPr/>
        <p:txBody>
          <a:bodyPr>
            <a:normAutofit/>
          </a:bodyPr>
          <a:lstStyle/>
          <a:p>
            <a:pPr marL="0" indent="0">
              <a:buNone/>
            </a:pPr>
            <a:r>
              <a:rPr lang="el-GR" dirty="0"/>
              <a:t>Δύο κριτήρια:</a:t>
            </a:r>
          </a:p>
          <a:p>
            <a:pPr marL="514350" indent="-514350">
              <a:buAutoNum type="arabicPeriod"/>
            </a:pPr>
            <a:r>
              <a:rPr lang="el-GR" dirty="0"/>
              <a:t>Αφορά στο αντικείμενο των εθνικών μέτρων και ειδικότερα τον τύπο των προϊόντων και υπηρεσιών στα οποία μπορεί να εφαρμοστεί. Τα προϊόντα αυτά ορίζονται αποκλειστικά στον κατάλογο της παραγράφου 2 του ίδιου άρθρου. </a:t>
            </a:r>
          </a:p>
          <a:p>
            <a:pPr marL="514350" indent="-514350">
              <a:buAutoNum type="arabicPeriod"/>
            </a:pPr>
            <a:r>
              <a:rPr lang="el-GR" dirty="0"/>
              <a:t>Αφορά στην διακινδύνευση "ουσιωδών συμφερόντων ασφαλείας" του ενδιαφερόμενου κράτους.</a:t>
            </a:r>
            <a:endParaRPr lang="en-US" dirty="0"/>
          </a:p>
        </p:txBody>
      </p:sp>
    </p:spTree>
    <p:extLst>
      <p:ext uri="{BB962C8B-B14F-4D97-AF65-F5344CB8AC3E}">
        <p14:creationId xmlns:p14="http://schemas.microsoft.com/office/powerpoint/2010/main" val="13736557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CDF303-E42E-4DFC-821E-65B3BF0CF705}"/>
              </a:ext>
            </a:extLst>
          </p:cNvPr>
          <p:cNvSpPr>
            <a:spLocks noGrp="1"/>
          </p:cNvSpPr>
          <p:nvPr>
            <p:ph type="title"/>
          </p:nvPr>
        </p:nvSpPr>
        <p:spPr/>
        <p:txBody>
          <a:bodyPr>
            <a:normAutofit fontScale="90000"/>
          </a:bodyPr>
          <a:lstStyle/>
          <a:p>
            <a:r>
              <a:rPr lang="el-GR" dirty="0"/>
              <a:t>Ο κατάλογος του 1958: Τι μπορεί να ορίζεται ως στρατιωτικό υλικό</a:t>
            </a:r>
            <a:br>
              <a:rPr lang="el-GR" dirty="0"/>
            </a:br>
            <a:endParaRPr lang="en-US" dirty="0"/>
          </a:p>
        </p:txBody>
      </p:sp>
      <p:sp>
        <p:nvSpPr>
          <p:cNvPr id="3" name="Θέση περιεχομένου 2">
            <a:extLst>
              <a:ext uri="{FF2B5EF4-FFF2-40B4-BE49-F238E27FC236}">
                <a16:creationId xmlns:a16="http://schemas.microsoft.com/office/drawing/2014/main" id="{FB7652EC-843A-48D2-9AD1-0021F0188522}"/>
              </a:ext>
            </a:extLst>
          </p:cNvPr>
          <p:cNvSpPr>
            <a:spLocks noGrp="1"/>
          </p:cNvSpPr>
          <p:nvPr>
            <p:ph idx="1"/>
          </p:nvPr>
        </p:nvSpPr>
        <p:spPr/>
        <p:txBody>
          <a:bodyPr>
            <a:normAutofit fontScale="85000" lnSpcReduction="20000"/>
          </a:bodyPr>
          <a:lstStyle/>
          <a:p>
            <a:pPr marL="0" indent="0">
              <a:buNone/>
            </a:pPr>
            <a:r>
              <a:rPr lang="el-GR" dirty="0"/>
              <a:t>Η ερμηνεία της έννοιας των όπλων, των </a:t>
            </a:r>
            <a:r>
              <a:rPr lang="el-GR" dirty="0" err="1"/>
              <a:t>πυρομαχικών</a:t>
            </a:r>
            <a:r>
              <a:rPr lang="el-GR" dirty="0"/>
              <a:t> και του πολεμικού υλικού είναι δυσχερής: άρθρο 346 παρ. 2 ΣΛΕΕ: εφαρμόζεται το άρθρο 346 παρ.1β στα προϊόντα εκείνα, τα οποία ορίζονται στον κατάλογο που καταρτίστηκε στις 15 Απριλίου 1958. </a:t>
            </a:r>
          </a:p>
          <a:p>
            <a:pPr marL="0" indent="0">
              <a:buNone/>
            </a:pPr>
            <a:r>
              <a:rPr lang="el-GR" dirty="0"/>
              <a:t>Ο κατάλογος αυτός εκδόθηκε με τη μορφή της υπ’ αριθμόν 255/58/ΕΟΚ απόφασης του Συμβουλίου, ύστερα από εισήγηση της Επιτροπής για τον Πολυμερή Έλεγχο των Εξαγωγών. </a:t>
            </a:r>
          </a:p>
          <a:p>
            <a:pPr marL="0" indent="0">
              <a:buNone/>
            </a:pPr>
            <a:r>
              <a:rPr lang="el-GR" dirty="0"/>
              <a:t>Σύμφωνα με το ΔΕΕ είναι σαφές ότι το άρθρο αυτό "διέπει μόνο δραστηριότητες σχετικές με τα στρατιωτικά προϊόντα που περιλαμβάνονται στον [εν λόγω] πίνακα. </a:t>
            </a:r>
          </a:p>
          <a:p>
            <a:pPr marL="0" indent="0">
              <a:buNone/>
            </a:pPr>
            <a:r>
              <a:rPr lang="el-GR" dirty="0"/>
              <a:t>Ο πίνακας αυτός περιλαμβάνει μια </a:t>
            </a:r>
            <a:r>
              <a:rPr lang="el-GR" b="1" dirty="0"/>
              <a:t>εξαντλητική και όχι ενδεικτική </a:t>
            </a:r>
            <a:r>
              <a:rPr lang="el-GR" dirty="0"/>
              <a:t>καταγραφή των προϊόντων αυτών: ανάγκη στενής ερμηνείας της εν λόγω παρέκκλισης. </a:t>
            </a:r>
          </a:p>
          <a:p>
            <a:pPr marL="0" indent="0">
              <a:buNone/>
            </a:pPr>
            <a:r>
              <a:rPr lang="el-GR" dirty="0"/>
              <a:t>Η ρήτρα αυτή μπορεί να εφαρμοστεί και στις συμβάσεις εργασίας και παροχής υπηρεσιών, οι οποίες συνδέονται με αγαθά του καταλόγου αυτού.</a:t>
            </a:r>
            <a:endParaRPr lang="en-US" dirty="0"/>
          </a:p>
        </p:txBody>
      </p:sp>
    </p:spTree>
    <p:extLst>
      <p:ext uri="{BB962C8B-B14F-4D97-AF65-F5344CB8AC3E}">
        <p14:creationId xmlns:p14="http://schemas.microsoft.com/office/powerpoint/2010/main" val="2453668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4BBFF0-9F54-4AE3-87C9-D22C9E30BC6D}"/>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600FA246-1BF9-4327-912A-36E1DE06CC8F}"/>
              </a:ext>
            </a:extLst>
          </p:cNvPr>
          <p:cNvSpPr>
            <a:spLocks noGrp="1"/>
          </p:cNvSpPr>
          <p:nvPr>
            <p:ph idx="1"/>
          </p:nvPr>
        </p:nvSpPr>
        <p:spPr/>
        <p:txBody>
          <a:bodyPr>
            <a:normAutofit/>
          </a:bodyPr>
          <a:lstStyle/>
          <a:p>
            <a:pPr marL="0" indent="0">
              <a:buNone/>
            </a:pPr>
            <a:r>
              <a:rPr lang="el-GR" dirty="0"/>
              <a:t>3. Ευρωπαϊκό Συμβούλιο της Κοπεγχάγης 1993 (όχι νομική δεσμευτικότητα, αλλά πολιτική δέσμευση): </a:t>
            </a:r>
          </a:p>
          <a:p>
            <a:pPr marL="0" indent="0">
              <a:buNone/>
            </a:pPr>
            <a:r>
              <a:rPr lang="el-GR" dirty="0"/>
              <a:t>Α) Το υποψήφιο κράτος οφείλει να οργανώσει την οικονομία του κατά τέτοιο τρόπο, ώστε να λειτουργεί αποτελεσματικά η οικονομία της αγοράς, η οποία θα εγγυάται την απρόσκοπτη λειτουργία του ανταγωνισμού των συντελεστών της παραγωγής.</a:t>
            </a:r>
          </a:p>
          <a:p>
            <a:pPr marL="0" indent="0">
              <a:buNone/>
            </a:pPr>
            <a:r>
              <a:rPr lang="el-GR" dirty="0"/>
              <a:t>Β) Το υποψήφιο κράτος πρέπει να διαθέτει σταθερότητα των πολιτικών του θεσμών (δημοκρατία, κράτος δικαίου) και ικανότητα να λαμβάνει όλες τις προϋποθέσεις που προκύπτουν από την ένταξη: να αναλάβει το σύνολο του </a:t>
            </a:r>
            <a:r>
              <a:rPr lang="el-GR" dirty="0" err="1"/>
              <a:t>ενωσιακού</a:t>
            </a:r>
            <a:r>
              <a:rPr lang="el-GR" dirty="0"/>
              <a:t> κεκτημένου (νομοθεσία)</a:t>
            </a:r>
            <a:endParaRPr lang="en-US" dirty="0"/>
          </a:p>
        </p:txBody>
      </p:sp>
    </p:spTree>
    <p:extLst>
      <p:ext uri="{BB962C8B-B14F-4D97-AF65-F5344CB8AC3E}">
        <p14:creationId xmlns:p14="http://schemas.microsoft.com/office/powerpoint/2010/main" val="7238801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E15DA6-695F-4A8A-A178-7A72D98040BB}"/>
              </a:ext>
            </a:extLst>
          </p:cNvPr>
          <p:cNvSpPr>
            <a:spLocks noGrp="1"/>
          </p:cNvSpPr>
          <p:nvPr>
            <p:ph type="title"/>
          </p:nvPr>
        </p:nvSpPr>
        <p:spPr/>
        <p:txBody>
          <a:bodyPr/>
          <a:lstStyle/>
          <a:p>
            <a:r>
              <a:rPr lang="el-GR" dirty="0"/>
              <a:t>Άρθρο 347 ΣΛΕΕ</a:t>
            </a:r>
            <a:endParaRPr lang="en-US" dirty="0"/>
          </a:p>
        </p:txBody>
      </p:sp>
      <p:sp>
        <p:nvSpPr>
          <p:cNvPr id="3" name="Θέση περιεχομένου 2">
            <a:extLst>
              <a:ext uri="{FF2B5EF4-FFF2-40B4-BE49-F238E27FC236}">
                <a16:creationId xmlns:a16="http://schemas.microsoft.com/office/drawing/2014/main" id="{8529CD50-84D3-4855-AC71-4D8933C535A4}"/>
              </a:ext>
            </a:extLst>
          </p:cNvPr>
          <p:cNvSpPr>
            <a:spLocks noGrp="1"/>
          </p:cNvSpPr>
          <p:nvPr>
            <p:ph idx="1"/>
          </p:nvPr>
        </p:nvSpPr>
        <p:spPr/>
        <p:txBody>
          <a:bodyPr>
            <a:normAutofit fontScale="85000" lnSpcReduction="10000"/>
          </a:bodyPr>
          <a:lstStyle/>
          <a:p>
            <a:pPr marL="0" indent="0">
              <a:buNone/>
            </a:pPr>
            <a:r>
              <a:rPr lang="el-GR" dirty="0"/>
              <a:t>Η παρέκκλιση από το </a:t>
            </a:r>
            <a:r>
              <a:rPr lang="el-GR" dirty="0" err="1"/>
              <a:t>ενωσιακό</a:t>
            </a:r>
            <a:r>
              <a:rPr lang="el-GR" dirty="0"/>
              <a:t> δίκαιο επιτρέπεται μόνον όταν συντρέχει μία εκ των κάτωθι εξαιρετικών περιστάσεων κατά της οποίες απειλείται η εσωτερική ή η εξωτερική ασφάλειας της χώρας: α) </a:t>
            </a:r>
            <a:r>
              <a:rPr lang="el-GR" b="1" dirty="0"/>
              <a:t>σε περίπτωση σοβαρής εσωτερικής διαταραχής της δημόσιας τάξης</a:t>
            </a:r>
            <a:r>
              <a:rPr lang="el-GR" dirty="0"/>
              <a:t>, β) </a:t>
            </a:r>
            <a:r>
              <a:rPr lang="el-GR" b="1" dirty="0"/>
              <a:t>σε περίπτωση πολέμου ή σοβαρής διεθνούς έντασης που αποτελεί απειλή πολέμου </a:t>
            </a:r>
            <a:r>
              <a:rPr lang="el-GR" dirty="0"/>
              <a:t>ή γ) </a:t>
            </a:r>
            <a:r>
              <a:rPr lang="el-GR" b="1" dirty="0"/>
              <a:t>προς εκπλήρωση υποχρεώσεων που έχει αναλάβει το κράτος μέλος με σκοπό τη διατήρηση της ειρήνης και της διεθνούς ασφάλειας.</a:t>
            </a:r>
          </a:p>
          <a:p>
            <a:pPr marL="0" indent="0">
              <a:buNone/>
            </a:pPr>
            <a:r>
              <a:rPr lang="el-GR" dirty="0"/>
              <a:t>Δίνει τη δυνατότητα στα ΚΜ να λαμβάνουν μέτρα, ενδεχομένως αντίθετα με τους κανόνες της κοινής αγοράς, εάν δεν υπάρχει άλλος τρόπος να προστατεύσουν τα εθνικά τους συμφέροντα. </a:t>
            </a:r>
          </a:p>
          <a:p>
            <a:pPr marL="0" indent="0">
              <a:buNone/>
            </a:pPr>
            <a:r>
              <a:rPr lang="el-GR" dirty="0"/>
              <a:t>Το άρθρο αυτό τέθηκε σε ισχύ ήδη με την ίδρυση της ΕΟΚ, ως άρθρο 224 της ΣΕΟΚ, και μεταφέρεται από τότε αναλλοίωτο μέσα από τις αναθεωρήσεις των Συνθηκών.</a:t>
            </a:r>
          </a:p>
          <a:p>
            <a:pPr marL="0" indent="0">
              <a:buNone/>
            </a:pPr>
            <a:r>
              <a:rPr lang="el-GR" dirty="0"/>
              <a:t>Αφορά περιοχές του σκληρού πυρήνα της εθνικής κυριαρχίας ΚΜ.</a:t>
            </a:r>
            <a:endParaRPr lang="en-US" dirty="0"/>
          </a:p>
        </p:txBody>
      </p:sp>
    </p:spTree>
    <p:extLst>
      <p:ext uri="{BB962C8B-B14F-4D97-AF65-F5344CB8AC3E}">
        <p14:creationId xmlns:p14="http://schemas.microsoft.com/office/powerpoint/2010/main" val="1437496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DD6C6D-9D87-436A-AC5F-F75635E38B16}"/>
              </a:ext>
            </a:extLst>
          </p:cNvPr>
          <p:cNvSpPr>
            <a:spLocks noGrp="1"/>
          </p:cNvSpPr>
          <p:nvPr>
            <p:ph type="title"/>
          </p:nvPr>
        </p:nvSpPr>
        <p:spPr/>
        <p:txBody>
          <a:bodyPr/>
          <a:lstStyle/>
          <a:p>
            <a:r>
              <a:rPr lang="en-US" dirty="0"/>
              <a:t>H </a:t>
            </a:r>
            <a:r>
              <a:rPr lang="el-GR" dirty="0"/>
              <a:t>ενισχυμένη συνεργασία</a:t>
            </a:r>
            <a:endParaRPr lang="en-US" dirty="0"/>
          </a:p>
        </p:txBody>
      </p:sp>
      <p:sp>
        <p:nvSpPr>
          <p:cNvPr id="3" name="Θέση περιεχομένου 2">
            <a:extLst>
              <a:ext uri="{FF2B5EF4-FFF2-40B4-BE49-F238E27FC236}">
                <a16:creationId xmlns:a16="http://schemas.microsoft.com/office/drawing/2014/main" id="{49580576-D1E2-4BC6-99AA-72972BA3AB8D}"/>
              </a:ext>
            </a:extLst>
          </p:cNvPr>
          <p:cNvSpPr>
            <a:spLocks noGrp="1"/>
          </p:cNvSpPr>
          <p:nvPr>
            <p:ph idx="1"/>
          </p:nvPr>
        </p:nvSpPr>
        <p:spPr/>
        <p:txBody>
          <a:bodyPr/>
          <a:lstStyle/>
          <a:p>
            <a:pPr marL="0" indent="0">
              <a:buNone/>
            </a:pPr>
            <a:r>
              <a:rPr lang="el-GR" dirty="0"/>
              <a:t>Άρθρο 1 ΣΕΕ: Στόχος = η διαρκώς στενότερη ένωση των ευρωπαϊκών λαών. </a:t>
            </a:r>
          </a:p>
          <a:p>
            <a:pPr marL="0" indent="0">
              <a:buNone/>
            </a:pPr>
            <a:r>
              <a:rPr lang="el-GR" dirty="0"/>
              <a:t>Πώς; Αρχή της ευελιξίας</a:t>
            </a:r>
          </a:p>
          <a:p>
            <a:pPr marL="0" indent="0">
              <a:buNone/>
            </a:pPr>
            <a:r>
              <a:rPr lang="el-GR" dirty="0"/>
              <a:t>Άρθρο 20 ΣΕΕ: ενισχυμένη συνεργασία (εξειδίκευση στα άρθρα 326-334 ΣΛΕΕ) </a:t>
            </a:r>
            <a:endParaRPr lang="en-US" dirty="0"/>
          </a:p>
        </p:txBody>
      </p:sp>
    </p:spTree>
    <p:extLst>
      <p:ext uri="{BB962C8B-B14F-4D97-AF65-F5344CB8AC3E}">
        <p14:creationId xmlns:p14="http://schemas.microsoft.com/office/powerpoint/2010/main" val="20310629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F4A569-D57C-440C-AE04-EAB15ABB632A}"/>
              </a:ext>
            </a:extLst>
          </p:cNvPr>
          <p:cNvSpPr>
            <a:spLocks noGrp="1"/>
          </p:cNvSpPr>
          <p:nvPr>
            <p:ph type="title"/>
          </p:nvPr>
        </p:nvSpPr>
        <p:spPr/>
        <p:txBody>
          <a:bodyPr/>
          <a:lstStyle/>
          <a:p>
            <a:r>
              <a:rPr lang="el-GR" dirty="0"/>
              <a:t>Άρθρο 20 ΣΕΕ</a:t>
            </a:r>
            <a:endParaRPr lang="en-US" dirty="0"/>
          </a:p>
        </p:txBody>
      </p:sp>
      <p:sp>
        <p:nvSpPr>
          <p:cNvPr id="3" name="Θέση περιεχομένου 2">
            <a:extLst>
              <a:ext uri="{FF2B5EF4-FFF2-40B4-BE49-F238E27FC236}">
                <a16:creationId xmlns:a16="http://schemas.microsoft.com/office/drawing/2014/main" id="{40CC71AD-0E55-4E5C-8D78-90E82E117EDA}"/>
              </a:ext>
            </a:extLst>
          </p:cNvPr>
          <p:cNvSpPr>
            <a:spLocks noGrp="1"/>
          </p:cNvSpPr>
          <p:nvPr>
            <p:ph idx="1"/>
          </p:nvPr>
        </p:nvSpPr>
        <p:spPr/>
        <p:txBody>
          <a:bodyPr>
            <a:normAutofit fontScale="62500" lnSpcReduction="20000"/>
          </a:bodyPr>
          <a:lstStyle/>
          <a:p>
            <a:pPr marL="514350" indent="-514350">
              <a:buAutoNum type="arabicPeriod"/>
            </a:pPr>
            <a:r>
              <a:rPr lang="el-GR" dirty="0"/>
              <a:t>Τα κράτη μέλη που επιθυμούν να καθιερώσουν μεταξύ τους ενισχυμένη συνεργασία στο πλαίσιο των μη αποκλειστικών αρμοδιοτήτων της Ένωσης μπορούν να προσφεύγουν στα θεσμικά όργανα της Ένωσης και να ασκούν τις αρμοδιότητες αυτές εφαρμόζοντας τις κατάλληλες διατάξεις των Συνθηκών, εντός των ορίων και σύμφωνα με τις ρυθμίσεις που προβλέπονται από το παρόν άρθρο, καθώς και από τα άρθρα 326 έως 334 της Συνθήκης για τη λειτουργία της Ευρωπαϊκής Ένωσης. Οι ενισχυμένες συνεργασίες έχουν ως σκοπό να διευκολύνουν την πραγμάτωση των στόχων της Ένωσης, να διαφυλάσσουν τα συμφέροντά της και να ενισχύουν τη διαδικασία ολοκλήρωσής της. Είναι ανοικτές σε όλα τα κράτη μέλη ανά πάσα στιγμή, σύμφωνα με το άρθρο 328 της Συνθήκης για τη λειτουργία της Ευρωπαϊκής Ένωσης.</a:t>
            </a:r>
          </a:p>
          <a:p>
            <a:pPr marL="514350" indent="-514350">
              <a:buAutoNum type="arabicPeriod"/>
            </a:pPr>
            <a:r>
              <a:rPr lang="el-GR" dirty="0"/>
              <a:t>Η απόφαση με την οποία εγκρίνεται ενισχυμένη συνεργασία εκδίδεται από το Συμβούλιο ως έσχατη λύση, εφόσον αυτό διαπιστώσει ότι οι επιδιωκόμενοι στόχοι της συνεργασίας αυτής δεν μπορούν να επιτευχθούν μέσα σε εύλογο χρόνο από την Ένωση στο σύνολό της, και υπό τον όρο ότι θα συμμετέχουν σε αυτήν τουλάχιστον εννέα κράτη μέλη. Το Συμβούλιο αποφασίζει σύμφωνα με τη διαδικασία του άρθρου 329 της Συνθήκης για τη λειτουργία της Ευρωπαϊκής Ένωσης.</a:t>
            </a:r>
          </a:p>
          <a:p>
            <a:pPr marL="514350" indent="-514350">
              <a:buAutoNum type="arabicPeriod"/>
            </a:pPr>
            <a:r>
              <a:rPr lang="el-GR" dirty="0"/>
              <a:t>Κάθε μέλος του Συμβουλίου μπορεί να συμμετέχει στις συσκέψεις του, ψηφίζουν όμως μόνον τα μέλη του Συμβουλίου που αντιπροσωπεύουν τα κράτη μέλη τα οποία συμμετέχουν στην ενισχυμένη συνεργασία. Οι λεπτομερείς κανόνες της ψηφοφορίας καθορίζονται στο άρθρο 330 της Συνθήκης για τη λειτουργία της Ευρωπαϊκής Ένωσης.</a:t>
            </a:r>
          </a:p>
          <a:p>
            <a:pPr marL="514350" indent="-514350">
              <a:buAutoNum type="arabicPeriod"/>
            </a:pPr>
            <a:r>
              <a:rPr lang="el-GR" dirty="0"/>
              <a:t>Οι πράξεις που θεσπίζονται στο πλαίσιο ενισχυμένης συνεργασίας δεσμεύουν μόνο τα κράτη μέλη που συμμετέχουν σε αυτήν. Οι πράξεις αυτές δεν θεωρούνται ως κεκτημένο το οποίο χρήζει αποδοχής από τα κράτη που είναι υποψήφια για προσχώρηση στην Ένωση.</a:t>
            </a:r>
            <a:endParaRPr lang="en-US" dirty="0"/>
          </a:p>
        </p:txBody>
      </p:sp>
    </p:spTree>
    <p:extLst>
      <p:ext uri="{BB962C8B-B14F-4D97-AF65-F5344CB8AC3E}">
        <p14:creationId xmlns:p14="http://schemas.microsoft.com/office/powerpoint/2010/main" val="25360428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3F4814-1969-4E1A-AC4C-CE7FF2732267}"/>
              </a:ext>
            </a:extLst>
          </p:cNvPr>
          <p:cNvSpPr>
            <a:spLocks noGrp="1"/>
          </p:cNvSpPr>
          <p:nvPr>
            <p:ph type="title"/>
          </p:nvPr>
        </p:nvSpPr>
        <p:spPr/>
        <p:txBody>
          <a:bodyPr/>
          <a:lstStyle/>
          <a:p>
            <a:r>
              <a:rPr lang="el-GR" dirty="0"/>
              <a:t>Προϋποθέσεις εγκρίσεως ενισχυμένης συνεργασίας</a:t>
            </a:r>
            <a:endParaRPr lang="en-US" dirty="0"/>
          </a:p>
        </p:txBody>
      </p:sp>
      <p:sp>
        <p:nvSpPr>
          <p:cNvPr id="3" name="Θέση περιεχομένου 2">
            <a:extLst>
              <a:ext uri="{FF2B5EF4-FFF2-40B4-BE49-F238E27FC236}">
                <a16:creationId xmlns:a16="http://schemas.microsoft.com/office/drawing/2014/main" id="{3DE1F26A-09C2-4DEA-A13B-706816CDF286}"/>
              </a:ext>
            </a:extLst>
          </p:cNvPr>
          <p:cNvSpPr>
            <a:spLocks noGrp="1"/>
          </p:cNvSpPr>
          <p:nvPr>
            <p:ph idx="1"/>
          </p:nvPr>
        </p:nvSpPr>
        <p:spPr/>
        <p:txBody>
          <a:bodyPr>
            <a:normAutofit fontScale="92500" lnSpcReduction="20000"/>
          </a:bodyPr>
          <a:lstStyle/>
          <a:p>
            <a:r>
              <a:rPr lang="el-GR" dirty="0"/>
              <a:t>Να έχει ως σκοπό τη διευκόλυνση των στόχων της ΕΕ, τη διαφύλαξη των συμφερόντων της και την ενίσχυση της διαδικασίας ολοκλήρωσης</a:t>
            </a:r>
          </a:p>
          <a:p>
            <a:r>
              <a:rPr lang="el-GR" dirty="0"/>
              <a:t>Να συγκεντρώνει τουλάχιστον 9 ΚΜ</a:t>
            </a:r>
          </a:p>
          <a:p>
            <a:r>
              <a:rPr lang="el-GR" dirty="0"/>
              <a:t>Να είναι ανοικτή ανά πάσα στιγμή σε όλα τα υπόλοιπα ΚΜ</a:t>
            </a:r>
          </a:p>
          <a:p>
            <a:r>
              <a:rPr lang="el-GR" dirty="0"/>
              <a:t>Να επιλέγεται μόνο ως έσχατη λύση</a:t>
            </a:r>
          </a:p>
          <a:p>
            <a:r>
              <a:rPr lang="el-GR" dirty="0"/>
              <a:t>Δεν μπορεί να αφορά τομείς που ανάγονται στην αποκλειστική αρμοδιότητα της ΕΕ</a:t>
            </a:r>
          </a:p>
          <a:p>
            <a:r>
              <a:rPr lang="el-GR" dirty="0"/>
              <a:t>Να σέβεται της Συνθήκες και το δίκαιο της ΕΕ</a:t>
            </a:r>
          </a:p>
          <a:p>
            <a:r>
              <a:rPr lang="el-GR" dirty="0"/>
              <a:t>Να μη θίγει την εσωτερική αγορά</a:t>
            </a:r>
          </a:p>
          <a:p>
            <a:r>
              <a:rPr lang="el-GR" dirty="0"/>
              <a:t>Να μη συνιστά διάκριση, να μην προκαλεί στρεβλώσεις στον ανταγωνισμό</a:t>
            </a:r>
          </a:p>
          <a:p>
            <a:r>
              <a:rPr lang="el-GR" dirty="0"/>
              <a:t>Να σέβεται τα </a:t>
            </a:r>
            <a:r>
              <a:rPr lang="el-GR" dirty="0" err="1"/>
              <a:t>δκμ</a:t>
            </a:r>
            <a:r>
              <a:rPr lang="el-GR" dirty="0"/>
              <a:t> των μη συμμετεχόντων ΚΜ</a:t>
            </a:r>
            <a:endParaRPr lang="en-US" dirty="0"/>
          </a:p>
        </p:txBody>
      </p:sp>
    </p:spTree>
    <p:extLst>
      <p:ext uri="{BB962C8B-B14F-4D97-AF65-F5344CB8AC3E}">
        <p14:creationId xmlns:p14="http://schemas.microsoft.com/office/powerpoint/2010/main" val="2865905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CFDDE8-9CC6-433B-A82E-9367556A2E0F}"/>
              </a:ext>
            </a:extLst>
          </p:cNvPr>
          <p:cNvSpPr>
            <a:spLocks noGrp="1"/>
          </p:cNvSpPr>
          <p:nvPr>
            <p:ph type="title"/>
          </p:nvPr>
        </p:nvSpPr>
        <p:spPr/>
        <p:txBody>
          <a:bodyPr/>
          <a:lstStyle/>
          <a:p>
            <a:r>
              <a:rPr lang="el-GR" dirty="0"/>
              <a:t>Ανάλυση</a:t>
            </a:r>
            <a:endParaRPr lang="en-US" dirty="0"/>
          </a:p>
        </p:txBody>
      </p:sp>
      <p:sp>
        <p:nvSpPr>
          <p:cNvPr id="3" name="Θέση περιεχομένου 2">
            <a:extLst>
              <a:ext uri="{FF2B5EF4-FFF2-40B4-BE49-F238E27FC236}">
                <a16:creationId xmlns:a16="http://schemas.microsoft.com/office/drawing/2014/main" id="{7E5AA3F7-B19A-44AE-AF43-B3D705BC7D7C}"/>
              </a:ext>
            </a:extLst>
          </p:cNvPr>
          <p:cNvSpPr>
            <a:spLocks noGrp="1"/>
          </p:cNvSpPr>
          <p:nvPr>
            <p:ph idx="1"/>
          </p:nvPr>
        </p:nvSpPr>
        <p:spPr/>
        <p:txBody>
          <a:bodyPr>
            <a:normAutofit fontScale="70000" lnSpcReduction="20000"/>
          </a:bodyPr>
          <a:lstStyle/>
          <a:p>
            <a:pPr algn="just"/>
            <a:r>
              <a:rPr lang="el-GR" dirty="0"/>
              <a:t>Η ενισχυμένη συνεργασία αποτελεί μια διαδικασία στο πλαίσιο της οποίας επιτρέπεται σε τουλάχιστον 9 χώρες της ΕΕ να προβούν σε ενισχυμένη ολοκλήρωση ή συνεργασία σε έναν τομέα στο πλαίσιο των δομών της ΕΕ, χωρίς να εμπλέκονται οι άλλες χώρες της ΕΕ. Με τον τρόπο αυτό, έχουν τη δυνατότητα να ενεργούν με διαφορετικές ταχύτητες και για την επίτευξη διαφορετικών στόχων σε σχέση με την κατάσταση εκτός των τομέων ενισχυμένης συνεργασίας. Η διαδικασία έχει σχεδιαστεί για την αντιμετώπιση καταστάσεων παράλυσης, στις οποίες μια μεμονωμένη χώρα ή μια μικρή ομάδα χωρών που δεν επιθυμούν να συμμετάσχουν στην πρωτοβουλία μπλοκάρουν μια πρόταση. Ωστόσο, δεν παρέχει τη δυνατότητα διεύρυνσης των εξουσιών εκτός εκείνων που προβλέπουν οι συνθήκες της ΕΕ.</a:t>
            </a:r>
          </a:p>
          <a:p>
            <a:pPr algn="just"/>
            <a:endParaRPr lang="el-GR" dirty="0"/>
          </a:p>
          <a:p>
            <a:pPr algn="just"/>
            <a:r>
              <a:rPr lang="el-GR" dirty="0"/>
              <a:t>Η έγκριση έναρξης της ενισχυμένης συνεργασίας χορηγείται από το Συμβούλιο, κατόπιν πρότασης της Επιτροπής και της συναίνεσης του Ευρωπαϊκού Κοινοβουλίου.</a:t>
            </a:r>
          </a:p>
          <a:p>
            <a:pPr algn="just"/>
            <a:endParaRPr lang="el-GR" dirty="0"/>
          </a:p>
          <a:p>
            <a:pPr algn="just"/>
            <a:r>
              <a:rPr lang="el-GR" dirty="0"/>
              <a:t>Από τον Φεβρουάριο 2013 και μετά, η διαδικασία αυτή χρησιμοποιείτο στους τομείς της νομοθεσίας περί διαζυγίων, και των διπλωμάτων ευρεσιτεχνίας, και έχει εγκριθεί για τον τομέα του φόρου επί των χρηματοπιστωτικών συναλλαγών.</a:t>
            </a:r>
            <a:endParaRPr lang="en-US" dirty="0"/>
          </a:p>
        </p:txBody>
      </p:sp>
    </p:spTree>
    <p:extLst>
      <p:ext uri="{BB962C8B-B14F-4D97-AF65-F5344CB8AC3E}">
        <p14:creationId xmlns:p14="http://schemas.microsoft.com/office/powerpoint/2010/main" val="11706254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3A1CD2-7732-48EB-8801-EB3565E53256}"/>
              </a:ext>
            </a:extLst>
          </p:cNvPr>
          <p:cNvSpPr>
            <a:spLocks noGrp="1"/>
          </p:cNvSpPr>
          <p:nvPr>
            <p:ph type="title"/>
          </p:nvPr>
        </p:nvSpPr>
        <p:spPr/>
        <p:txBody>
          <a:bodyPr/>
          <a:lstStyle/>
          <a:p>
            <a:r>
              <a:rPr lang="el-GR" dirty="0"/>
              <a:t>Αναθεώρηση και κατάργηση των Συνθηκών</a:t>
            </a:r>
            <a:endParaRPr lang="en-US" dirty="0"/>
          </a:p>
        </p:txBody>
      </p:sp>
      <p:sp>
        <p:nvSpPr>
          <p:cNvPr id="3" name="Θέση περιεχομένου 2">
            <a:extLst>
              <a:ext uri="{FF2B5EF4-FFF2-40B4-BE49-F238E27FC236}">
                <a16:creationId xmlns:a16="http://schemas.microsoft.com/office/drawing/2014/main" id="{7C24A648-0DF0-4A38-A124-D5E7B002F33B}"/>
              </a:ext>
            </a:extLst>
          </p:cNvPr>
          <p:cNvSpPr>
            <a:spLocks noGrp="1"/>
          </p:cNvSpPr>
          <p:nvPr>
            <p:ph idx="1"/>
          </p:nvPr>
        </p:nvSpPr>
        <p:spPr/>
        <p:txBody>
          <a:bodyPr>
            <a:normAutofit fontScale="55000" lnSpcReduction="20000"/>
          </a:bodyPr>
          <a:lstStyle/>
          <a:p>
            <a:pPr marL="0" indent="0">
              <a:buNone/>
            </a:pPr>
            <a:r>
              <a:rPr lang="el-GR" dirty="0"/>
              <a:t>1.   Οι Συνθήκες μπορούν να τροποποιηθούν σύμφωνα με συνήθη διαδικασία αναθεώρησης. Μπορούν επίσης να τροποποιηθούν σύμφωνα με απλοποιημένες διαδικασίες αναθεώρησης.</a:t>
            </a:r>
          </a:p>
          <a:p>
            <a:endParaRPr lang="el-GR" dirty="0"/>
          </a:p>
          <a:p>
            <a:pPr marL="0" indent="0">
              <a:buNone/>
            </a:pPr>
            <a:r>
              <a:rPr lang="el-GR" dirty="0"/>
              <a:t>2.   Η κυβέρνηση κάθε κράτους μέλους, το Ευρωπαϊκό Κοινοβούλιο ή η Επιτροπή δύναται να υποβάλει στο Συμβούλιο σχέδια αναθεώρησης των Συνθηκών. Με τα εν λόγω σχέδια μπορεί, μεταξύ άλλων, να επιδιώκεται αύξηση είτε μείωση των αρμοδιοτήτων που απονέμονται στην Ένωση με τις Συνθήκες. Τα σχέδια αυτά διαβιβάζονται από το Συμβούλιο στο Ευρωπαϊκό Συμβούλιο και κοινοποιούνται στα εθνικά κοινοβούλια.</a:t>
            </a:r>
          </a:p>
          <a:p>
            <a:pPr marL="0" indent="0">
              <a:buNone/>
            </a:pPr>
            <a:r>
              <a:rPr lang="el-GR" dirty="0"/>
              <a:t>3.   Εάν το Ευρωπαϊκό Συμβούλιο, μετά από διαβούλευση με το Ευρωπαϊκό Κοινοβούλιο και την Επιτροπή, εκδώσει με απλή πλειοψηφία, απόφαση υπέρ της εξέτασης των προτεινομένων τροποποιήσεων, ο πρόεδρος του Ευρωπαϊκού Συμβουλίου συγκαλεί Συνέλευση απαρτιζόμενη από αντιπροσώπους των εθνικών κοινοβουλίων, των αρχηγών κρατών ή κυβερνήσεων των κρατών μελών, του Ευρωπαϊκού Κοινοβουλίου και της Επιτροπής. Σε περίπτωση θεσμικών μεταβολών στον νομισματικό τομέα, ζητείται επίσης η γνώμη της Ευρωπαϊκής Κεντρικής Τράπεζας. Η Συνέλευση εξετάζει τα σχέδια αναθεώρησης και εκδίδει με συναίνεση σύσταση προς τη Διάσκεψη των αντιπροσώπων των κυβερνήσεων των κρατών μελών όπως προβλέπεται στην παράγραφο 4.</a:t>
            </a:r>
          </a:p>
          <a:p>
            <a:pPr marL="0" indent="0">
              <a:buNone/>
            </a:pPr>
            <a:r>
              <a:rPr lang="el-GR" dirty="0"/>
              <a:t>Το Ευρωπαϊκό Συμβούλιο μπορεί να αποφασίσει με απλή πλειοψηφία, μετά από την έγκριση του Ευρωπαϊκού Κοινοβουλίου, να μην συγκαλέσει Συνέλευση, εφόσον η έκταση των τροποποιήσεων δεν το δικαιολογεί. Στην περίπτωση αυτή, το Ευρωπαϊκό Συμβούλιο καταρτίζει την εντολή για τη σύγκληση Διάσκεψης των αντιπροσώπων των κυβερνήσεων των κρατών μελών.</a:t>
            </a:r>
          </a:p>
          <a:p>
            <a:pPr marL="0" indent="0">
              <a:buNone/>
            </a:pPr>
            <a:r>
              <a:rPr lang="el-GR" dirty="0"/>
              <a:t>4.   Η Διάσκεψη των αντιπροσώπων των κυβερνήσεων των κρατών μελών </a:t>
            </a:r>
            <a:r>
              <a:rPr lang="el-GR" dirty="0" err="1"/>
              <a:t>συγκαλείται</a:t>
            </a:r>
            <a:r>
              <a:rPr lang="el-GR" dirty="0"/>
              <a:t> από τον πρόεδρο του Συμβουλίου για να καθορισθούν, με κοινή συμφωνία, οι τροποποιήσεις που πρέπει να επέλθουν στις Συνθήκες.</a:t>
            </a:r>
          </a:p>
          <a:p>
            <a:pPr marL="0" indent="0">
              <a:buNone/>
            </a:pPr>
            <a:r>
              <a:rPr lang="el-GR" dirty="0"/>
              <a:t>Οι τροποποιήσεις τίθενται σε ισχύ μετά την επικύρωσή τους από όλα τα κράτη μέλη σύμφωνα με τους αντίστοιχους συνταγματικούς τους κανόνες.</a:t>
            </a:r>
          </a:p>
          <a:p>
            <a:endParaRPr lang="el-GR" dirty="0"/>
          </a:p>
        </p:txBody>
      </p:sp>
    </p:spTree>
    <p:extLst>
      <p:ext uri="{BB962C8B-B14F-4D97-AF65-F5344CB8AC3E}">
        <p14:creationId xmlns:p14="http://schemas.microsoft.com/office/powerpoint/2010/main" val="8271765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B7A614-5980-4175-BC34-4EAEA4C39B84}"/>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44589DCC-DCF0-4C1B-87FB-F670433DB1E6}"/>
              </a:ext>
            </a:extLst>
          </p:cNvPr>
          <p:cNvSpPr>
            <a:spLocks noGrp="1"/>
          </p:cNvSpPr>
          <p:nvPr>
            <p:ph idx="1"/>
          </p:nvPr>
        </p:nvSpPr>
        <p:spPr/>
        <p:txBody>
          <a:bodyPr>
            <a:normAutofit fontScale="47500" lnSpcReduction="20000"/>
          </a:bodyPr>
          <a:lstStyle/>
          <a:p>
            <a:pPr marL="0" indent="0" algn="just">
              <a:buNone/>
            </a:pPr>
            <a:r>
              <a:rPr lang="el-GR" dirty="0"/>
              <a:t>5.   Εάν, μετά παρέλευση δύο ετών από την υπογραφή Συνθήκης που τροποποιεί τις Συνθήκες, τα τέσσερα πέμπτα των κρατών μελών έχουν επικυρώσει την εν λόγω Συνθήκη και ένα ή περισσότερα κράτη μέλη αντιμετωπίζουν δυσχέρειες όσον αφορά την επικύρωση αυτή, το θέμα παραπέμπεται στο Ευρωπαϊκό Συμβούλιο.</a:t>
            </a:r>
          </a:p>
          <a:p>
            <a:pPr marL="0" indent="0" algn="just">
              <a:buNone/>
            </a:pPr>
            <a:r>
              <a:rPr lang="el-GR" dirty="0"/>
              <a:t>6.   Η κυβέρνηση εκάστου κράτους μέλους, το Ευρωπαϊκό Κοινοβούλιο ή η Επιτροπή δύναται να υποβάλλει στο Ευρωπαϊκό Συμβούλιο σχέδια για την ολική ή μερική αναθεώρηση των διατάξεων του τρίτου μέρους της Συνθήκης για τη λειτουργία της Ευρωπαϊκής Ένωσης, σχετικά με τις εσωτερικές πολιτικές και δράσεις της Ευρωπαϊκής Ένωσης.</a:t>
            </a:r>
          </a:p>
          <a:p>
            <a:pPr marL="0" indent="0" algn="just">
              <a:buNone/>
            </a:pPr>
            <a:r>
              <a:rPr lang="el-GR" dirty="0"/>
              <a:t>Το Ευρωπαϊκό Συμβούλιο δύναται να εκδώσει απόφαση, η οποία τροποποιεί, εν </a:t>
            </a:r>
            <a:r>
              <a:rPr lang="el-GR" dirty="0" err="1"/>
              <a:t>όλω</a:t>
            </a:r>
            <a:r>
              <a:rPr lang="el-GR" dirty="0"/>
              <a:t> ή εν μέρει, τις διατάξεις του τρίτου μέρους της Συνθήκης για τη λειτουργία της Ευρωπαϊκής Ένωσης. Το Ευρωπαϊκό Συμβούλιο αποφασίζει ομόφωνα μετά από διαβούλευση με το Ευρωπαϊκό Κοινοβούλιο και την Επιτροπή, καθώς και με την Ευρωπαϊκή Κεντρική Τράπεζα, σε περίπτωση τροποποιήσεων θεσμικής φύσεως στον νομισματικό τομέα. Η απόφαση αυτή τίθεται σε ισχύ μόνο μετά την έγκρισή της από τα κράτη μέλη, σύμφωνα με τους αντίστοιχους συνταγματικούς κανόνες τους.</a:t>
            </a:r>
          </a:p>
          <a:p>
            <a:pPr marL="0" indent="0" algn="just">
              <a:buNone/>
            </a:pPr>
            <a:r>
              <a:rPr lang="el-GR" dirty="0"/>
              <a:t>Η απόφαση του δεύτερου εδαφίου δεν μπορεί να αυξάνει τις αρμοδιότητες που απονέμονται στην Ένωση από τις Συνθήκες.</a:t>
            </a:r>
          </a:p>
          <a:p>
            <a:pPr marL="0" indent="0" algn="just">
              <a:buNone/>
            </a:pPr>
            <a:r>
              <a:rPr lang="el-GR" dirty="0"/>
              <a:t>7.   Όταν η Συνθήκη για τη λειτουργία της Ευρωπαϊκής Ένωσης ή ο τίτλος V της παρούσας Συνθήκης προβλέπει ότι το Συμβούλιο αποφασίζει ομόφωνα σε συγκεκριμένο τομέα ή περίπτωση, το Ευρωπαϊκό Συμβούλιο δύναται να θεσπίζει απόφαση που επιτρέπει στο Συμβούλιο να αποφασίζει με ειδική πλειοψηφία στον συγκεκριμένο τομέα ή περίπτωση. Το παρόν εδάφιο δεν έχει εφαρμογή στις αποφάσεις που έχουν στρατιωτικές επιπτώσεις ή στον τομέα της άμυνας.</a:t>
            </a:r>
          </a:p>
          <a:p>
            <a:pPr marL="0" indent="0" algn="just">
              <a:buNone/>
            </a:pPr>
            <a:r>
              <a:rPr lang="el-GR" dirty="0"/>
              <a:t>Όταν η Συνθήκη για τη λειτουργία της Ευρωπαϊκής Ένωσης προβλέπει ότι νομοθετικές πράξεις εκδίδονται από το Συμβούλιο σύμφωνα με ειδική νομοθετική διαδικασία, το Ευρωπαϊκό Συμβούλιο δύναται να θεσπίζει απόφαση για την έκδοση αυτών των νομοθετικών πράξεων σύμφωνα με τη συνήθη νομοθετική διαδικασία.</a:t>
            </a:r>
          </a:p>
          <a:p>
            <a:pPr marL="0" indent="0" algn="just">
              <a:buNone/>
            </a:pPr>
            <a:r>
              <a:rPr lang="el-GR" dirty="0"/>
              <a:t>Κάθε πρωτοβουλία που αναλαμβάνεται από το Ευρωπαϊκό Συμβούλιο βάσει του πρώτου ή του δεύτερου εδαφίου διαβιβάζεται στα εθνικά κοινοβούλια. Σε περίπτωση αντιθέσεως εθνικού κοινοβουλίου, η οποία κοινοποιείται εντός έξι μηνών από την εν λόγω διαβίβαση, η απόφαση του πρώτου ή του δεύτερου εδαφίου δεν εκδίδεται. Ελλείψει αντιθέσεως, το Ευρωπαϊκό Συμβούλιο μπορεί να εκδώσει την εν λόγω απόφαση.</a:t>
            </a:r>
          </a:p>
          <a:p>
            <a:pPr marL="0" indent="0" algn="just">
              <a:buNone/>
            </a:pPr>
            <a:r>
              <a:rPr lang="el-GR" dirty="0"/>
              <a:t>Για την έκδοση των αποφάσεων του πρώτου ή του δεύτερου εδαφίου, το Ευρωπαϊκό Συμβούλιο αποφασίζει ομόφωνα, μετά την έγκριση του Ευρωπαϊκού Κοινοβουλίου, το οποίο αποφασίζει με την πλειοψηφία των μελών που το απαρτίζουν.</a:t>
            </a:r>
          </a:p>
          <a:p>
            <a:endParaRPr lang="en-US" dirty="0"/>
          </a:p>
        </p:txBody>
      </p:sp>
    </p:spTree>
    <p:extLst>
      <p:ext uri="{BB962C8B-B14F-4D97-AF65-F5344CB8AC3E}">
        <p14:creationId xmlns:p14="http://schemas.microsoft.com/office/powerpoint/2010/main" val="22106233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E3E418-8DF1-4BBE-88DC-B8F5745B0238}"/>
              </a:ext>
            </a:extLst>
          </p:cNvPr>
          <p:cNvSpPr>
            <a:spLocks noGrp="1"/>
          </p:cNvSpPr>
          <p:nvPr>
            <p:ph type="title"/>
          </p:nvPr>
        </p:nvSpPr>
        <p:spPr/>
        <p:txBody>
          <a:bodyPr/>
          <a:lstStyle/>
          <a:p>
            <a:r>
              <a:rPr lang="el-GR" dirty="0"/>
              <a:t>Δύο διαδικασίες αναθεωρήσεως</a:t>
            </a:r>
            <a:endParaRPr lang="en-US" dirty="0"/>
          </a:p>
        </p:txBody>
      </p:sp>
      <p:sp>
        <p:nvSpPr>
          <p:cNvPr id="3" name="Θέση περιεχομένου 2">
            <a:extLst>
              <a:ext uri="{FF2B5EF4-FFF2-40B4-BE49-F238E27FC236}">
                <a16:creationId xmlns:a16="http://schemas.microsoft.com/office/drawing/2014/main" id="{2AA045B6-0D12-42FB-BA88-428703067149}"/>
              </a:ext>
            </a:extLst>
          </p:cNvPr>
          <p:cNvSpPr>
            <a:spLocks noGrp="1"/>
          </p:cNvSpPr>
          <p:nvPr>
            <p:ph idx="1"/>
          </p:nvPr>
        </p:nvSpPr>
        <p:spPr/>
        <p:txBody>
          <a:bodyPr>
            <a:normAutofit/>
          </a:bodyPr>
          <a:lstStyle/>
          <a:p>
            <a:r>
              <a:rPr lang="el-GR" dirty="0"/>
              <a:t>Συνήθης διαδικασίας αναθεωρήσεως</a:t>
            </a:r>
          </a:p>
          <a:p>
            <a:r>
              <a:rPr lang="el-GR" dirty="0"/>
              <a:t>Απλοποιημένη διαδικασία</a:t>
            </a:r>
          </a:p>
        </p:txBody>
      </p:sp>
    </p:spTree>
    <p:extLst>
      <p:ext uri="{BB962C8B-B14F-4D97-AF65-F5344CB8AC3E}">
        <p14:creationId xmlns:p14="http://schemas.microsoft.com/office/powerpoint/2010/main" val="39949716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6B06D6-83B6-45C9-B475-E1EB161D4DB0}"/>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B08683AA-8E01-463A-8FA3-B5DA3130014F}"/>
              </a:ext>
            </a:extLst>
          </p:cNvPr>
          <p:cNvSpPr>
            <a:spLocks noGrp="1"/>
          </p:cNvSpPr>
          <p:nvPr>
            <p:ph idx="1"/>
          </p:nvPr>
        </p:nvSpPr>
        <p:spPr/>
        <p:txBody>
          <a:bodyPr>
            <a:normAutofit fontScale="92500" lnSpcReduction="10000"/>
          </a:bodyPr>
          <a:lstStyle/>
          <a:p>
            <a:r>
              <a:rPr lang="el-GR" dirty="0"/>
              <a:t>Συνήθης αναθεώρηση: αυτή αφορά τις καίριες αλλαγές των αρμοδιοτήτων της ΕΕ και απαιτεί τη σύγκληση μιας διακυβερνητικής διάσκεψης ώστε να εγκριθούν προτάσεις τροποποιήσεων με συναίνεση. Όλες οι χώρες της ΕΕ πρέπει να επικυρώσουν τις τροποποιήσεις της Συνθήκης προκειμένου αυτές να τεθούν σε ισχύ.</a:t>
            </a:r>
          </a:p>
          <a:p>
            <a:r>
              <a:rPr lang="el-GR" dirty="0"/>
              <a:t>Απλοποιημένη αναθεώρηση: όταν οι προτεινόμενες τροποποιήσεις αφορούν πολιτικές της ΕΕ και εσωτερικές δράσεις της, το Συμβούλιο εγκρίνει ομόφωνα απόφαση για τις τροποποιήσεις, αφού πρώτα έχει διαβουλευθεί με την Επιτροπή, το Ευρωπαϊκό Κοινοβούλιο και την Ευρωπαϊκή Κεντρική Τράπεζα (εφόσον η τροποποίηση αφορά νομισματικά ζητήματα). Οι νέες διατάξεις της Συνθήκης τίθενται σε ισχύ μόνο μετά την επικύρωσή τους από όλες τις χώρες της ΕΕ, σύμφωνα με τις εκάστοτε συνταγματικές διαδικασίες τους.</a:t>
            </a:r>
          </a:p>
        </p:txBody>
      </p:sp>
    </p:spTree>
    <p:extLst>
      <p:ext uri="{BB962C8B-B14F-4D97-AF65-F5344CB8AC3E}">
        <p14:creationId xmlns:p14="http://schemas.microsoft.com/office/powerpoint/2010/main" val="7740253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E07921-0A70-4328-8C36-7E127E362843}"/>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755D7E8A-1C87-4366-A7D2-35F45AD49B86}"/>
              </a:ext>
            </a:extLst>
          </p:cNvPr>
          <p:cNvSpPr>
            <a:spLocks noGrp="1"/>
          </p:cNvSpPr>
          <p:nvPr>
            <p:ph idx="1"/>
          </p:nvPr>
        </p:nvSpPr>
        <p:spPr/>
        <p:txBody>
          <a:bodyPr/>
          <a:lstStyle/>
          <a:p>
            <a:r>
              <a:rPr lang="el-GR" dirty="0"/>
              <a:t>Μπορούν να παρεκκλίνουν από τη διαδικασία και να αναθεωρήσουν τις Συνθήκες με εφαρμογή κανόνων διεθνούς </a:t>
            </a:r>
            <a:r>
              <a:rPr lang="el-GR" dirty="0" err="1"/>
              <a:t>δκ</a:t>
            </a:r>
            <a:r>
              <a:rPr lang="el-GR" dirty="0"/>
              <a:t>;</a:t>
            </a:r>
          </a:p>
          <a:p>
            <a:r>
              <a:rPr lang="el-GR" dirty="0"/>
              <a:t>Άρθρο 40 της Συμβάσεως Βιέννης για το </a:t>
            </a:r>
            <a:r>
              <a:rPr lang="el-GR" dirty="0" err="1"/>
              <a:t>δκ</a:t>
            </a:r>
            <a:r>
              <a:rPr lang="el-GR" dirty="0"/>
              <a:t> των Συνθηκών: η </a:t>
            </a:r>
            <a:r>
              <a:rPr lang="el-GR" dirty="0" err="1"/>
              <a:t>προβλεφθείσα</a:t>
            </a:r>
            <a:r>
              <a:rPr lang="el-GR" dirty="0"/>
              <a:t> διαδικασία πρέπει να θεωρείται αποκλειστική για τα ΚΜ, αφού δεσμεύτηκαν να ασκούν την αναθεωρητική τους εξουσία κατά συγκεκριμένο τρόπο</a:t>
            </a:r>
          </a:p>
          <a:p>
            <a:r>
              <a:rPr lang="el-GR" dirty="0"/>
              <a:t>Οι </a:t>
            </a:r>
            <a:r>
              <a:rPr lang="el-GR" dirty="0" err="1"/>
              <a:t>δτξ</a:t>
            </a:r>
            <a:r>
              <a:rPr lang="el-GR" dirty="0"/>
              <a:t> ορίζουν τη διαδικασία και όχι το ουσιαστικό εύρος της αναθεωρήσεως. </a:t>
            </a:r>
          </a:p>
          <a:p>
            <a:r>
              <a:rPr lang="el-GR" dirty="0"/>
              <a:t>Υπάρχει ουσιαστικός περιορισμός; = Η αναθεώρηση δεν μπορεί να θίγει τις οργανωτικές βάσεις του </a:t>
            </a:r>
            <a:r>
              <a:rPr lang="el-GR" dirty="0" err="1"/>
              <a:t>ενωσιακού</a:t>
            </a:r>
            <a:r>
              <a:rPr lang="el-GR" dirty="0"/>
              <a:t> συστήματος</a:t>
            </a:r>
          </a:p>
          <a:p>
            <a:endParaRPr lang="en-US" dirty="0"/>
          </a:p>
        </p:txBody>
      </p:sp>
    </p:spTree>
    <p:extLst>
      <p:ext uri="{BB962C8B-B14F-4D97-AF65-F5344CB8AC3E}">
        <p14:creationId xmlns:p14="http://schemas.microsoft.com/office/powerpoint/2010/main" val="943966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D86E25-7F14-40F2-A588-70CBFEEFA576}"/>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5CA87FE9-A603-41C4-9E58-F1B4905EE281}"/>
              </a:ext>
            </a:extLst>
          </p:cNvPr>
          <p:cNvSpPr>
            <a:spLocks noGrp="1"/>
          </p:cNvSpPr>
          <p:nvPr>
            <p:ph idx="1"/>
          </p:nvPr>
        </p:nvSpPr>
        <p:spPr/>
        <p:txBody>
          <a:bodyPr>
            <a:normAutofit fontScale="92500" lnSpcReduction="10000"/>
          </a:bodyPr>
          <a:lstStyle/>
          <a:p>
            <a:pPr marL="0" indent="0">
              <a:buNone/>
            </a:pPr>
            <a:r>
              <a:rPr lang="el-GR" dirty="0"/>
              <a:t>4. Ικανότητα της ΕΕ να ενσωματώνει νέα μέλη (προϋπόθεση που αφορά στην ίδια την Ένωση και όχι στο υποψήφιο κράτος): ο μελλοντικός ρυθμός των διευρύνσεων πρέπει να λαμβάνει υπ’ </a:t>
            </a:r>
            <a:r>
              <a:rPr lang="el-GR" dirty="0" err="1"/>
              <a:t>όψιν</a:t>
            </a:r>
            <a:r>
              <a:rPr lang="el-GR" dirty="0"/>
              <a:t> την ικανότητα της Ενώσεως να απορροφά νέα μέλη (αποτελεσματική λειτουργία θεσμικών οργάνων, ανάπτυξη </a:t>
            </a:r>
            <a:r>
              <a:rPr lang="el-GR" dirty="0" err="1"/>
              <a:t>ενωσιακών</a:t>
            </a:r>
            <a:r>
              <a:rPr lang="el-GR" dirty="0"/>
              <a:t> πολιτικών, χρηματοδότηση πολιτικών)</a:t>
            </a:r>
          </a:p>
          <a:p>
            <a:pPr marL="0" indent="0">
              <a:buNone/>
            </a:pPr>
            <a:r>
              <a:rPr lang="el-GR" dirty="0"/>
              <a:t>5. Η υποψήφια χώρα πρέπει να μπορεί να διασφαλίζει ότι το δίκαιο της ΕΕ που έχει μεταφερθεί στην εθνική νομοθεσία εφαρμόζεται αποτελεσματικά μέσα από κατάλληλες διοικητικές και δικαστικές δομές.</a:t>
            </a:r>
          </a:p>
          <a:p>
            <a:pPr marL="0" indent="0">
              <a:buNone/>
            </a:pPr>
            <a:endParaRPr lang="el-GR" dirty="0"/>
          </a:p>
          <a:p>
            <a:pPr marL="0" indent="0">
              <a:buNone/>
            </a:pPr>
            <a:r>
              <a:rPr lang="el-GR" b="1" dirty="0"/>
              <a:t>Η ΕΕ διατηρεί το δικαίωμα να αποφασίσει πότε η υποψήφια χώρα έχει καλύψει τα κριτήρια προσχώρησης. Επίσης, η ίδια η ΕΕ πρέπει να μπορεί να ενσωματώσει νέα μέλη.</a:t>
            </a:r>
            <a:endParaRPr lang="en-US" b="1" dirty="0"/>
          </a:p>
        </p:txBody>
      </p:sp>
    </p:spTree>
    <p:extLst>
      <p:ext uri="{BB962C8B-B14F-4D97-AF65-F5344CB8AC3E}">
        <p14:creationId xmlns:p14="http://schemas.microsoft.com/office/powerpoint/2010/main" val="27739951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4F0BBC-88F6-4227-8799-FBBB0126F439}"/>
              </a:ext>
            </a:extLst>
          </p:cNvPr>
          <p:cNvSpPr>
            <a:spLocks noGrp="1"/>
          </p:cNvSpPr>
          <p:nvPr>
            <p:ph type="title"/>
          </p:nvPr>
        </p:nvSpPr>
        <p:spPr/>
        <p:txBody>
          <a:bodyPr/>
          <a:lstStyle/>
          <a:p>
            <a:r>
              <a:rPr lang="el-GR" dirty="0"/>
              <a:t>Κατάργηση συνθηκών</a:t>
            </a:r>
            <a:endParaRPr lang="en-US" dirty="0"/>
          </a:p>
        </p:txBody>
      </p:sp>
      <p:sp>
        <p:nvSpPr>
          <p:cNvPr id="3" name="Θέση περιεχομένου 2">
            <a:extLst>
              <a:ext uri="{FF2B5EF4-FFF2-40B4-BE49-F238E27FC236}">
                <a16:creationId xmlns:a16="http://schemas.microsoft.com/office/drawing/2014/main" id="{6FC44405-DC93-4853-A42D-BD17028E20CD}"/>
              </a:ext>
            </a:extLst>
          </p:cNvPr>
          <p:cNvSpPr>
            <a:spLocks noGrp="1"/>
          </p:cNvSpPr>
          <p:nvPr>
            <p:ph idx="1"/>
          </p:nvPr>
        </p:nvSpPr>
        <p:spPr/>
        <p:txBody>
          <a:bodyPr>
            <a:normAutofit fontScale="92500" lnSpcReduction="20000"/>
          </a:bodyPr>
          <a:lstStyle/>
          <a:p>
            <a:r>
              <a:rPr lang="el-GR" dirty="0"/>
              <a:t>Σιωπή Συνθηκών…</a:t>
            </a:r>
          </a:p>
          <a:p>
            <a:r>
              <a:rPr lang="el-GR" dirty="0"/>
              <a:t>Άρθρο 53 ΣΕΕ και 356 ΣΛΕΕ: προβλέπουν ρητά την ισχύ των Συνθηκών για απεριόριστο διάστημα</a:t>
            </a:r>
          </a:p>
          <a:p>
            <a:r>
              <a:rPr lang="el-GR" dirty="0"/>
              <a:t>Άρθρο 54 της Συμβάσεως περί του Δικαίου των Συνθηκών: </a:t>
            </a:r>
            <a:r>
              <a:rPr lang="el-GR" dirty="0" err="1"/>
              <a:t>δκμ</a:t>
            </a:r>
            <a:r>
              <a:rPr lang="el-GR" dirty="0"/>
              <a:t> καταγγελίας μιας </a:t>
            </a:r>
            <a:r>
              <a:rPr lang="el-GR" dirty="0" err="1"/>
              <a:t>δθ</a:t>
            </a:r>
            <a:r>
              <a:rPr lang="el-GR" dirty="0"/>
              <a:t> Συνθήκης ανά πάσα στιγμή με τη συναίνεση όλων των μερών.</a:t>
            </a:r>
            <a:endParaRPr lang="en-US" dirty="0"/>
          </a:p>
          <a:p>
            <a:pPr marL="0" indent="0">
              <a:buNone/>
            </a:pPr>
            <a:r>
              <a:rPr lang="el-GR" dirty="0"/>
              <a:t>ΘΕΩΡΙΑ: Νομική δογματική: Έστω και η ομόφωνη απόφαση των ΚΜ να καταργήσουν τις Συνθήκες  ≠ Συνθήκες + νομιμοποίηση προσφυγής των οργάνων της ΕΕ εναντίον ΚΜ για παραβίαση Συνθηκών</a:t>
            </a:r>
          </a:p>
          <a:p>
            <a:pPr marL="0" indent="0">
              <a:buNone/>
            </a:pPr>
            <a:r>
              <a:rPr lang="el-GR" dirty="0"/>
              <a:t>ΔΥΣΚΟΛΙΑ εάν τα ΚΜ υιοθετώντας τους κανόνες </a:t>
            </a:r>
            <a:r>
              <a:rPr lang="el-GR" dirty="0" err="1"/>
              <a:t>δθ</a:t>
            </a:r>
            <a:r>
              <a:rPr lang="el-GR" dirty="0"/>
              <a:t> </a:t>
            </a:r>
            <a:r>
              <a:rPr lang="el-GR" dirty="0" err="1"/>
              <a:t>δκ</a:t>
            </a:r>
            <a:r>
              <a:rPr lang="el-GR" dirty="0"/>
              <a:t> προχωρούσαν στην κατάρτιση νέας Συνθήκης αγνοώντας τις διαδικαστικές προϋποθέσεις της ισχύουσας</a:t>
            </a:r>
            <a:endParaRPr lang="en-US" dirty="0"/>
          </a:p>
        </p:txBody>
      </p:sp>
    </p:spTree>
    <p:extLst>
      <p:ext uri="{BB962C8B-B14F-4D97-AF65-F5344CB8AC3E}">
        <p14:creationId xmlns:p14="http://schemas.microsoft.com/office/powerpoint/2010/main" val="16466808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0E439E-0142-4DA7-B5D1-E0B16A5FBAD3}"/>
              </a:ext>
            </a:extLst>
          </p:cNvPr>
          <p:cNvSpPr>
            <a:spLocks noGrp="1"/>
          </p:cNvSpPr>
          <p:nvPr>
            <p:ph type="title"/>
          </p:nvPr>
        </p:nvSpPr>
        <p:spPr/>
        <p:txBody>
          <a:bodyPr/>
          <a:lstStyle/>
          <a:p>
            <a:r>
              <a:rPr lang="el-GR" dirty="0"/>
              <a:t>ΣΥΝΗΘΗΣ ΔΙΑΔΙΚΑΣΙΑ ΑΝΑΘΕΩΡΗΣΗΣ</a:t>
            </a:r>
            <a:br>
              <a:rPr lang="el-GR" dirty="0"/>
            </a:br>
            <a:endParaRPr lang="en-US" dirty="0"/>
          </a:p>
        </p:txBody>
      </p:sp>
      <p:sp>
        <p:nvSpPr>
          <p:cNvPr id="3" name="Θέση περιεχομένου 2">
            <a:extLst>
              <a:ext uri="{FF2B5EF4-FFF2-40B4-BE49-F238E27FC236}">
                <a16:creationId xmlns:a16="http://schemas.microsoft.com/office/drawing/2014/main" id="{5BABA036-4D7D-44BE-AD30-2CD8E1B0521E}"/>
              </a:ext>
            </a:extLst>
          </p:cNvPr>
          <p:cNvSpPr>
            <a:spLocks noGrp="1"/>
          </p:cNvSpPr>
          <p:nvPr>
            <p:ph idx="1"/>
          </p:nvPr>
        </p:nvSpPr>
        <p:spPr/>
        <p:txBody>
          <a:bodyPr>
            <a:normAutofit fontScale="70000" lnSpcReduction="20000"/>
          </a:bodyPr>
          <a:lstStyle/>
          <a:p>
            <a:pPr marL="0" indent="0">
              <a:buNone/>
            </a:pPr>
            <a:r>
              <a:rPr lang="el-GR" dirty="0"/>
              <a:t>Η συνήθης διαδικασία αναθεώρησης αφορά στις σημαντικότερες τροποποιήσεις των Συνθηκών, όπως είναι η αύξηση ή η μείωση των αρμοδιοτήτων της ΕΕ. Λειτουργεί ως εξής:</a:t>
            </a:r>
          </a:p>
          <a:p>
            <a:r>
              <a:rPr lang="el-GR" dirty="0"/>
              <a:t>Η εθνική κυβέρνηση κάθε χώρας της ΕΕ, το Ευρωπαϊκό Κοινοβούλιο ή η Επιτροπή δύναται να υποβάλει στο Συμβούλιο πρόταση αναθεώρησης των Συνθηκών. Το Συμβούλιο διαβιβάζει τις προτάσεις αυτές στο Ευρωπαϊκό Συμβούλιο (που απαρτίζεται από τους αρχηγούς κρατών και κυβερνήσεων των χωρών της ΕΕ. Η προτεινόμενη διαδικασία κοινοποιείται επίσης στα εθνικά κοινοβούλια.</a:t>
            </a:r>
          </a:p>
          <a:p>
            <a:r>
              <a:rPr lang="el-GR" dirty="0"/>
              <a:t>Εάν το Ευρωπαϊκό Συμβούλιο εκδώσει θετική απόφαση, </a:t>
            </a:r>
            <a:r>
              <a:rPr lang="el-GR" dirty="0" err="1"/>
              <a:t>συγκαλείται</a:t>
            </a:r>
            <a:r>
              <a:rPr lang="el-GR" dirty="0"/>
              <a:t> Συνέλευση απαρτιζόμενη από αντιπροσώπους των εθνικών κοινοβουλίων, των αρχηγών κρατών ή κυβερνήσεων των χωρών της ΕΕ, του Ευρωπαϊκού Κοινοβουλίου και της Επιτροπής. Η Συνέλευση εξετάζει τα σχέδια αναθεώρησης και εκδίδει αποφάσεις με συναίνεση.</a:t>
            </a:r>
          </a:p>
          <a:p>
            <a:r>
              <a:rPr lang="el-GR" dirty="0"/>
              <a:t>Στη συνέχεια, </a:t>
            </a:r>
            <a:r>
              <a:rPr lang="el-GR" dirty="0" err="1"/>
              <a:t>συγκαλείται</a:t>
            </a:r>
            <a:r>
              <a:rPr lang="el-GR" dirty="0"/>
              <a:t> Διάσκεψη των αντιπροσώπων των κυβερνήσεων των χωρών της ΕΕ από τον πρόεδρο του Συμβουλίου για να εγκριθούν, με κοινή συμφωνία, οι τροποποιήσεις των Συνθηκών. Οι τροποποιήσεις τίθενται σε ισχύ μετά την επικύρωσή τους από όλες τις χώρες της ΕΕ.</a:t>
            </a:r>
          </a:p>
          <a:p>
            <a:pPr marL="0" indent="0">
              <a:buNone/>
            </a:pPr>
            <a:r>
              <a:rPr lang="el-GR" dirty="0"/>
              <a:t>Επίσης, το Ευρωπαϊκό Συμβούλιο μπορεί να αποφασίσει, κατόπιν εγκρίσεως του Ευρωπαϊκού Κοινοβουλίου, να μην συγκαλέσει Συνέλευση, όταν οι τροποποιήσεις δεν είναι μεγάλης σημασίας.</a:t>
            </a:r>
            <a:endParaRPr lang="en-US" dirty="0"/>
          </a:p>
        </p:txBody>
      </p:sp>
    </p:spTree>
    <p:extLst>
      <p:ext uri="{BB962C8B-B14F-4D97-AF65-F5344CB8AC3E}">
        <p14:creationId xmlns:p14="http://schemas.microsoft.com/office/powerpoint/2010/main" val="40168364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172623-B3CD-45AC-B621-358ABE0D8508}"/>
              </a:ext>
            </a:extLst>
          </p:cNvPr>
          <p:cNvSpPr>
            <a:spLocks noGrp="1"/>
          </p:cNvSpPr>
          <p:nvPr>
            <p:ph type="title"/>
          </p:nvPr>
        </p:nvSpPr>
        <p:spPr/>
        <p:txBody>
          <a:bodyPr/>
          <a:lstStyle/>
          <a:p>
            <a:r>
              <a:rPr lang="el-GR" dirty="0"/>
              <a:t>ΑΠΛΟΠΟΙΗΜΕΝΗ ΔΙΑΔΙΚΑΣΙΑ ΑΝΑΘΕΩΡΗΣΗΣ</a:t>
            </a:r>
            <a:br>
              <a:rPr lang="el-GR" dirty="0"/>
            </a:br>
            <a:endParaRPr lang="en-US" dirty="0"/>
          </a:p>
        </p:txBody>
      </p:sp>
      <p:sp>
        <p:nvSpPr>
          <p:cNvPr id="3" name="Θέση περιεχομένου 2">
            <a:extLst>
              <a:ext uri="{FF2B5EF4-FFF2-40B4-BE49-F238E27FC236}">
                <a16:creationId xmlns:a16="http://schemas.microsoft.com/office/drawing/2014/main" id="{89C94375-3F24-4E4E-9E0C-EB3F0A519491}"/>
              </a:ext>
            </a:extLst>
          </p:cNvPr>
          <p:cNvSpPr>
            <a:spLocks noGrp="1"/>
          </p:cNvSpPr>
          <p:nvPr>
            <p:ph idx="1"/>
          </p:nvPr>
        </p:nvSpPr>
        <p:spPr/>
        <p:txBody>
          <a:bodyPr>
            <a:normAutofit fontScale="62500" lnSpcReduction="20000"/>
          </a:bodyPr>
          <a:lstStyle/>
          <a:p>
            <a:pPr marL="0" indent="0">
              <a:buNone/>
            </a:pPr>
            <a:r>
              <a:rPr lang="el-GR" dirty="0"/>
              <a:t>Η συνθήκη της Λισσαβόνας θεσπίζει μία απλοποιημένη διαδικασία για την αναθεώρηση των εσωτερικών πολιτικών και δράσεων της ΕΕ (π.χ. γεωργία και αλιεία, εσωτερική αγορά, συνοριακοί έλεγχοι, οικονομική και νομισματική πολιτική). Στόχος είναι να διευκολυνθεί περαιτέρω η ευρωπαϊκή ολοκλήρωση σε αυτούς τους τομείς.</a:t>
            </a:r>
          </a:p>
          <a:p>
            <a:pPr marL="0" indent="0">
              <a:buNone/>
            </a:pPr>
            <a:r>
              <a:rPr lang="el-GR" dirty="0"/>
              <a:t>Με αυτή η διαδικασία αποφεύγεται η ανάγκη σύγκλησης Ευρωπαϊκής Συνέλευσης και Διακυβερνητικής Διάσκεψης.</a:t>
            </a:r>
          </a:p>
          <a:p>
            <a:pPr marL="0" indent="0">
              <a:buNone/>
            </a:pPr>
            <a:r>
              <a:rPr lang="el-GR" dirty="0"/>
              <a:t>Το Ευρωπαϊκό Συμβούλιο αποφασίζει ομόφωνα μετά από διαβούλευση με την Επιτροπή, το Ευρωπαϊκό Κοινοβούλιο και την Ευρωπαϊκή Κεντρική Τράπεζα, εάν η αναθεώρηση αφορά τον χρηματοοικονομικό τομέα. Οι τροποποιήσεις των Συνθηκών τίθενται σε ισχύ μόνον εφόσον επικυρωθούν από το σύνολο των χωρών της ΕΕ.</a:t>
            </a:r>
          </a:p>
          <a:p>
            <a:pPr marL="0" indent="0">
              <a:buNone/>
            </a:pPr>
            <a:r>
              <a:rPr lang="el-GR" dirty="0"/>
              <a:t>Οι αρμοδιότητες της ΕΕ, ωστόσο, δεν μπορούν να διευρυνθούν μέσω της απλοποιημένης διαδικασίας αναθεώρησης.</a:t>
            </a:r>
          </a:p>
          <a:p>
            <a:pPr marL="0" indent="0">
              <a:buNone/>
            </a:pPr>
            <a:r>
              <a:rPr lang="el-GR" dirty="0"/>
              <a:t>Μετά την τραπεζική κρίση του 2008, χρησιμοποιήθηκε η απλοποιημένη διαδικασία για τη καταστεί δυνατή η θέσπιση του Ευρωπαϊκού Μηχανισμού Σταθερότητας μέσω διακυβερνητικής συμφωνίας των χωρών της ζώνης του ευρώ. Με την απόφαση που εξέδωσε το Ευρωπαϊκό Συμβούλιο στις 25 Μαρτίου 2011 προστίθεται μια τρίτη παράγραφος στο άρθρο 136 της Συνθήκης για τη Λειτουργία της Ευρωπαϊκής Ένωσης (ΣΛΕΕ) με το εξής περιεχόμενο: «Τα κράτη μέλη με νόμισμα το ευρώ μπορούν να θεσπίσουν μηχανισμό σταθερότητας […]», αλλά «[…]Η παροχή τυχόν απαιτούμενης χρηματοοικονομικής συνδρομής δυνάμει του μηχανισμού θα υπόκειται σε αυστηρούς όρους».</a:t>
            </a:r>
            <a:endParaRPr lang="en-US" dirty="0"/>
          </a:p>
        </p:txBody>
      </p:sp>
    </p:spTree>
    <p:extLst>
      <p:ext uri="{BB962C8B-B14F-4D97-AF65-F5344CB8AC3E}">
        <p14:creationId xmlns:p14="http://schemas.microsoft.com/office/powerpoint/2010/main" val="8016831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A81693-D42A-4C3A-AAA6-522CC172297F}"/>
              </a:ext>
            </a:extLst>
          </p:cNvPr>
          <p:cNvSpPr>
            <a:spLocks noGrp="1"/>
          </p:cNvSpPr>
          <p:nvPr>
            <p:ph type="title"/>
          </p:nvPr>
        </p:nvSpPr>
        <p:spPr/>
        <p:txBody>
          <a:bodyPr/>
          <a:lstStyle/>
          <a:p>
            <a:r>
              <a:rPr lang="el-GR" dirty="0"/>
              <a:t>ΜΕΤΑΒΑΤΙΚΕΣ ΡΗΤΡΕΣ</a:t>
            </a:r>
            <a:br>
              <a:rPr lang="el-GR" dirty="0"/>
            </a:br>
            <a:endParaRPr lang="en-US" dirty="0"/>
          </a:p>
        </p:txBody>
      </p:sp>
      <p:sp>
        <p:nvSpPr>
          <p:cNvPr id="3" name="Θέση περιεχομένου 2">
            <a:extLst>
              <a:ext uri="{FF2B5EF4-FFF2-40B4-BE49-F238E27FC236}">
                <a16:creationId xmlns:a16="http://schemas.microsoft.com/office/drawing/2014/main" id="{326803B6-239A-442D-8B68-19A20959B6E0}"/>
              </a:ext>
            </a:extLst>
          </p:cNvPr>
          <p:cNvSpPr>
            <a:spLocks noGrp="1"/>
          </p:cNvSpPr>
          <p:nvPr>
            <p:ph idx="1"/>
          </p:nvPr>
        </p:nvSpPr>
        <p:spPr/>
        <p:txBody>
          <a:bodyPr>
            <a:normAutofit fontScale="77500" lnSpcReduction="20000"/>
          </a:bodyPr>
          <a:lstStyle/>
          <a:p>
            <a:pPr marL="0" indent="0">
              <a:buNone/>
            </a:pPr>
            <a:r>
              <a:rPr lang="el-GR" dirty="0"/>
              <a:t>Οι «μεταβατικές ρήτρες» αποτελούν τη δεύτερη απλοποιημένη διαδικασία αναθεώρησης.</a:t>
            </a:r>
          </a:p>
          <a:p>
            <a:pPr marL="0" indent="0">
              <a:buNone/>
            </a:pPr>
            <a:r>
              <a:rPr lang="el-GR" dirty="0"/>
              <a:t>Η γενική μεταβατική ρήτρα (άρθρο 47 παράγραφος 7 της ΣΕΕ) αφορά τις εξής δύο περιπτώσεις:</a:t>
            </a:r>
          </a:p>
          <a:p>
            <a:pPr marL="0" indent="0">
              <a:buNone/>
            </a:pPr>
            <a:r>
              <a:rPr lang="el-GR" dirty="0"/>
              <a:t>1. Όταν οι Συνθήκες προβλέπουν ότι μια πράξη εγκρίνεται ομόφωνα από το Συμβούλιο, το Ευρωπαϊκό Συμβούλιο μπορεί να εκδώσει απόφαση που να επιτρέπει στο Συμβούλιο να αποφασίζει με ειδική πλειοψηφία. Η δυνατότητα αυτή δεν καλύπτει αποφάσεις που έχουν στρατιωτικές επιπτώσεις και αποφάσεις στον τομέα της άμυνας.</a:t>
            </a:r>
          </a:p>
          <a:p>
            <a:pPr marL="0" indent="0">
              <a:buNone/>
            </a:pPr>
            <a:r>
              <a:rPr lang="el-GR" dirty="0"/>
              <a:t>2. Όταν οι Συνθήκες προβλέπουν ότι μια πράξη εγκρίνεται βάσει ειδικής νομοθετικής διαδικασίας, το Ευρωπαϊκό Συμβούλιο μπορεί να εκδώσει απόφαση που να επιτρέπει την έγκριση της εν λόγω πράξης βάσει της συνήθους νομοθετικής διαδικασίας.</a:t>
            </a:r>
          </a:p>
          <a:p>
            <a:pPr marL="0" indent="0">
              <a:buNone/>
            </a:pPr>
            <a:r>
              <a:rPr lang="el-GR" dirty="0"/>
              <a:t>Και στις δύο περιπτώσεις, το Ευρωπαϊκό Συμβούλιο μπορεί να αποφασίσει ομόφωνα και αφού λάβει την έγκριση του Ευρωπαϊκού Κοινοβουλίου. Επιπλέον, κάθε εθνικό κοινοβούλιο διαθέτει δικαίωμα ένστασης, και έχει τη δυνατότητα να εμποδίσει την ενεργοποίηση της γενικής μεταβατικής ρήτρας.</a:t>
            </a:r>
            <a:endParaRPr lang="en-US" dirty="0"/>
          </a:p>
        </p:txBody>
      </p:sp>
    </p:spTree>
    <p:extLst>
      <p:ext uri="{BB962C8B-B14F-4D97-AF65-F5344CB8AC3E}">
        <p14:creationId xmlns:p14="http://schemas.microsoft.com/office/powerpoint/2010/main" val="15646780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9F0CCC-D14C-4D5C-B45A-421D61DC03F2}"/>
              </a:ext>
            </a:extLst>
          </p:cNvPr>
          <p:cNvSpPr>
            <a:spLocks noGrp="1"/>
          </p:cNvSpPr>
          <p:nvPr>
            <p:ph type="title"/>
          </p:nvPr>
        </p:nvSpPr>
        <p:spPr/>
        <p:txBody>
          <a:bodyPr/>
          <a:lstStyle/>
          <a:p>
            <a:r>
              <a:rPr lang="el-GR" dirty="0"/>
              <a:t>Η ΡΗΤΡΑ ΕΥΕΛΙΞΙΑΣ (ΑΡΘΡΟ 352 ΤΗΣ ΣΛΕΕ)</a:t>
            </a:r>
            <a:br>
              <a:rPr lang="el-GR" dirty="0"/>
            </a:br>
            <a:endParaRPr lang="en-US" dirty="0"/>
          </a:p>
        </p:txBody>
      </p:sp>
      <p:sp>
        <p:nvSpPr>
          <p:cNvPr id="3" name="Θέση περιεχομένου 2">
            <a:extLst>
              <a:ext uri="{FF2B5EF4-FFF2-40B4-BE49-F238E27FC236}">
                <a16:creationId xmlns:a16="http://schemas.microsoft.com/office/drawing/2014/main" id="{688508A8-8D2B-4100-AE88-09D4881F6172}"/>
              </a:ext>
            </a:extLst>
          </p:cNvPr>
          <p:cNvSpPr>
            <a:spLocks noGrp="1"/>
          </p:cNvSpPr>
          <p:nvPr>
            <p:ph idx="1"/>
          </p:nvPr>
        </p:nvSpPr>
        <p:spPr/>
        <p:txBody>
          <a:bodyPr>
            <a:normAutofit/>
          </a:bodyPr>
          <a:lstStyle/>
          <a:p>
            <a:pPr marL="0" indent="0">
              <a:buNone/>
            </a:pPr>
            <a:r>
              <a:rPr lang="el-GR" dirty="0"/>
              <a:t>Η ρήτρα αυτή επεκτείνει τις αρμοδιότητες της ΕΕ στις περιπτώσεις όπου ένα μέτρο θεωρείται απαραίτητο για την επίτευξη ενός από τους στόχους των Συνθηκών και στις περιπτώσεις όπου οι Συνθήκες δεν προβλέπουν τις απαραίτητες αρμοδιότητες. </a:t>
            </a:r>
          </a:p>
          <a:p>
            <a:pPr marL="0" indent="0">
              <a:buNone/>
            </a:pPr>
            <a:r>
              <a:rPr lang="el-GR" dirty="0"/>
              <a:t>Τα μέτρα δυνάμει αυτής της διάταξης εγκρίνονται ομόφωνα από το Συμβούλιο μετά από πρόταση της Επιτροπής και την έγκριση του Ευρωπαϊκού Κοινοβουλίου. Δεν περιλαμβάνουν εναρμόνιση των νομοθετικών διατάξεων των χωρών της ΕΕ σε τομείς για τους οποίους οι Συνθήκες αποκλείουν την εναρμόνιση αυτή.</a:t>
            </a:r>
            <a:endParaRPr lang="en-US" dirty="0"/>
          </a:p>
        </p:txBody>
      </p:sp>
    </p:spTree>
    <p:extLst>
      <p:ext uri="{BB962C8B-B14F-4D97-AF65-F5344CB8AC3E}">
        <p14:creationId xmlns:p14="http://schemas.microsoft.com/office/powerpoint/2010/main" val="30209813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7B9E17-E10C-45C5-A609-0BC93CCA3608}"/>
              </a:ext>
            </a:extLst>
          </p:cNvPr>
          <p:cNvSpPr>
            <a:spLocks noGrp="1"/>
          </p:cNvSpPr>
          <p:nvPr>
            <p:ph type="title"/>
          </p:nvPr>
        </p:nvSpPr>
        <p:spPr/>
        <p:txBody>
          <a:bodyPr/>
          <a:lstStyle/>
          <a:p>
            <a:r>
              <a:rPr lang="el-GR" dirty="0"/>
              <a:t>Η Ένωση στον διεθνή χώρο</a:t>
            </a:r>
            <a:endParaRPr lang="en-US" dirty="0"/>
          </a:p>
        </p:txBody>
      </p:sp>
      <p:sp>
        <p:nvSpPr>
          <p:cNvPr id="3" name="Θέση περιεχομένου 2">
            <a:extLst>
              <a:ext uri="{FF2B5EF4-FFF2-40B4-BE49-F238E27FC236}">
                <a16:creationId xmlns:a16="http://schemas.microsoft.com/office/drawing/2014/main" id="{D1091B59-A0B1-4299-8464-A6B113F5930D}"/>
              </a:ext>
            </a:extLst>
          </p:cNvPr>
          <p:cNvSpPr>
            <a:spLocks noGrp="1"/>
          </p:cNvSpPr>
          <p:nvPr>
            <p:ph idx="1"/>
          </p:nvPr>
        </p:nvSpPr>
        <p:spPr/>
        <p:txBody>
          <a:bodyPr>
            <a:normAutofit fontScale="77500" lnSpcReduction="20000"/>
          </a:bodyPr>
          <a:lstStyle/>
          <a:p>
            <a:pPr marL="0" indent="0">
              <a:buNone/>
            </a:pPr>
            <a:r>
              <a:rPr lang="el-GR" b="1" dirty="0"/>
              <a:t>1. Το δικαίωμα πρεσβεύσεως</a:t>
            </a:r>
          </a:p>
          <a:p>
            <a:pPr marL="0" indent="0">
              <a:buNone/>
            </a:pPr>
            <a:r>
              <a:rPr lang="el-GR" dirty="0" err="1"/>
              <a:t>Δκμ</a:t>
            </a:r>
            <a:r>
              <a:rPr lang="el-GR" dirty="0"/>
              <a:t> της ΕΕ για ενεργητική και παθητική πρέσβευση (ανταλλαγής διπλωματικών αντιπροσώπων)</a:t>
            </a:r>
          </a:p>
          <a:p>
            <a:pPr marL="0" indent="0">
              <a:buNone/>
            </a:pPr>
            <a:r>
              <a:rPr lang="el-GR" dirty="0"/>
              <a:t>Πρωτόκολλο 7 για προνόμια και ασυλίες της ΕΕ, άρθρο 16: «το κράτος μέλος στην επικράτεια του οποίου ευρίσκεται η έδρα της Ένωσης παραχωρεί στις αποστολές τρίτων κρατών, που είναι διαπιστευμένες στην Ένωση, τις καθιερωμένες ασυλίες και διπλωματικά προνόμια.» Σήμερα στην Ένωση είναι διαπιστευμένες πάνω από 160 διπλωματικές αντιπροσωπείες.</a:t>
            </a:r>
          </a:p>
          <a:p>
            <a:pPr marL="0" indent="0">
              <a:buNone/>
            </a:pPr>
            <a:r>
              <a:rPr lang="el-GR" dirty="0"/>
              <a:t>221 ΣΛΕΕ (αντιπροσωπείες της Ένωσης): οι εν λόγω αντιπροσωπείες εκπροσωπούν την Ένωση, τίθενται υπό την εξουσία του ύπατου εκπροσώπου για θέματα ΚΕΠΠΑ και ενεργούν σε στενή συνεργασία με τις διπλωματικές και προξενικές αποστολές των ΚΜ</a:t>
            </a:r>
          </a:p>
          <a:p>
            <a:pPr marL="0" indent="0">
              <a:buNone/>
            </a:pPr>
            <a:r>
              <a:rPr lang="el-GR" dirty="0"/>
              <a:t>220 ΣΛΕΕ: επιβάλλει στην Ένωση να καθιερώνει κάθε πρόσφορη συνεργασία με τα όργανα των Ηνωμένων Εθνών, τον ΟΟΣΑ, τον ΟΑΣΕ, όπως επίσης και με άλλους </a:t>
            </a:r>
            <a:r>
              <a:rPr lang="el-GR" dirty="0" err="1"/>
              <a:t>δθ</a:t>
            </a:r>
            <a:r>
              <a:rPr lang="el-GR" dirty="0"/>
              <a:t> οργανισμούς. Το έργο αυτό ανατίθεται στον ύπατο εκπρόσωπο την Ένωσης για την ΚΕΠΠΑ. </a:t>
            </a:r>
          </a:p>
          <a:p>
            <a:endParaRPr lang="en-US" dirty="0"/>
          </a:p>
        </p:txBody>
      </p:sp>
    </p:spTree>
    <p:extLst>
      <p:ext uri="{BB962C8B-B14F-4D97-AF65-F5344CB8AC3E}">
        <p14:creationId xmlns:p14="http://schemas.microsoft.com/office/powerpoint/2010/main" val="37765428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54BB6C-008E-411C-A62F-839578AB830B}"/>
              </a:ext>
            </a:extLst>
          </p:cNvPr>
          <p:cNvSpPr>
            <a:spLocks noGrp="1"/>
          </p:cNvSpPr>
          <p:nvPr>
            <p:ph type="title"/>
          </p:nvPr>
        </p:nvSpPr>
        <p:spPr/>
        <p:txBody>
          <a:bodyPr/>
          <a:lstStyle/>
          <a:p>
            <a:r>
              <a:rPr lang="el-GR" dirty="0"/>
              <a:t>2. Σύναψη διεθνών Συνθηκών </a:t>
            </a:r>
            <a:endParaRPr lang="en-US" dirty="0"/>
          </a:p>
        </p:txBody>
      </p:sp>
      <p:sp>
        <p:nvSpPr>
          <p:cNvPr id="3" name="Θέση περιεχομένου 2">
            <a:extLst>
              <a:ext uri="{FF2B5EF4-FFF2-40B4-BE49-F238E27FC236}">
                <a16:creationId xmlns:a16="http://schemas.microsoft.com/office/drawing/2014/main" id="{28A908F3-DBBC-4038-8B08-E7B1D2B907B7}"/>
              </a:ext>
            </a:extLst>
          </p:cNvPr>
          <p:cNvSpPr>
            <a:spLocks noGrp="1"/>
          </p:cNvSpPr>
          <p:nvPr>
            <p:ph idx="1"/>
          </p:nvPr>
        </p:nvSpPr>
        <p:spPr/>
        <p:txBody>
          <a:bodyPr>
            <a:normAutofit fontScale="55000" lnSpcReduction="20000"/>
          </a:bodyPr>
          <a:lstStyle/>
          <a:p>
            <a:pPr marL="0" indent="0">
              <a:buNone/>
            </a:pPr>
            <a:r>
              <a:rPr lang="el-GR" dirty="0"/>
              <a:t>Έκταση αρμοδιότητας: </a:t>
            </a:r>
          </a:p>
          <a:p>
            <a:pPr marL="0" indent="0">
              <a:buNone/>
            </a:pPr>
            <a:r>
              <a:rPr lang="el-GR" dirty="0"/>
              <a:t>ΔΕΚ, ΑΕΤ</a:t>
            </a:r>
            <a:r>
              <a:rPr lang="en-US" dirty="0"/>
              <a:t>R</a:t>
            </a:r>
            <a:r>
              <a:rPr lang="el-GR" dirty="0"/>
              <a:t>: η αρμοδιότητα της τότε Κοινότητας να συνάπτει </a:t>
            </a:r>
            <a:r>
              <a:rPr lang="el-GR" dirty="0" err="1"/>
              <a:t>δθ</a:t>
            </a:r>
            <a:r>
              <a:rPr lang="el-GR" dirty="0"/>
              <a:t> συνθήκες μπορεί να προκύπτει όχι μόνο από ρητή </a:t>
            </a:r>
            <a:r>
              <a:rPr lang="el-GR" dirty="0" err="1"/>
              <a:t>δτξ</a:t>
            </a:r>
            <a:r>
              <a:rPr lang="el-GR" dirty="0"/>
              <a:t> της Συνθήκης, αλλά και από άλλες </a:t>
            </a:r>
            <a:r>
              <a:rPr lang="el-GR" dirty="0" err="1"/>
              <a:t>δτξ</a:t>
            </a:r>
            <a:r>
              <a:rPr lang="el-GR" dirty="0"/>
              <a:t> της Συνθήκης ή πράξεις των Οργάνων που δημιουργούν την αναγκαία αντανάκλαση στον διεθνή χώρο. </a:t>
            </a:r>
          </a:p>
          <a:p>
            <a:pPr marL="0" indent="0">
              <a:buNone/>
            </a:pPr>
            <a:r>
              <a:rPr lang="el-GR" dirty="0"/>
              <a:t>ΔΕΕ, Κ</a:t>
            </a:r>
            <a:r>
              <a:rPr lang="en-US" dirty="0" err="1"/>
              <a:t>ramer</a:t>
            </a:r>
            <a:r>
              <a:rPr lang="el-GR" dirty="0"/>
              <a:t>: η άσκηση της εξωτερικής αρμοδιότητας είναι συμπλήρωμα της εσωτερικής αρμοδιότητας, αφού χωρίς αυτή δεν θα μπορούσε να εφαρμοστεί αποτελεσματικά το κοινοτικό δίκαιο. Η κοινοτική αρμοδιότητα μπορεί να προκύπτει και από άλλα μέτρα που είχαν υιοθετήσει τα διεθνή όργανα στο πλαίσιο των </a:t>
            </a:r>
            <a:r>
              <a:rPr lang="el-GR" dirty="0" err="1"/>
              <a:t>δτξ</a:t>
            </a:r>
            <a:r>
              <a:rPr lang="el-GR" dirty="0"/>
              <a:t> της Συνθήκης ή ακόμα και να προκύπτει σιωπηρώς. = Θεωρία της παραλληλότητας μεταξύ εσωτερικής και εξωτερικής αρμοδιότητας. </a:t>
            </a:r>
          </a:p>
          <a:p>
            <a:pPr marL="0" indent="0">
              <a:buNone/>
            </a:pPr>
            <a:r>
              <a:rPr lang="el-GR" dirty="0"/>
              <a:t>Θεωρία: έτεινε να αποδέχεται αποκλειστική εξωτερική αρμοδιότητα σε όλα τα θέματα που υπήρχε αντίστοιχη εσωτερική, χωρίς την ανάγκη να εκδίδεται και αντίστοιχη </a:t>
            </a:r>
            <a:r>
              <a:rPr lang="el-GR" dirty="0" err="1"/>
              <a:t>ενωσιακή</a:t>
            </a:r>
            <a:r>
              <a:rPr lang="el-GR" dirty="0"/>
              <a:t> (Κανονισμός, Οδηγία) που να συγκεκριμενοποιεί και να υλοποιεί την εσωτερική </a:t>
            </a:r>
            <a:r>
              <a:rPr lang="el-GR" dirty="0" err="1"/>
              <a:t>αρμοδοδιότητα</a:t>
            </a:r>
            <a:r>
              <a:rPr lang="el-GR" dirty="0"/>
              <a:t>.</a:t>
            </a:r>
          </a:p>
          <a:p>
            <a:pPr marL="0" indent="0">
              <a:buNone/>
            </a:pPr>
            <a:r>
              <a:rPr lang="el-GR" dirty="0"/>
              <a:t>ΌΜΩΣ </a:t>
            </a:r>
            <a:r>
              <a:rPr lang="el-GR" dirty="0" err="1"/>
              <a:t>Γνμδ</a:t>
            </a:r>
            <a:r>
              <a:rPr lang="el-GR" dirty="0"/>
              <a:t> 1/94 ΔΕΚ: Η αποκλειστική εξωτερική αρμοδιότητα της Κοινότητας δεν προκύπτει αυτοδικαίως από την εξουσία θεσπίσεως κανόνων επί εσωτερικού επιπέδου … Μόνο στο μέτρο κατά το οποίο έχουν θεσπιστεί κοινοί κανόνες επί εσωτερικού επιπέδου η εξωτερική αρμοδιότητα της Κοινότητας καθίσταται αποκλειστική. ΕΞΑΙΡΕΣΗ: Μόνο όταν η αποτελεσματική άσκηση της εσωτερικής αρμοδιότητας μπορεί να επιτευχθεί μόνο με την αντίστοιχη άσκηση της εξωτερικής.</a:t>
            </a:r>
          </a:p>
          <a:p>
            <a:pPr marL="0" indent="0">
              <a:buNone/>
            </a:pPr>
            <a:r>
              <a:rPr lang="el-GR" dirty="0"/>
              <a:t>Άρθρο 216 ΣΛΕΕ: Η Ένωση μπορεί να συνάπτει συμφωνία με μία ή περισσότερες τρίτες χώρες ή </a:t>
            </a:r>
            <a:r>
              <a:rPr lang="el-GR" dirty="0" err="1"/>
              <a:t>δθ</a:t>
            </a:r>
            <a:r>
              <a:rPr lang="el-GR" dirty="0"/>
              <a:t> οργανισμούς, όταν το προβλέπουν οι Συνθήκες, π.χ. άρθρο 191 παρ. 4 ΣΛΕΕ για το περιβάλλον, άρθρο 207 ΣΛΕΕ για την εμπορική πολιτική, άρθρο 217 ΣΛΕΕ για τις συμφωνίες σύνδεσης.</a:t>
            </a:r>
            <a:endParaRPr lang="en-US" dirty="0"/>
          </a:p>
        </p:txBody>
      </p:sp>
    </p:spTree>
    <p:extLst>
      <p:ext uri="{BB962C8B-B14F-4D97-AF65-F5344CB8AC3E}">
        <p14:creationId xmlns:p14="http://schemas.microsoft.com/office/powerpoint/2010/main" val="28171609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916A83-4479-48C8-8DC3-BF4A8C177EDF}"/>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AAC78250-2A1C-4D14-8778-D9C335B5ED8B}"/>
              </a:ext>
            </a:extLst>
          </p:cNvPr>
          <p:cNvSpPr>
            <a:spLocks noGrp="1"/>
          </p:cNvSpPr>
          <p:nvPr>
            <p:ph idx="1"/>
          </p:nvPr>
        </p:nvSpPr>
        <p:spPr/>
        <p:txBody>
          <a:bodyPr/>
          <a:lstStyle/>
          <a:p>
            <a:r>
              <a:rPr lang="en-US" dirty="0"/>
              <a:t>H </a:t>
            </a:r>
            <a:r>
              <a:rPr lang="el-GR" dirty="0"/>
              <a:t>Ένωση νομιμοποιείται να συνάπτει </a:t>
            </a:r>
            <a:r>
              <a:rPr lang="el-GR" dirty="0" err="1"/>
              <a:t>δθ</a:t>
            </a:r>
            <a:r>
              <a:rPr lang="el-GR" dirty="0"/>
              <a:t> συμφωνίες όταν η συμφωνία είναι αναγκαία για την επίτευξη στο πλαίσιο των πολιτικών της ΕΕ ενός εκ των στόχων που καθορίζονται από τις Συνθήκες. </a:t>
            </a:r>
          </a:p>
          <a:p>
            <a:r>
              <a:rPr lang="el-GR" dirty="0"/>
              <a:t>Επίσης όταν η σύναψη της συμφωνίας προβλέπεται από νομικά δεσμευτική πράξη της ΕΕ και όταν η σύναψη της συμφωνίας ενδέχεται να επηρεάσει κοινούς κανόνες ή να μεταβάλει την εμβέλειά τους  (άρθρο 216 ΣΛΕΕ)</a:t>
            </a:r>
            <a:endParaRPr lang="en-US" dirty="0"/>
          </a:p>
        </p:txBody>
      </p:sp>
    </p:spTree>
    <p:extLst>
      <p:ext uri="{BB962C8B-B14F-4D97-AF65-F5344CB8AC3E}">
        <p14:creationId xmlns:p14="http://schemas.microsoft.com/office/powerpoint/2010/main" val="24260464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BB3D6D-1037-4285-BFB6-84D332907687}"/>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AE90CFEC-FCCC-4F97-866C-61294BC32D9C}"/>
              </a:ext>
            </a:extLst>
          </p:cNvPr>
          <p:cNvSpPr>
            <a:spLocks noGrp="1"/>
          </p:cNvSpPr>
          <p:nvPr>
            <p:ph idx="1"/>
          </p:nvPr>
        </p:nvSpPr>
        <p:spPr/>
        <p:txBody>
          <a:bodyPr>
            <a:normAutofit fontScale="77500" lnSpcReduction="20000"/>
          </a:bodyPr>
          <a:lstStyle/>
          <a:p>
            <a:r>
              <a:rPr lang="el-GR" dirty="0"/>
              <a:t>Η κατανομή των αρμοδιοτήτων μεταξύ της ΕΕ και των χωρών της ΕΕ μεταφέρεται επίσης και σε διεθνές επίπεδο. Έτσι, όταν η ΕΕ διαπραγματεύεται και συνάπτει μια διεθνή συμφωνία, διαθέτει </a:t>
            </a:r>
            <a:r>
              <a:rPr lang="el-GR" b="1" dirty="0"/>
              <a:t>είτε αποκλειστική αρμοδιότητα, είτε συντρέχουσα αρμοδιότητα </a:t>
            </a:r>
            <a:r>
              <a:rPr lang="el-GR" dirty="0"/>
              <a:t>με τις χώρες της ΕΕ.</a:t>
            </a:r>
          </a:p>
          <a:p>
            <a:r>
              <a:rPr lang="el-GR" dirty="0"/>
              <a:t>Σε περίπτωση που έχει αποκλειστική αρμοδιότητα, η ΕΕ είναι η μόνη που μπορεί να διαπραγματεύεται και να συνάπτει συμφωνία. Το άρθρο 3 της ΣΛΕΕ διευκρινίζει τους τομείς στους οποίους η ΕΕ διαθέτει αποκλειστική αρμοδιότητα για τη σύναψη διεθνών συμφωνιών, συμπεριλαμβανομένων εμπορικών συμφωνιών.</a:t>
            </a:r>
          </a:p>
          <a:p>
            <a:r>
              <a:rPr lang="el-GR" dirty="0"/>
              <a:t>Σε περίπτωση που η αρμοδιότητά της είναι συντρέχουσα με τις χώρες της ΕΕ, η συμφωνία συνάπτεται ταυτόχρονα από την ΕΕ και από τις χώρες της ΕΕ. Πρόκειται για μεικτή συμφωνία, στην οποία οι χώρες της ΕΕ πρέπει να συναινέσουν. Οι μεικτές συμφωνίες μπορεί να απαιτούν τη θέσπιση εσωτερικής πράξης της ΕΕ, προκειμένου να κατανεμηθούν οι υποχρεώσεις μεταξύ των χωρών της ΕΕ και της ΕΕ. Το άρθρο 4 της ΣΛΕΕ καθορίζει ποιες αρμοδιότητες είναι συντρέχουσες.</a:t>
            </a:r>
            <a:endParaRPr lang="en-US" dirty="0"/>
          </a:p>
        </p:txBody>
      </p:sp>
    </p:spTree>
    <p:extLst>
      <p:ext uri="{BB962C8B-B14F-4D97-AF65-F5344CB8AC3E}">
        <p14:creationId xmlns:p14="http://schemas.microsoft.com/office/powerpoint/2010/main" val="20858068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92975E-F53A-4C6B-A22F-1A8061C5B9BE}"/>
              </a:ext>
            </a:extLst>
          </p:cNvPr>
          <p:cNvSpPr>
            <a:spLocks noGrp="1"/>
          </p:cNvSpPr>
          <p:nvPr>
            <p:ph type="title"/>
          </p:nvPr>
        </p:nvSpPr>
        <p:spPr/>
        <p:txBody>
          <a:bodyPr/>
          <a:lstStyle/>
          <a:p>
            <a:r>
              <a:rPr lang="el-GR" dirty="0"/>
              <a:t>Άρθρο 3 παρ. 2 ΣΛΕΕ </a:t>
            </a:r>
            <a:endParaRPr lang="en-US" dirty="0"/>
          </a:p>
        </p:txBody>
      </p:sp>
      <p:sp>
        <p:nvSpPr>
          <p:cNvPr id="3" name="Θέση περιεχομένου 2">
            <a:extLst>
              <a:ext uri="{FF2B5EF4-FFF2-40B4-BE49-F238E27FC236}">
                <a16:creationId xmlns:a16="http://schemas.microsoft.com/office/drawing/2014/main" id="{9B6CE838-4326-438F-9DA8-1FCD82E7001E}"/>
              </a:ext>
            </a:extLst>
          </p:cNvPr>
          <p:cNvSpPr>
            <a:spLocks noGrp="1"/>
          </p:cNvSpPr>
          <p:nvPr>
            <p:ph idx="1"/>
          </p:nvPr>
        </p:nvSpPr>
        <p:spPr/>
        <p:txBody>
          <a:bodyPr/>
          <a:lstStyle/>
          <a:p>
            <a:pPr marL="0" indent="0">
              <a:buNone/>
            </a:pPr>
            <a:r>
              <a:rPr lang="el-GR" dirty="0"/>
              <a:t> Η Ένωση έχει επίσης </a:t>
            </a:r>
            <a:r>
              <a:rPr lang="el-GR" b="1" dirty="0"/>
              <a:t>αποκλειστική </a:t>
            </a:r>
            <a:r>
              <a:rPr lang="el-GR" dirty="0"/>
              <a:t>αρμοδιότητα για τη σύναψη διεθνούς συμφωνίας όταν η σύναψη αυτή προβλέπεται σε νομοθετική πράξη της Ένωσης ή είναι απαραίτητη για να μπορέσει η Ένωση να ασκήσει την εσωτερική της αρμοδιότητα, ή κατά το μέτρο που ενδέχεται να επηρεάσει τους κοινούς κανόνες ή να μεταβάλει την εμβέλειά τους.</a:t>
            </a:r>
            <a:endParaRPr lang="en-US" dirty="0"/>
          </a:p>
        </p:txBody>
      </p:sp>
    </p:spTree>
    <p:extLst>
      <p:ext uri="{BB962C8B-B14F-4D97-AF65-F5344CB8AC3E}">
        <p14:creationId xmlns:p14="http://schemas.microsoft.com/office/powerpoint/2010/main" val="802588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BAC5F3-20F6-4165-9840-446370F76925}"/>
              </a:ext>
            </a:extLst>
          </p:cNvPr>
          <p:cNvSpPr>
            <a:spLocks noGrp="1"/>
          </p:cNvSpPr>
          <p:nvPr>
            <p:ph type="title"/>
          </p:nvPr>
        </p:nvSpPr>
        <p:spPr/>
        <p:txBody>
          <a:bodyPr/>
          <a:lstStyle/>
          <a:p>
            <a:r>
              <a:rPr lang="el-GR" dirty="0"/>
              <a:t>Διαδικασία εντάξεως</a:t>
            </a:r>
            <a:endParaRPr lang="en-US" dirty="0"/>
          </a:p>
        </p:txBody>
      </p:sp>
      <p:sp>
        <p:nvSpPr>
          <p:cNvPr id="3" name="Θέση περιεχομένου 2">
            <a:extLst>
              <a:ext uri="{FF2B5EF4-FFF2-40B4-BE49-F238E27FC236}">
                <a16:creationId xmlns:a16="http://schemas.microsoft.com/office/drawing/2014/main" id="{B9F90C94-9043-464F-838E-833AE599BFBE}"/>
              </a:ext>
            </a:extLst>
          </p:cNvPr>
          <p:cNvSpPr>
            <a:spLocks noGrp="1"/>
          </p:cNvSpPr>
          <p:nvPr>
            <p:ph idx="1"/>
          </p:nvPr>
        </p:nvSpPr>
        <p:spPr/>
        <p:txBody>
          <a:bodyPr>
            <a:normAutofit fontScale="85000" lnSpcReduction="20000"/>
          </a:bodyPr>
          <a:lstStyle/>
          <a:p>
            <a:pPr marL="0" indent="0">
              <a:buNone/>
            </a:pPr>
            <a:r>
              <a:rPr lang="el-GR" dirty="0"/>
              <a:t>1. Υποβολή αίτησης</a:t>
            </a:r>
          </a:p>
          <a:p>
            <a:pPr marL="0" indent="0">
              <a:buNone/>
            </a:pPr>
            <a:r>
              <a:rPr lang="el-GR" dirty="0"/>
              <a:t>Υποβάλλεται επίσημη αίτηση στο Συμβούλιο της ΕΕ από την ευρωπαϊκή χώρα που πληροί τα κριτήρια που περιέχονται στο άρθρο 2 της ΣΕΕ. Το Συμβούλιο της ΕΕ ενημερώνει το Ευρωπαϊκό Κοινοβούλιο, την Ευρωπαϊκή Επιτροπή και τα εθνικά κοινοβούλια για το αίτημα.</a:t>
            </a:r>
          </a:p>
          <a:p>
            <a:pPr marL="0" indent="0">
              <a:buNone/>
            </a:pPr>
            <a:r>
              <a:rPr lang="el-GR" dirty="0"/>
              <a:t>2. Γνώμη της Ευρωπαϊκής Επιτροπής</a:t>
            </a:r>
          </a:p>
          <a:p>
            <a:pPr marL="0" indent="0">
              <a:buNone/>
            </a:pPr>
            <a:r>
              <a:rPr lang="el-GR" dirty="0"/>
              <a:t>Κατόπιν διαβουλεύσεων με το Συμβούλιο της ΕΕ, η Ευρωπαϊκή Επιτροπή γνωμοδοτεί για την αίτηση προσχώρησης στην ΕΕ που υπέβαλε η ενδιαφερόμενη χώρα.</a:t>
            </a:r>
          </a:p>
          <a:p>
            <a:pPr marL="0" indent="0">
              <a:buNone/>
            </a:pPr>
            <a:r>
              <a:rPr lang="el-GR" dirty="0"/>
              <a:t>3.Καθεστώς χώρας υποψήφιας για ένταξη</a:t>
            </a:r>
          </a:p>
          <a:p>
            <a:pPr marL="0" indent="0">
              <a:buNone/>
            </a:pPr>
            <a:r>
              <a:rPr lang="el-GR" dirty="0"/>
              <a:t>Το καθεστώς μιας χώρας ως υποψήφιας για ένταξη αναγνωρίζεται ομόφωνα από το Συμβούλιο της ΕΕ ύστερα από γνωμοδότηση της Επιτροπής και έγκριση από το Ευρωπαϊκό Συμβούλιο.</a:t>
            </a:r>
            <a:endParaRPr lang="en-US" dirty="0"/>
          </a:p>
        </p:txBody>
      </p:sp>
    </p:spTree>
    <p:extLst>
      <p:ext uri="{BB962C8B-B14F-4D97-AF65-F5344CB8AC3E}">
        <p14:creationId xmlns:p14="http://schemas.microsoft.com/office/powerpoint/2010/main" val="17114794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70256D-F2CA-48A8-AAE1-DFD17CF2A5DE}"/>
              </a:ext>
            </a:extLst>
          </p:cNvPr>
          <p:cNvSpPr>
            <a:spLocks noGrp="1"/>
          </p:cNvSpPr>
          <p:nvPr>
            <p:ph type="title"/>
          </p:nvPr>
        </p:nvSpPr>
        <p:spPr/>
        <p:txBody>
          <a:bodyPr/>
          <a:lstStyle/>
          <a:p>
            <a:r>
              <a:rPr lang="el-GR" dirty="0"/>
              <a:t>Άρθρο 2 παρ. 2 ΣΛΕΕ</a:t>
            </a:r>
            <a:endParaRPr lang="en-US" dirty="0"/>
          </a:p>
        </p:txBody>
      </p:sp>
      <p:sp>
        <p:nvSpPr>
          <p:cNvPr id="3" name="Θέση περιεχομένου 2">
            <a:extLst>
              <a:ext uri="{FF2B5EF4-FFF2-40B4-BE49-F238E27FC236}">
                <a16:creationId xmlns:a16="http://schemas.microsoft.com/office/drawing/2014/main" id="{4CAC279C-A647-492A-8A24-5710CC73ABF6}"/>
              </a:ext>
            </a:extLst>
          </p:cNvPr>
          <p:cNvSpPr>
            <a:spLocks noGrp="1"/>
          </p:cNvSpPr>
          <p:nvPr>
            <p:ph idx="1"/>
          </p:nvPr>
        </p:nvSpPr>
        <p:spPr/>
        <p:txBody>
          <a:bodyPr/>
          <a:lstStyle/>
          <a:p>
            <a:r>
              <a:rPr lang="el-GR" dirty="0"/>
              <a:t>2. Όταν οι Συνθήκες απονέμουν στην Ένωση </a:t>
            </a:r>
            <a:r>
              <a:rPr lang="el-GR" b="1" dirty="0"/>
              <a:t>συντρέχουσα</a:t>
            </a:r>
            <a:r>
              <a:rPr lang="el-GR" dirty="0"/>
              <a:t> αρμοδιότητα με τα κράτη μέλη σε συγκεκριμένο τομέα, η Ένωση και τα κράτη μέλη δύνανται να νομοθετούν και να εκδίδουν νομικά δεσμευτικές πράξεις στον τομέα αυτό. Τα κράτη μέλη ασκούν τις αρμοδιότητές τους κατά το μέτρο που η Ένωση δεν έχει ασκήσει τη δική της. Τα κράτη μέλη ασκούν εκ νέου τις αρμοδιότητές τους κατά το μέτρο που η Ένωση αποφάσισε να παύσει να ασκεί τη δική της.</a:t>
            </a:r>
            <a:endParaRPr lang="en-US" dirty="0"/>
          </a:p>
        </p:txBody>
      </p:sp>
    </p:spTree>
    <p:extLst>
      <p:ext uri="{BB962C8B-B14F-4D97-AF65-F5344CB8AC3E}">
        <p14:creationId xmlns:p14="http://schemas.microsoft.com/office/powerpoint/2010/main" val="33946014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ED0E2E-5789-4051-858C-7073D82CD14D}"/>
              </a:ext>
            </a:extLst>
          </p:cNvPr>
          <p:cNvSpPr>
            <a:spLocks noGrp="1"/>
          </p:cNvSpPr>
          <p:nvPr>
            <p:ph type="title"/>
          </p:nvPr>
        </p:nvSpPr>
        <p:spPr/>
        <p:txBody>
          <a:bodyPr/>
          <a:lstStyle/>
          <a:p>
            <a:r>
              <a:rPr lang="el-GR" dirty="0"/>
              <a:t>Άρθρο 4 ΣΛΕΕ</a:t>
            </a:r>
            <a:endParaRPr lang="en-US" dirty="0"/>
          </a:p>
        </p:txBody>
      </p:sp>
      <p:sp>
        <p:nvSpPr>
          <p:cNvPr id="3" name="Θέση περιεχομένου 2">
            <a:extLst>
              <a:ext uri="{FF2B5EF4-FFF2-40B4-BE49-F238E27FC236}">
                <a16:creationId xmlns:a16="http://schemas.microsoft.com/office/drawing/2014/main" id="{71CE84BD-AAE5-457C-81A6-0C8A25A8CD1A}"/>
              </a:ext>
            </a:extLst>
          </p:cNvPr>
          <p:cNvSpPr>
            <a:spLocks noGrp="1"/>
          </p:cNvSpPr>
          <p:nvPr>
            <p:ph idx="1"/>
          </p:nvPr>
        </p:nvSpPr>
        <p:spPr>
          <a:xfrm>
            <a:off x="838200" y="1518081"/>
            <a:ext cx="10515600" cy="5228947"/>
          </a:xfrm>
        </p:spPr>
        <p:txBody>
          <a:bodyPr>
            <a:normAutofit fontScale="47500" lnSpcReduction="20000"/>
          </a:bodyPr>
          <a:lstStyle/>
          <a:p>
            <a:r>
              <a:rPr lang="el-GR" sz="3000" dirty="0"/>
              <a:t>1.   Η Ένωση έχει συντρέχουσα αρμοδιότητα με τα κράτη μέλη όταν οι Συνθήκες της απονέμουν αρμοδιότητα μη εμπίπτουσα στους τομείς των άρθρων 3 και 6.</a:t>
            </a:r>
          </a:p>
          <a:p>
            <a:r>
              <a:rPr lang="el-GR" sz="3000" dirty="0"/>
              <a:t>2.   Οι συντρέχουσες αρμοδιότητες της Ένωσης και των κρατών μελών αφορούν τους εξής κύριους τομείς:</a:t>
            </a:r>
          </a:p>
          <a:p>
            <a:r>
              <a:rPr lang="el-GR" sz="3000" dirty="0"/>
              <a:t>α) την εσωτερική αγορά,</a:t>
            </a:r>
          </a:p>
          <a:p>
            <a:r>
              <a:rPr lang="el-GR" sz="3000" dirty="0"/>
              <a:t>β) την κοινωνική πολιτική, για τις πτυχές που καθορίζονται στην παρούσα Συνθήκη,</a:t>
            </a:r>
          </a:p>
          <a:p>
            <a:r>
              <a:rPr lang="el-GR" sz="3000" dirty="0"/>
              <a:t>γ) την οικονομική, κοινωνική και εδαφική συνοχή,</a:t>
            </a:r>
          </a:p>
          <a:p>
            <a:r>
              <a:rPr lang="el-GR" sz="3000" dirty="0"/>
              <a:t>δ) την γεωργία και την αλιεία, με την εξαίρεση της διατήρησης των βιολογικών πόρων της θάλασσας,</a:t>
            </a:r>
          </a:p>
          <a:p>
            <a:r>
              <a:rPr lang="el-GR" sz="3000" dirty="0"/>
              <a:t>ε) το περιβάλλον,</a:t>
            </a:r>
          </a:p>
          <a:p>
            <a:r>
              <a:rPr lang="el-GR" sz="3000" dirty="0" err="1"/>
              <a:t>στ</a:t>
            </a:r>
            <a:r>
              <a:rPr lang="el-GR" sz="3000" dirty="0"/>
              <a:t>) την προστασία των καταναλωτών,</a:t>
            </a:r>
          </a:p>
          <a:p>
            <a:r>
              <a:rPr lang="el-GR" sz="3000" dirty="0"/>
              <a:t>ζ) τις μεταφορές,</a:t>
            </a:r>
          </a:p>
          <a:p>
            <a:r>
              <a:rPr lang="el-GR" sz="3000" dirty="0"/>
              <a:t>η) τα διευρωπαϊκά δίκτυα,</a:t>
            </a:r>
          </a:p>
          <a:p>
            <a:r>
              <a:rPr lang="el-GR" sz="3000" dirty="0"/>
              <a:t>θ) την ενέργεια,</a:t>
            </a:r>
          </a:p>
          <a:p>
            <a:r>
              <a:rPr lang="el-GR" sz="3000" dirty="0"/>
              <a:t>ι) τον χώρο ελευθερίας, ασφάλειας και δικαιοσύνης,</a:t>
            </a:r>
          </a:p>
          <a:p>
            <a:r>
              <a:rPr lang="el-GR" sz="3000" dirty="0" err="1"/>
              <a:t>ια</a:t>
            </a:r>
            <a:r>
              <a:rPr lang="el-GR" sz="3000" dirty="0"/>
              <a:t>) τις κοινές προκλήσεις για την ασφάλεια στον τομέα της δημόσιας υγείας, για τις πτυχές που καθορίζονται στην παρούσα Συνθήκη.</a:t>
            </a:r>
          </a:p>
          <a:p>
            <a:pPr marL="0" indent="0">
              <a:buNone/>
            </a:pPr>
            <a:r>
              <a:rPr lang="el-GR" sz="3000" dirty="0"/>
              <a:t>3.   Στους τομείς της έρευνας, της τεχνολογικής ανάπτυξης και του διαστήματος, η Ένωση έχει αρμοδιότητα να αναλαμβάνει δράσεις, ιδίως όσον αφορά τον καθορισμό και την εφαρμογή των προγραμμάτων, χωρίς η άσκηση της αρμοδιότητας αυτής να έχει ως αποτέλεσμα να κωλύει την άσκηση των αρμοδιοτήτων των κρατών μελών.</a:t>
            </a:r>
          </a:p>
          <a:p>
            <a:pPr marL="0" indent="0">
              <a:buNone/>
            </a:pPr>
            <a:r>
              <a:rPr lang="el-GR" sz="3000" dirty="0"/>
              <a:t>4.   Στους τομείς της αναπτυξιακής συνεργασίας και της ανθρωπιστικής βοήθειας, η Ένωση έχει αρμοδιότητα να αναλαμβάνει δράσεις και να ασκεί κοινή πολιτική, χωρίς η άσκηση της αρμοδιότητας αυτής να έχει ως αποτέλεσμα να κωλύει την άσκηση των αρμοδιοτήτων των κρατών μελών.</a:t>
            </a:r>
          </a:p>
          <a:p>
            <a:endParaRPr lang="el-GR" dirty="0"/>
          </a:p>
          <a:p>
            <a:endParaRPr lang="en-US" dirty="0"/>
          </a:p>
        </p:txBody>
      </p:sp>
    </p:spTree>
    <p:extLst>
      <p:ext uri="{BB962C8B-B14F-4D97-AF65-F5344CB8AC3E}">
        <p14:creationId xmlns:p14="http://schemas.microsoft.com/office/powerpoint/2010/main" val="34295657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30EC9B-855B-4A22-BC9B-5ED9D2D306F2}"/>
              </a:ext>
            </a:extLst>
          </p:cNvPr>
          <p:cNvSpPr>
            <a:spLocks noGrp="1"/>
          </p:cNvSpPr>
          <p:nvPr>
            <p:ph type="title"/>
          </p:nvPr>
        </p:nvSpPr>
        <p:spPr/>
        <p:txBody>
          <a:bodyPr/>
          <a:lstStyle/>
          <a:p>
            <a:r>
              <a:rPr lang="el-GR" dirty="0"/>
              <a:t>Κατηγορίες </a:t>
            </a:r>
            <a:r>
              <a:rPr lang="el-GR" dirty="0" err="1"/>
              <a:t>δθ</a:t>
            </a:r>
            <a:r>
              <a:rPr lang="el-GR" dirty="0"/>
              <a:t> συνθηκών</a:t>
            </a:r>
            <a:endParaRPr lang="en-US" dirty="0"/>
          </a:p>
        </p:txBody>
      </p:sp>
      <p:sp>
        <p:nvSpPr>
          <p:cNvPr id="3" name="Θέση περιεχομένου 2">
            <a:extLst>
              <a:ext uri="{FF2B5EF4-FFF2-40B4-BE49-F238E27FC236}">
                <a16:creationId xmlns:a16="http://schemas.microsoft.com/office/drawing/2014/main" id="{895ED455-EC26-498F-82DB-63E450B98E46}"/>
              </a:ext>
            </a:extLst>
          </p:cNvPr>
          <p:cNvSpPr>
            <a:spLocks noGrp="1"/>
          </p:cNvSpPr>
          <p:nvPr>
            <p:ph idx="1"/>
          </p:nvPr>
        </p:nvSpPr>
        <p:spPr/>
        <p:txBody>
          <a:bodyPr>
            <a:normAutofit fontScale="62500" lnSpcReduction="20000"/>
          </a:bodyPr>
          <a:lstStyle/>
          <a:p>
            <a:r>
              <a:rPr lang="el-GR" dirty="0"/>
              <a:t>Οι διεθνείς συμφωνίες με τρίτες χώρες ή με διεθνείς οργανισμούς αποτελούν αναπόσπαστο τμήμα του δικαίου της ΕΕ. Οι εν λόγω συμφωνίες δεν εμπίπτουν ούτε στο πρωτογενές ούτε στο παράγωγο δίκαιο και αποτελούν μια κατηγορία </a:t>
            </a:r>
            <a:r>
              <a:rPr lang="el-GR" dirty="0" err="1"/>
              <a:t>sui</a:t>
            </a:r>
            <a:r>
              <a:rPr lang="el-GR" dirty="0"/>
              <a:t> </a:t>
            </a:r>
            <a:r>
              <a:rPr lang="el-GR" dirty="0" err="1"/>
              <a:t>generis</a:t>
            </a:r>
            <a:r>
              <a:rPr lang="el-GR" dirty="0"/>
              <a:t>. Σύμφωνα με ορισμένες αποφάσεις του ΔΕΕ, μπορεί να έχουν άμεση ισχύ και η νομική ισχύ τους να υπερισχύει του παράγωγου δικαίου, το οποίο, ως εκ τούτου, πρέπει να συμμορφώνεται με αυτές.</a:t>
            </a:r>
          </a:p>
          <a:p>
            <a:r>
              <a:rPr lang="el-GR" dirty="0"/>
              <a:t>Πρόκειται για συνθήκες που </a:t>
            </a:r>
            <a:r>
              <a:rPr lang="el-GR" dirty="0" err="1"/>
              <a:t>διέπονται</a:t>
            </a:r>
            <a:r>
              <a:rPr lang="el-GR" dirty="0"/>
              <a:t> από το δημόσιο διεθνές δίκαιο και από αυτές προκύπτουν δικαιώματα και υποχρεώσεις για τα συμβαλλόμενα μέρη.</a:t>
            </a:r>
          </a:p>
          <a:p>
            <a:r>
              <a:rPr lang="el-GR" dirty="0"/>
              <a:t>Σε αντίθεση με τις μονομερείς πράξεις, οι συμβάσεις και οι συμφωνίες δεν προκύπτουν από νομοθετική διαδικασία ή από τη βούληση ενός μόνο θεσμικού οργάνου.</a:t>
            </a:r>
          </a:p>
          <a:p>
            <a:r>
              <a:rPr lang="el-GR" dirty="0"/>
              <a:t>Το άρθρο 216 ΣΛΕΕ αναφέρει τις περιπτώσεις κατά τις οποίες η ΕΕ εξουσιοδοτείται να συνάπτει τέτοιες συμφωνίες.</a:t>
            </a:r>
          </a:p>
          <a:p>
            <a:r>
              <a:rPr lang="el-GR" dirty="0"/>
              <a:t>Αφού τεθούν σε διαπραγμάτευση και υπογραφούν, μπορεί να απαιτούν ανάλογα με το θέμα επικύρωση από πράξη παράγωγου δικαίου.</a:t>
            </a:r>
          </a:p>
          <a:p>
            <a:r>
              <a:rPr lang="el-GR" dirty="0"/>
              <a:t>Οι διεθνείς συμφωνίες πρέπει να εφαρμόζονται σε όλη την ΕΕ. Επομένως, έχουν νομική ισχύ μεγαλύτερη από τις μονομερείς πράξεις παράγωγου δικαίου, οι οποίες ως εκ τούτου οφείλουν να συμμορφώνονται με αυτές.</a:t>
            </a:r>
          </a:p>
          <a:p>
            <a:r>
              <a:rPr lang="el-GR" dirty="0"/>
              <a:t>Επιπλέον, το άρθρο 207 της ΣΛΕΕ διέπει την εμπορική πολιτική της ΕΕ — βασική εξωτερική αρμοδιότητα της ΕΕ και σημαντικό στοιχείο των </a:t>
            </a:r>
            <a:r>
              <a:rPr lang="el-GR" dirty="0" err="1"/>
              <a:t>σχέσεών</a:t>
            </a:r>
            <a:r>
              <a:rPr lang="el-GR" dirty="0"/>
              <a:t> της με τον υπόλοιπο κόσμο.</a:t>
            </a:r>
            <a:endParaRPr lang="en-US" dirty="0"/>
          </a:p>
        </p:txBody>
      </p:sp>
    </p:spTree>
    <p:extLst>
      <p:ext uri="{BB962C8B-B14F-4D97-AF65-F5344CB8AC3E}">
        <p14:creationId xmlns:p14="http://schemas.microsoft.com/office/powerpoint/2010/main" val="34703977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0F591C-DAF9-4D14-80A2-F59E0A7C4541}"/>
              </a:ext>
            </a:extLst>
          </p:cNvPr>
          <p:cNvSpPr>
            <a:spLocks noGrp="1"/>
          </p:cNvSpPr>
          <p:nvPr>
            <p:ph type="title"/>
          </p:nvPr>
        </p:nvSpPr>
        <p:spPr/>
        <p:txBody>
          <a:bodyPr/>
          <a:lstStyle/>
          <a:p>
            <a:r>
              <a:rPr lang="el-GR" dirty="0"/>
              <a:t>Κατηγορίες </a:t>
            </a:r>
            <a:r>
              <a:rPr lang="el-GR" dirty="0" err="1"/>
              <a:t>δθ</a:t>
            </a:r>
            <a:r>
              <a:rPr lang="el-GR" dirty="0"/>
              <a:t> συνθηκών</a:t>
            </a:r>
            <a:endParaRPr lang="en-US" dirty="0"/>
          </a:p>
        </p:txBody>
      </p:sp>
      <p:sp>
        <p:nvSpPr>
          <p:cNvPr id="3" name="Θέση περιεχομένου 2">
            <a:extLst>
              <a:ext uri="{FF2B5EF4-FFF2-40B4-BE49-F238E27FC236}">
                <a16:creationId xmlns:a16="http://schemas.microsoft.com/office/drawing/2014/main" id="{15914179-85F3-45F2-B8E5-A5C38CBE715B}"/>
              </a:ext>
            </a:extLst>
          </p:cNvPr>
          <p:cNvSpPr>
            <a:spLocks noGrp="1"/>
          </p:cNvSpPr>
          <p:nvPr>
            <p:ph idx="1"/>
          </p:nvPr>
        </p:nvSpPr>
        <p:spPr/>
        <p:txBody>
          <a:bodyPr/>
          <a:lstStyle/>
          <a:p>
            <a:pPr marL="0" indent="0">
              <a:buNone/>
            </a:pPr>
            <a:r>
              <a:rPr lang="el-GR" dirty="0"/>
              <a:t>Α) εμπορικές συμφωνίες</a:t>
            </a:r>
          </a:p>
          <a:p>
            <a:pPr marL="0" indent="0">
              <a:buNone/>
            </a:pPr>
            <a:r>
              <a:rPr lang="el-GR" dirty="0"/>
              <a:t>Η ΕΕ διαχειρίζεται τις εμπορικές σχέσεις της με τρίτες χώρες μέσω εμπορικών συμφωνιών. Οι συμφωνίες αυτές στοχεύουν στη δημιουργία καλύτερων εμπορικών ευκαιριών και στην υπέρβαση εμπορικών φραγμών.</a:t>
            </a:r>
          </a:p>
          <a:p>
            <a:pPr marL="0" indent="0">
              <a:buNone/>
            </a:pPr>
            <a:r>
              <a:rPr lang="el-GR" dirty="0"/>
              <a:t>Η εμπορική πολιτική της ΕΕ χρησιμοποιείται επίσης ως μέσο για να προωθούνται οι ευρωπαϊκές αρχές και αξίες, από τη δημοκρατία και τα ανθρώπινα δικαιώματα έως το περιβάλλον και τα κοινωνικά δικαιώματα.</a:t>
            </a:r>
            <a:endParaRPr lang="en-US" dirty="0"/>
          </a:p>
        </p:txBody>
      </p:sp>
    </p:spTree>
    <p:extLst>
      <p:ext uri="{BB962C8B-B14F-4D97-AF65-F5344CB8AC3E}">
        <p14:creationId xmlns:p14="http://schemas.microsoft.com/office/powerpoint/2010/main" val="299074588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C9218D-FA5C-4D7E-8330-5BAA9872E272}"/>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BEB07FB9-BB07-4389-AB73-67B61F5A38F4}"/>
              </a:ext>
            </a:extLst>
          </p:cNvPr>
          <p:cNvSpPr>
            <a:spLocks noGrp="1"/>
          </p:cNvSpPr>
          <p:nvPr>
            <p:ph idx="1"/>
          </p:nvPr>
        </p:nvSpPr>
        <p:spPr/>
        <p:txBody>
          <a:bodyPr>
            <a:normAutofit fontScale="92500" lnSpcReduction="20000"/>
          </a:bodyPr>
          <a:lstStyle/>
          <a:p>
            <a:pPr marL="0" indent="0">
              <a:buNone/>
            </a:pPr>
            <a:r>
              <a:rPr lang="el-GR" dirty="0"/>
              <a:t>Οι εμπορικές συμφωνίες διαφέρουν ανάλογα με το περιεχόμενό τους:</a:t>
            </a:r>
          </a:p>
          <a:p>
            <a:endParaRPr lang="el-GR" dirty="0"/>
          </a:p>
          <a:p>
            <a:r>
              <a:rPr lang="el-GR" dirty="0"/>
              <a:t>Συμφωνίες Οικονομικής Εταιρικής Σχέσης (ΣΟΕΣ) – στηρίζουν την ανάπτυξη εμπορικών εταίρων από χώρες της Αφρικής, της Καραϊβικής και του Ειρηνικού</a:t>
            </a:r>
          </a:p>
          <a:p>
            <a:r>
              <a:rPr lang="el-GR" dirty="0"/>
              <a:t>Συμφωνίες Ελεύθερων Συναλλαγών (ΣΕΣ) – επιτρέπουν αμοιβαίο άνοιγμα αγορών με ανεπτυγμένες χώρες και αναδυόμενες οικονομίες, παρέχοντας </a:t>
            </a:r>
            <a:r>
              <a:rPr lang="el-GR" dirty="0" err="1"/>
              <a:t>προτιμησιακή</a:t>
            </a:r>
            <a:r>
              <a:rPr lang="el-GR" dirty="0"/>
              <a:t> πρόσβαση στις αγορές</a:t>
            </a:r>
          </a:p>
          <a:p>
            <a:r>
              <a:rPr lang="el-GR" dirty="0"/>
              <a:t>Συμφωνίες Σύνδεσης (ΣΣ) – προωθούν ευρύτερες πολιτικές συμφωνίες</a:t>
            </a:r>
          </a:p>
          <a:p>
            <a:r>
              <a:rPr lang="el-GR" dirty="0"/>
              <a:t>Η ΕΕ συνάπτει επίσης μη </a:t>
            </a:r>
            <a:r>
              <a:rPr lang="el-GR" dirty="0" err="1"/>
              <a:t>προτιμησιακές</a:t>
            </a:r>
            <a:r>
              <a:rPr lang="el-GR" dirty="0"/>
              <a:t> εμπορικές συμφωνίες στο πλαίσιο γενικότερων συμφωνιών, όπως Συμφωνίες Εταιρικής Σχέσης και Συνεργασίας (ΣΕΣΣ).</a:t>
            </a:r>
            <a:endParaRPr lang="en-US" dirty="0"/>
          </a:p>
        </p:txBody>
      </p:sp>
    </p:spTree>
    <p:extLst>
      <p:ext uri="{BB962C8B-B14F-4D97-AF65-F5344CB8AC3E}">
        <p14:creationId xmlns:p14="http://schemas.microsoft.com/office/powerpoint/2010/main" val="12796722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C7BD0E-5BE8-40B5-A14B-0ECF75C0F25E}"/>
              </a:ext>
            </a:extLst>
          </p:cNvPr>
          <p:cNvSpPr>
            <a:spLocks noGrp="1"/>
          </p:cNvSpPr>
          <p:nvPr>
            <p:ph type="title"/>
          </p:nvPr>
        </p:nvSpPr>
        <p:spPr/>
        <p:txBody>
          <a:bodyPr/>
          <a:lstStyle/>
          <a:p>
            <a:r>
              <a:rPr lang="el-GR" dirty="0"/>
              <a:t>Β. Συμφωνίες σύνδεσης</a:t>
            </a:r>
            <a:endParaRPr lang="en-US" dirty="0"/>
          </a:p>
        </p:txBody>
      </p:sp>
      <p:sp>
        <p:nvSpPr>
          <p:cNvPr id="3" name="Θέση περιεχομένου 2">
            <a:extLst>
              <a:ext uri="{FF2B5EF4-FFF2-40B4-BE49-F238E27FC236}">
                <a16:creationId xmlns:a16="http://schemas.microsoft.com/office/drawing/2014/main" id="{4779403C-13A5-44B7-83E5-24248C7BD29D}"/>
              </a:ext>
            </a:extLst>
          </p:cNvPr>
          <p:cNvSpPr>
            <a:spLocks noGrp="1"/>
          </p:cNvSpPr>
          <p:nvPr>
            <p:ph idx="1"/>
          </p:nvPr>
        </p:nvSpPr>
        <p:spPr/>
        <p:txBody>
          <a:bodyPr/>
          <a:lstStyle/>
          <a:p>
            <a:r>
              <a:rPr lang="el-GR" dirty="0"/>
              <a:t>Με μία ή περισσότερες χώρες ή με </a:t>
            </a:r>
            <a:r>
              <a:rPr lang="el-GR" dirty="0" err="1"/>
              <a:t>δθ</a:t>
            </a:r>
            <a:r>
              <a:rPr lang="el-GR" dirty="0"/>
              <a:t> οργανισμούς, οι οποίες συνεπάγονται αμοιβαία </a:t>
            </a:r>
            <a:r>
              <a:rPr lang="el-GR" dirty="0" err="1"/>
              <a:t>δκμ</a:t>
            </a:r>
            <a:r>
              <a:rPr lang="el-GR" dirty="0"/>
              <a:t> και υποχρεώσεις, κοινές δράσεις και ειδικές διαδικασίες (άρθρο 217 ΣΛΕΕ). Στοχεύουν στην παροχή αναπτυξιακής βοήθειας, προετοιμασία για μελλοντική ένταξη στην Ε, δημιουργία ελεύθερης ζώνης ανταλλαγών</a:t>
            </a:r>
            <a:endParaRPr lang="en-US" dirty="0"/>
          </a:p>
        </p:txBody>
      </p:sp>
    </p:spTree>
    <p:extLst>
      <p:ext uri="{BB962C8B-B14F-4D97-AF65-F5344CB8AC3E}">
        <p14:creationId xmlns:p14="http://schemas.microsoft.com/office/powerpoint/2010/main" val="39441553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6D20A2-F870-471B-8348-EAA2B0F00F6F}"/>
              </a:ext>
            </a:extLst>
          </p:cNvPr>
          <p:cNvSpPr>
            <a:spLocks noGrp="1"/>
          </p:cNvSpPr>
          <p:nvPr>
            <p:ph type="title"/>
          </p:nvPr>
        </p:nvSpPr>
        <p:spPr/>
        <p:txBody>
          <a:bodyPr/>
          <a:lstStyle/>
          <a:p>
            <a:r>
              <a:rPr lang="el-GR" dirty="0"/>
              <a:t>Γ. Συμφωνίες ποικίλου περιεχομένου</a:t>
            </a:r>
            <a:endParaRPr lang="en-US" dirty="0"/>
          </a:p>
        </p:txBody>
      </p:sp>
      <p:sp>
        <p:nvSpPr>
          <p:cNvPr id="3" name="Θέση περιεχομένου 2">
            <a:extLst>
              <a:ext uri="{FF2B5EF4-FFF2-40B4-BE49-F238E27FC236}">
                <a16:creationId xmlns:a16="http://schemas.microsoft.com/office/drawing/2014/main" id="{FDCEC693-BCBA-49DC-A05E-0383BD363F2C}"/>
              </a:ext>
            </a:extLst>
          </p:cNvPr>
          <p:cNvSpPr>
            <a:spLocks noGrp="1"/>
          </p:cNvSpPr>
          <p:nvPr>
            <p:ph idx="1"/>
          </p:nvPr>
        </p:nvSpPr>
        <p:spPr/>
        <p:txBody>
          <a:bodyPr/>
          <a:lstStyle/>
          <a:p>
            <a:r>
              <a:rPr lang="el-GR" dirty="0"/>
              <a:t>Βάσει του άρθρου 216 ΣΛΕΕ, δηλαδή συμφωνίες που προβλέπουν οι Συνθήκες, </a:t>
            </a:r>
            <a:r>
              <a:rPr lang="el-GR" dirty="0" err="1"/>
              <a:t>ενωσιακές</a:t>
            </a:r>
            <a:r>
              <a:rPr lang="el-GR" dirty="0"/>
              <a:t> πράξεις.</a:t>
            </a:r>
            <a:endParaRPr lang="en-US" dirty="0"/>
          </a:p>
        </p:txBody>
      </p:sp>
    </p:spTree>
    <p:extLst>
      <p:ext uri="{BB962C8B-B14F-4D97-AF65-F5344CB8AC3E}">
        <p14:creationId xmlns:p14="http://schemas.microsoft.com/office/powerpoint/2010/main" val="5441792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86534D-300C-46F9-AAED-A9B6E5D901BB}"/>
              </a:ext>
            </a:extLst>
          </p:cNvPr>
          <p:cNvSpPr>
            <a:spLocks noGrp="1"/>
          </p:cNvSpPr>
          <p:nvPr>
            <p:ph type="title"/>
          </p:nvPr>
        </p:nvSpPr>
        <p:spPr/>
        <p:txBody>
          <a:bodyPr/>
          <a:lstStyle/>
          <a:p>
            <a:r>
              <a:rPr lang="el-GR" dirty="0"/>
              <a:t>Δ. Μικτές συμφωνίες</a:t>
            </a:r>
            <a:endParaRPr lang="en-US" dirty="0"/>
          </a:p>
        </p:txBody>
      </p:sp>
      <p:sp>
        <p:nvSpPr>
          <p:cNvPr id="3" name="Θέση περιεχομένου 2">
            <a:extLst>
              <a:ext uri="{FF2B5EF4-FFF2-40B4-BE49-F238E27FC236}">
                <a16:creationId xmlns:a16="http://schemas.microsoft.com/office/drawing/2014/main" id="{0413CD73-2349-450C-8C3C-DF44FD670DCC}"/>
              </a:ext>
            </a:extLst>
          </p:cNvPr>
          <p:cNvSpPr>
            <a:spLocks noGrp="1"/>
          </p:cNvSpPr>
          <p:nvPr>
            <p:ph idx="1"/>
          </p:nvPr>
        </p:nvSpPr>
        <p:spPr/>
        <p:txBody>
          <a:bodyPr/>
          <a:lstStyle/>
          <a:p>
            <a:r>
              <a:rPr lang="el-GR" dirty="0"/>
              <a:t>Συνάπτουν από κοινού η ΕΕ και τα ΚΜ με τρίτα κράτη, όταν η συμφωνία απαιτεί και τη συμμετοχή των ΚΜ, επειδή η ΕΕ δεν διαθέτει τη σχετική αρμοδιότητα, π.χ. απαιτούνται χρηματικές συνεισφορές, που πρέπει να πληρωθούν από τα ΚΜ ή όταν η ΕΕ έχει αποκλειστική αρμοδιότητα για ορισμένα μέρη της συμφωνίας, ενώ για τα υπόλοιπα η αρμοδιότητα ανήκει στα ΚΜ.</a:t>
            </a:r>
          </a:p>
          <a:p>
            <a:endParaRPr lang="en-US" dirty="0"/>
          </a:p>
        </p:txBody>
      </p:sp>
    </p:spTree>
    <p:extLst>
      <p:ext uri="{BB962C8B-B14F-4D97-AF65-F5344CB8AC3E}">
        <p14:creationId xmlns:p14="http://schemas.microsoft.com/office/powerpoint/2010/main" val="82350687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4A79BE-0C1A-4FCC-BE00-66944B86D94D}"/>
              </a:ext>
            </a:extLst>
          </p:cNvPr>
          <p:cNvSpPr>
            <a:spLocks noGrp="1"/>
          </p:cNvSpPr>
          <p:nvPr>
            <p:ph type="title"/>
          </p:nvPr>
        </p:nvSpPr>
        <p:spPr/>
        <p:txBody>
          <a:bodyPr/>
          <a:lstStyle/>
          <a:p>
            <a:r>
              <a:rPr lang="el-GR" dirty="0"/>
              <a:t>Τα αποτελέσματα των </a:t>
            </a:r>
            <a:r>
              <a:rPr lang="el-GR" dirty="0" err="1"/>
              <a:t>δθ</a:t>
            </a:r>
            <a:r>
              <a:rPr lang="el-GR" dirty="0"/>
              <a:t> συνθηκών </a:t>
            </a:r>
            <a:endParaRPr lang="en-US" dirty="0"/>
          </a:p>
        </p:txBody>
      </p:sp>
      <p:sp>
        <p:nvSpPr>
          <p:cNvPr id="3" name="Θέση περιεχομένου 2">
            <a:extLst>
              <a:ext uri="{FF2B5EF4-FFF2-40B4-BE49-F238E27FC236}">
                <a16:creationId xmlns:a16="http://schemas.microsoft.com/office/drawing/2014/main" id="{EBE85A4A-9CDB-4D38-82CE-B1AF82B8D1C6}"/>
              </a:ext>
            </a:extLst>
          </p:cNvPr>
          <p:cNvSpPr>
            <a:spLocks noGrp="1"/>
          </p:cNvSpPr>
          <p:nvPr>
            <p:ph idx="1"/>
          </p:nvPr>
        </p:nvSpPr>
        <p:spPr/>
        <p:txBody>
          <a:bodyPr/>
          <a:lstStyle/>
          <a:p>
            <a:r>
              <a:rPr lang="el-GR" dirty="0"/>
              <a:t>Άρθρο 217 παρ. 2 ΣΛΕΕ: οι συμφωνίες που συνάπτονται από την ΕΕ δεσμεύουν τα θεσμικά όργανα της ΕΕ και τα ΚΜ</a:t>
            </a:r>
          </a:p>
          <a:p>
            <a:r>
              <a:rPr lang="el-GR" dirty="0"/>
              <a:t>ΔΕΕ, Κ</a:t>
            </a:r>
            <a:r>
              <a:rPr lang="en-US" dirty="0" err="1"/>
              <a:t>upferberg</a:t>
            </a:r>
            <a:r>
              <a:rPr lang="el-GR" dirty="0"/>
              <a:t>: Τα ΚΜ εκπληρώνοντας τις δεσμεύσεις τους που προκύπτουν από τη συναφθείσα συνθήκη τηρούν τις υποχρεώσεις τους έναντι του συμβαλλόμενου κράτους, αλλά και έναντι της ΕΕ</a:t>
            </a:r>
          </a:p>
          <a:p>
            <a:r>
              <a:rPr lang="el-GR" dirty="0"/>
              <a:t>Οι </a:t>
            </a:r>
            <a:r>
              <a:rPr lang="el-GR" dirty="0" err="1"/>
              <a:t>συναπτόμενες</a:t>
            </a:r>
            <a:r>
              <a:rPr lang="el-GR" dirty="0"/>
              <a:t> από την ΕΕ </a:t>
            </a:r>
            <a:r>
              <a:rPr lang="el-GR" dirty="0" err="1"/>
              <a:t>δθ</a:t>
            </a:r>
            <a:r>
              <a:rPr lang="el-GR" dirty="0"/>
              <a:t> συνθήκες κατατάσσονται μεταξύ πρωτογενούς και παραγώγου </a:t>
            </a:r>
            <a:r>
              <a:rPr lang="el-GR" dirty="0" err="1"/>
              <a:t>δκ</a:t>
            </a:r>
            <a:r>
              <a:rPr lang="el-GR" dirty="0"/>
              <a:t> και υπό προϋποθέσεις μπορούν να αναπτύξουν και άμεση ισχύ.</a:t>
            </a:r>
          </a:p>
          <a:p>
            <a:endParaRPr lang="en-US" dirty="0"/>
          </a:p>
        </p:txBody>
      </p:sp>
    </p:spTree>
    <p:extLst>
      <p:ext uri="{BB962C8B-B14F-4D97-AF65-F5344CB8AC3E}">
        <p14:creationId xmlns:p14="http://schemas.microsoft.com/office/powerpoint/2010/main" val="33053279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A01E76-CA50-4998-8883-D1DE9E622C1F}"/>
              </a:ext>
            </a:extLst>
          </p:cNvPr>
          <p:cNvSpPr>
            <a:spLocks noGrp="1"/>
          </p:cNvSpPr>
          <p:nvPr>
            <p:ph type="title"/>
          </p:nvPr>
        </p:nvSpPr>
        <p:spPr/>
        <p:txBody>
          <a:bodyPr/>
          <a:lstStyle/>
          <a:p>
            <a:r>
              <a:rPr lang="el-GR" dirty="0"/>
              <a:t>Συμμετοχή της ΕΕ σε </a:t>
            </a:r>
            <a:r>
              <a:rPr lang="el-GR" dirty="0" err="1"/>
              <a:t>δθ</a:t>
            </a:r>
            <a:r>
              <a:rPr lang="el-GR" dirty="0"/>
              <a:t> οργανισμούς</a:t>
            </a:r>
            <a:endParaRPr lang="en-US" dirty="0"/>
          </a:p>
        </p:txBody>
      </p:sp>
      <p:sp>
        <p:nvSpPr>
          <p:cNvPr id="3" name="Θέση περιεχομένου 2">
            <a:extLst>
              <a:ext uri="{FF2B5EF4-FFF2-40B4-BE49-F238E27FC236}">
                <a16:creationId xmlns:a16="http://schemas.microsoft.com/office/drawing/2014/main" id="{3980C376-76F8-4C34-87C4-DE6F8D0CABCC}"/>
              </a:ext>
            </a:extLst>
          </p:cNvPr>
          <p:cNvSpPr>
            <a:spLocks noGrp="1"/>
          </p:cNvSpPr>
          <p:nvPr>
            <p:ph idx="1"/>
          </p:nvPr>
        </p:nvSpPr>
        <p:spPr/>
        <p:txBody>
          <a:bodyPr>
            <a:normAutofit fontScale="92500" lnSpcReduction="20000"/>
          </a:bodyPr>
          <a:lstStyle/>
          <a:p>
            <a:r>
              <a:rPr lang="el-GR" dirty="0"/>
              <a:t>Η συμμετοχή της δεν προβλέπεται πουθενά</a:t>
            </a:r>
          </a:p>
          <a:p>
            <a:r>
              <a:rPr lang="el-GR" dirty="0"/>
              <a:t>ΔΕΚ, </a:t>
            </a:r>
            <a:r>
              <a:rPr lang="el-GR" dirty="0" err="1"/>
              <a:t>Γνμδ</a:t>
            </a:r>
            <a:r>
              <a:rPr lang="el-GR" dirty="0"/>
              <a:t> 1/76: δυνατότητα στην Ένωση να μετέχει στην ίδρυση και να γίνεται μέλος </a:t>
            </a:r>
            <a:r>
              <a:rPr lang="el-GR" dirty="0" err="1"/>
              <a:t>δθ</a:t>
            </a:r>
            <a:r>
              <a:rPr lang="el-GR" dirty="0"/>
              <a:t> οργανισμού. Η δυνατότητα προσδιορίζεται και προδιαγράφεται επακριβώς τόσο από τη φύση όσο και από τη δομή του προς προσχώρηση οργανισμού, αλλά και από τις συνέπειες που θα έχει η προσχώρηση στην </a:t>
            </a:r>
            <a:r>
              <a:rPr lang="el-GR" dirty="0" err="1"/>
              <a:t>ενωσιακή</a:t>
            </a:r>
            <a:r>
              <a:rPr lang="el-GR" dirty="0"/>
              <a:t> έννομη τάξη</a:t>
            </a:r>
          </a:p>
          <a:p>
            <a:r>
              <a:rPr lang="el-GR" dirty="0"/>
              <a:t>Άρθρο 220 ΣΛΕΕ: διασφάλιση κάθε πρόσφορης σχέσεως με τα όργανα των Ηνωμένων Εθνών και των ειδικευμένων οργανισμών τους με το </a:t>
            </a:r>
            <a:r>
              <a:rPr lang="el-GR" dirty="0" err="1"/>
              <a:t>ΣυμβτΕυρ</a:t>
            </a:r>
            <a:r>
              <a:rPr lang="el-GR" dirty="0"/>
              <a:t>, τον ΟΑΣΕ και τον ΟΟΣΑ.</a:t>
            </a:r>
          </a:p>
          <a:p>
            <a:r>
              <a:rPr lang="el-GR" dirty="0"/>
              <a:t>Η ΕΕ έχει γίνει μέλος του Οργανισμού Τροφίμων και Γεωργίας, ΠΟΥ, έχει υπογράψει </a:t>
            </a:r>
            <a:r>
              <a:rPr lang="el-GR" dirty="0" err="1"/>
              <a:t>δθ</a:t>
            </a:r>
            <a:r>
              <a:rPr lang="el-GR" dirty="0"/>
              <a:t> σύμβαση για το </a:t>
            </a:r>
            <a:r>
              <a:rPr lang="el-GR" dirty="0" err="1"/>
              <a:t>δκ</a:t>
            </a:r>
            <a:r>
              <a:rPr lang="el-GR" dirty="0"/>
              <a:t> της Θάλασσας του 1982.</a:t>
            </a:r>
          </a:p>
          <a:p>
            <a:r>
              <a:rPr lang="el-GR" dirty="0"/>
              <a:t>Κατά κανόνα επιλέγει το καθεστώς του παρατηρητή και όχι της πλήρους εντάξεως σε έναν </a:t>
            </a:r>
            <a:r>
              <a:rPr lang="el-GR" dirty="0" err="1"/>
              <a:t>δθ</a:t>
            </a:r>
            <a:r>
              <a:rPr lang="el-GR" dirty="0"/>
              <a:t> οργανισμό.</a:t>
            </a:r>
            <a:endParaRPr lang="en-US" dirty="0"/>
          </a:p>
        </p:txBody>
      </p:sp>
    </p:spTree>
    <p:extLst>
      <p:ext uri="{BB962C8B-B14F-4D97-AF65-F5344CB8AC3E}">
        <p14:creationId xmlns:p14="http://schemas.microsoft.com/office/powerpoint/2010/main" val="2629925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FE04F3-2FD9-491F-8072-DEE8E8389790}"/>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D530EAF5-A591-4EC1-B7CB-FD8E8563637D}"/>
              </a:ext>
            </a:extLst>
          </p:cNvPr>
          <p:cNvSpPr>
            <a:spLocks noGrp="1"/>
          </p:cNvSpPr>
          <p:nvPr>
            <p:ph idx="1"/>
          </p:nvPr>
        </p:nvSpPr>
        <p:spPr/>
        <p:txBody>
          <a:bodyPr>
            <a:normAutofit fontScale="70000" lnSpcReduction="20000"/>
          </a:bodyPr>
          <a:lstStyle/>
          <a:p>
            <a:r>
              <a:rPr lang="el-GR" dirty="0"/>
              <a:t>4. Διαπραγματεύσεις</a:t>
            </a:r>
          </a:p>
          <a:p>
            <a:pPr marL="0" indent="0">
              <a:buNone/>
            </a:pPr>
            <a:r>
              <a:rPr lang="el-GR" dirty="0"/>
              <a:t>Οι διαπραγματεύσεις ξεκινούν κατόπιν ομόφωνης απόφασης του Συμβουλίου της ΕΕ.</a:t>
            </a:r>
          </a:p>
          <a:p>
            <a:pPr marL="0" indent="0">
              <a:buNone/>
            </a:pPr>
            <a:r>
              <a:rPr lang="el-GR" dirty="0"/>
              <a:t>Οι διαπραγματεύσεις διεξάγονται σε διακυβερνητικές διασκέψεις μεταξύ των κυβερνήσεων των χωρών της ΕΕ και της κυβέρνησης της υποψήφιας χώρας. Το κεκτημένο (το σύνολο της νομοθεσίας της ΕΕ) διαιρείται σε τομείς πολιτικής, με γνώμονα την αποτελεσματική οργάνωση των διαπραγματεύσεων. (Επί του παρόντος υπάρχουν 35 τομείς πολιτικής ή «κεφάλαια».)</a:t>
            </a:r>
          </a:p>
          <a:p>
            <a:pPr marL="0" indent="0">
              <a:buNone/>
            </a:pPr>
            <a:r>
              <a:rPr lang="el-GR" dirty="0"/>
              <a:t>Το Συμβούλιο της ΕΕ μπορεί να υποδείξει κριτήρια αξιολόγησης για το άνοιγμα ή το κλείσιμο του συνόλου των κεφαλαίων ή κριτήρια ενδιάμεσης αξιολόγησης συγκεκριμένων κεφαλαίων. Η απόφαση να οριστούν κριτήρια αξιολόγησης βασίζεται σε αναλυτική έκθεση που προκύπτει από την άσκηση αναλυτικής εξέτασης μεμονωμένων κεφαλαίων. Ένα κεφάλαιο μπορεί να κλείσει προσωρινά εφόσον η υποψήφια χώρα δείξει ότι έχει ήδη εφαρμόσει το κεκτημένο ενός συγκεκριμένου κεφαλαίου — ή ότι πρόκειται να προβεί σε εφαρμογή του έως την ημερομηνία προσχώρησης και ότι πληροί τα κριτήρια αξιολόγησης εάν αυτά υφίστανται.</a:t>
            </a:r>
          </a:p>
          <a:p>
            <a:pPr marL="0" indent="0">
              <a:buNone/>
            </a:pPr>
            <a:r>
              <a:rPr lang="el-GR" dirty="0"/>
              <a:t>Κατά τη διάρκεια της </a:t>
            </a:r>
            <a:r>
              <a:rPr lang="el-GR" dirty="0" err="1"/>
              <a:t>προενταξιακής</a:t>
            </a:r>
            <a:r>
              <a:rPr lang="el-GR" dirty="0"/>
              <a:t> φάσης, η Επιτροπή παρακολουθεί τις προσπάθειες της υποψήφιας χώρας να εφαρμόσει το κεκτημένο. Επίσης, συνδράμει τις υποψήφιες χώρες κατά τη διάρκεια της διαδικασίας με χρηματοδοτικά μέσα, όπως το TAIEX.</a:t>
            </a:r>
            <a:endParaRPr lang="en-US" dirty="0"/>
          </a:p>
        </p:txBody>
      </p:sp>
    </p:spTree>
    <p:extLst>
      <p:ext uri="{BB962C8B-B14F-4D97-AF65-F5344CB8AC3E}">
        <p14:creationId xmlns:p14="http://schemas.microsoft.com/office/powerpoint/2010/main" val="2096283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859521-3D63-4BE4-8360-68E38D999B91}"/>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A246B4C3-80C1-4736-A94F-9BABC2900EF7}"/>
              </a:ext>
            </a:extLst>
          </p:cNvPr>
          <p:cNvSpPr>
            <a:spLocks noGrp="1"/>
          </p:cNvSpPr>
          <p:nvPr>
            <p:ph idx="1"/>
          </p:nvPr>
        </p:nvSpPr>
        <p:spPr/>
        <p:txBody>
          <a:bodyPr/>
          <a:lstStyle/>
          <a:p>
            <a:r>
              <a:rPr lang="el-GR" dirty="0"/>
              <a:t>Η συμμετοχή της ΕΕ σε </a:t>
            </a:r>
            <a:r>
              <a:rPr lang="el-GR" dirty="0" err="1"/>
              <a:t>δθ</a:t>
            </a:r>
            <a:r>
              <a:rPr lang="el-GR" dirty="0"/>
              <a:t> οργανισμό με παράλληλη συμμετοχή των ΚΜ δημιουργεί αρκετές φορές προβλήματα συντονισμού που απαιτούν ειδικές ρυθμίσεις.</a:t>
            </a:r>
          </a:p>
          <a:p>
            <a:r>
              <a:rPr lang="el-GR" dirty="0"/>
              <a:t>Κατά κανόνα η ΕΕ εκφράζει την άποψή της και ψηφίζει μόνο για τα θέματα εκείνα που είναι αποκλειστικά αρμόδια η ίδια και υπό την προϋπόθεση ότι στους κόλπους της έχει επιτευχθεί και διαμορφωθεί ενιαία αντίληψη για το ζητούμενο θέμα.</a:t>
            </a:r>
          </a:p>
          <a:p>
            <a:r>
              <a:rPr lang="el-GR" dirty="0"/>
              <a:t>Όταν το θέμα δεν ανάγεται στην αποκλειστική της αρμοδιότητα, τα ΚΜ και ΕΕ είναι αναγκασμένα να χαράξουν μια ενιαία στάση στο πλαίσιο του οργανισμού που καλούνται να εκφέρουν γνώμη.</a:t>
            </a:r>
          </a:p>
          <a:p>
            <a:endParaRPr lang="en-US" dirty="0"/>
          </a:p>
        </p:txBody>
      </p:sp>
    </p:spTree>
    <p:extLst>
      <p:ext uri="{BB962C8B-B14F-4D97-AF65-F5344CB8AC3E}">
        <p14:creationId xmlns:p14="http://schemas.microsoft.com/office/powerpoint/2010/main" val="17434805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A8DE09-9818-4DB4-BB28-D6EDF8F1CB7A}"/>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17D80F1C-2311-48AC-ACAE-0E62F5E268D4}"/>
              </a:ext>
            </a:extLst>
          </p:cNvPr>
          <p:cNvSpPr>
            <a:spLocks noGrp="1"/>
          </p:cNvSpPr>
          <p:nvPr>
            <p:ph idx="1"/>
          </p:nvPr>
        </p:nvSpPr>
        <p:spPr/>
        <p:txBody>
          <a:bodyPr>
            <a:normAutofit fontScale="92500" lnSpcReduction="20000"/>
          </a:bodyPr>
          <a:lstStyle/>
          <a:p>
            <a:r>
              <a:rPr lang="el-GR" dirty="0"/>
              <a:t>Ανάλογα με τη φύση του Οργανισμού στον οποίο η ΕΕ γίνεται μέλος και τη σχετική διαπραγμάτευση, καθορίζεται και ο αριθμός των ψήφων που αναλογεί στην ΕΕ.</a:t>
            </a:r>
          </a:p>
          <a:p>
            <a:r>
              <a:rPr lang="el-GR" dirty="0"/>
              <a:t>Το σύνολο των ψήφων που αναγνωρίζεται στην ΕΕ εξαρτάται από τη συγκεκριμένη θέση που καταλαμβάνει στο πλαίσιο του Οργανισμού.</a:t>
            </a:r>
          </a:p>
          <a:p>
            <a:r>
              <a:rPr lang="el-GR" dirty="0"/>
              <a:t>Αν υποκαθιστά τα ΚΜ στον Οργανισμό, τότε κατά κανόνα δικαιούται τις ψήφους των ΚΜ, ενώ αν εμφανίζεται από κοινού με τα ΚΜ λαμβάνει συνήθως μία ψήφο.</a:t>
            </a:r>
          </a:p>
          <a:p>
            <a:r>
              <a:rPr lang="el-GR" dirty="0"/>
              <a:t>Η αντιπροσωπεία της ΕΕ σε </a:t>
            </a:r>
            <a:r>
              <a:rPr lang="el-GR" dirty="0" err="1"/>
              <a:t>δθ</a:t>
            </a:r>
            <a:r>
              <a:rPr lang="el-GR" dirty="0"/>
              <a:t> οργανισμούς εξαρτάται από τη φύση και την έκταση της </a:t>
            </a:r>
            <a:r>
              <a:rPr lang="el-GR" dirty="0" err="1"/>
              <a:t>ενωσιακής</a:t>
            </a:r>
            <a:r>
              <a:rPr lang="el-GR" dirty="0"/>
              <a:t> αρμοδιότητας. Συνήθως στην αντιπροσωπεία μετέχουν είτε εκπρόσωποι μόνο της Επιτροπής (</a:t>
            </a:r>
            <a:r>
              <a:rPr lang="el-GR" dirty="0" err="1"/>
              <a:t>ενωσιακή</a:t>
            </a:r>
            <a:r>
              <a:rPr lang="el-GR" dirty="0"/>
              <a:t> αντιπροσωπεία) είτε εκπρόσωποι των </a:t>
            </a:r>
            <a:r>
              <a:rPr lang="el-GR" dirty="0" err="1"/>
              <a:t>ενωσιακών</a:t>
            </a:r>
            <a:r>
              <a:rPr lang="el-GR" dirty="0"/>
              <a:t> οργάνων και των ΚΜ (</a:t>
            </a:r>
            <a:r>
              <a:rPr lang="el-GR" dirty="0" err="1"/>
              <a:t>δικέφαλη</a:t>
            </a:r>
            <a:r>
              <a:rPr lang="el-GR" dirty="0"/>
              <a:t> αντιπροσωπεία). </a:t>
            </a:r>
            <a:endParaRPr lang="en-US" dirty="0"/>
          </a:p>
        </p:txBody>
      </p:sp>
    </p:spTree>
    <p:extLst>
      <p:ext uri="{BB962C8B-B14F-4D97-AF65-F5344CB8AC3E}">
        <p14:creationId xmlns:p14="http://schemas.microsoft.com/office/powerpoint/2010/main" val="388432488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A2A926-5E06-43B9-B5B0-09AD703295DE}"/>
              </a:ext>
            </a:extLst>
          </p:cNvPr>
          <p:cNvSpPr>
            <a:spLocks noGrp="1"/>
          </p:cNvSpPr>
          <p:nvPr>
            <p:ph type="title"/>
          </p:nvPr>
        </p:nvSpPr>
        <p:spPr/>
        <p:txBody>
          <a:bodyPr/>
          <a:lstStyle/>
          <a:p>
            <a:r>
              <a:rPr lang="el-GR" dirty="0"/>
              <a:t>Πηγές</a:t>
            </a:r>
            <a:endParaRPr lang="en-US" dirty="0"/>
          </a:p>
        </p:txBody>
      </p:sp>
      <p:sp>
        <p:nvSpPr>
          <p:cNvPr id="3" name="Θέση περιεχομένου 2">
            <a:extLst>
              <a:ext uri="{FF2B5EF4-FFF2-40B4-BE49-F238E27FC236}">
                <a16:creationId xmlns:a16="http://schemas.microsoft.com/office/drawing/2014/main" id="{1936132B-A9A9-42D4-B9ED-8D7A49B4CE40}"/>
              </a:ext>
            </a:extLst>
          </p:cNvPr>
          <p:cNvSpPr>
            <a:spLocks noGrp="1"/>
          </p:cNvSpPr>
          <p:nvPr>
            <p:ph idx="1"/>
          </p:nvPr>
        </p:nvSpPr>
        <p:spPr/>
        <p:txBody>
          <a:bodyPr/>
          <a:lstStyle/>
          <a:p>
            <a:r>
              <a:rPr lang="el-GR" dirty="0"/>
              <a:t>Δονάτος Παπαγιάννης, Ευρωπαϊκό Δίκαιο, Εκδόσεις Νομική Βιβλιοθήκη, Αθήνα 2016</a:t>
            </a:r>
          </a:p>
          <a:p>
            <a:r>
              <a:rPr lang="el-GR" dirty="0"/>
              <a:t>Επίσημη ιστοσελίδα ΕΕ</a:t>
            </a:r>
            <a:endParaRPr lang="en-US" dirty="0"/>
          </a:p>
        </p:txBody>
      </p:sp>
    </p:spTree>
    <p:extLst>
      <p:ext uri="{BB962C8B-B14F-4D97-AF65-F5344CB8AC3E}">
        <p14:creationId xmlns:p14="http://schemas.microsoft.com/office/powerpoint/2010/main" val="350385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9AC070-918F-4694-B7CA-8F02511A9FB5}"/>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30A76A56-4824-4C17-8FD5-E8DCFC508C03}"/>
              </a:ext>
            </a:extLst>
          </p:cNvPr>
          <p:cNvSpPr>
            <a:spLocks noGrp="1"/>
          </p:cNvSpPr>
          <p:nvPr>
            <p:ph idx="1"/>
          </p:nvPr>
        </p:nvSpPr>
        <p:spPr/>
        <p:txBody>
          <a:bodyPr>
            <a:normAutofit fontScale="85000" lnSpcReduction="20000"/>
          </a:bodyPr>
          <a:lstStyle/>
          <a:p>
            <a:r>
              <a:rPr lang="el-GR" b="1" dirty="0"/>
              <a:t>Μεταβατικές ρυθμίσεις </a:t>
            </a:r>
            <a:r>
              <a:rPr lang="el-GR" dirty="0"/>
              <a:t>- τα μέρη συζητούν εάν (και πώς) ορισμένοι κανόνες μπορούν να προβλεφθούν σταδιακά, ώστε να δοθεί στην υπό προσχώρηση χώρα ή στα υφιστάμενα κράτη μέλη (χώρες) της ΕΕ χρόνος να προσαρμοστούν. Αυτό συζητείται κυρίως στις τελικές φάσεις των διαπραγματεύσεων.</a:t>
            </a:r>
          </a:p>
          <a:p>
            <a:endParaRPr lang="el-GR" dirty="0"/>
          </a:p>
          <a:p>
            <a:r>
              <a:rPr lang="el-GR" dirty="0"/>
              <a:t>Η Επιτροπή ενημερώνει το Συμβούλιο της ΕΕ και το Ευρωπαϊκό Κοινοβούλιο καθ’ όλη τη διάρκεια της διαδικασίας, ιδίως μέσω των ετήσιων πακέτων διεύρυνσης που αποτελούνται από ένα οριζόντιο έγγραφο στρατηγικής υπό τη μορφή ανακοίνωσης για την πολιτική διεύρυνσης και τις εκθέσεις των χώρων. Τα έγγραφα αυτά συζητούνται στο Ευρωπαϊκό Κοινοβούλιο, το οποίο υποβάλλει τις παρατηρήσεις του στα ψηφίσματα που εγκρίθηκαν από την ολομέλεια. Οι υποψήφιες χώρες εκπονούν επίσης ετήσια εθνικά προγράμματα στα οποία αξιολογούν την πρόοδό τους όσον αφορά την εφαρμογή των διαφόρων κεφαλαίων του κεκτημένου.</a:t>
            </a:r>
            <a:endParaRPr lang="en-US" dirty="0"/>
          </a:p>
        </p:txBody>
      </p:sp>
    </p:spTree>
    <p:extLst>
      <p:ext uri="{BB962C8B-B14F-4D97-AF65-F5344CB8AC3E}">
        <p14:creationId xmlns:p14="http://schemas.microsoft.com/office/powerpoint/2010/main" val="1252027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5390FD-2ADC-4CDB-B526-4804DD2224A8}"/>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132425F4-C1F5-4896-98C1-9B66F544F6D7}"/>
              </a:ext>
            </a:extLst>
          </p:cNvPr>
          <p:cNvSpPr>
            <a:spLocks noGrp="1"/>
          </p:cNvSpPr>
          <p:nvPr>
            <p:ph idx="1"/>
          </p:nvPr>
        </p:nvSpPr>
        <p:spPr/>
        <p:txBody>
          <a:bodyPr>
            <a:normAutofit lnSpcReduction="10000"/>
          </a:bodyPr>
          <a:lstStyle/>
          <a:p>
            <a:pPr marL="0" indent="0">
              <a:buNone/>
            </a:pPr>
            <a:r>
              <a:rPr lang="el-GR" dirty="0"/>
              <a:t>5. Προσχώρηση</a:t>
            </a:r>
          </a:p>
          <a:p>
            <a:pPr marL="0" indent="0">
              <a:buNone/>
            </a:pPr>
            <a:r>
              <a:rPr lang="el-GR" dirty="0"/>
              <a:t>Αφού ολοκληρωθούν οι διαπραγματεύσεις με τελικό κλείσιμο όλων των κεφαλαίων σε ένα πακέτο, εκπονείται και οριστικοποιείται η συνθήκη προσχώρησης μέσω συνεδρίου σύνταξης των κρατών μελών της ΕΕ. Η προσχώρηση πρέπει να εγκριθεί ομόφωνα από το Συμβούλιο της ΕΕ και να λάβει την έγκριση του Ευρωπαϊκού Κοινοβουλίου. Ακολούθως, η συνθήκη υπογράφεται από κάθε κράτος μέλος της ΕΕ και από την υπό προσχώρηση χώρα. Πριν τη θέση της σε ισχύ, η συνθήκη προσχώρησης πρέπει να κυρωθεί από κάθε κράτος μέλος της ΕΕ και από την υπό προσχώρηση χώρα, σύμφωνα με τις αντίστοιχες συνταγματικές διαδικασίες τους.</a:t>
            </a:r>
            <a:endParaRPr lang="en-US" dirty="0"/>
          </a:p>
        </p:txBody>
      </p:sp>
    </p:spTree>
    <p:extLst>
      <p:ext uri="{BB962C8B-B14F-4D97-AF65-F5344CB8AC3E}">
        <p14:creationId xmlns:p14="http://schemas.microsoft.com/office/powerpoint/2010/main" val="156531441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4651</TotalTime>
  <Words>10868</Words>
  <Application>Microsoft Office PowerPoint</Application>
  <PresentationFormat>Ευρεία οθόνη</PresentationFormat>
  <Paragraphs>372</Paragraphs>
  <Slides>72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72</vt:i4>
      </vt:variant>
    </vt:vector>
  </HeadingPairs>
  <TitlesOfParts>
    <vt:vector size="76" baseType="lpstr">
      <vt:lpstr>Arial</vt:lpstr>
      <vt:lpstr>Calibri</vt:lpstr>
      <vt:lpstr>Calibri Light</vt:lpstr>
      <vt:lpstr>Θέμα του Office</vt:lpstr>
      <vt:lpstr> Οι σχέσεις Ενώσεως, κρατών μελών και διεθνούς κοινότητας</vt:lpstr>
      <vt:lpstr>Παρουσίαση του PowerPoint</vt:lpstr>
      <vt:lpstr>Προϋποθέσεις εντάξεως</vt:lpstr>
      <vt:lpstr>Παρουσίαση του PowerPoint</vt:lpstr>
      <vt:lpstr>Παρουσίαση του PowerPoint</vt:lpstr>
      <vt:lpstr>Διαδικασία εντάξεως</vt:lpstr>
      <vt:lpstr>Παρουσίαση του PowerPoint</vt:lpstr>
      <vt:lpstr>Παρουσίαση του PowerPoint</vt:lpstr>
      <vt:lpstr>Παρουσίαση του PowerPoint</vt:lpstr>
      <vt:lpstr>Αποχώρηση και αποπομπή κράτους μέλους</vt:lpstr>
      <vt:lpstr>Άρθρο 50 ΣΕΕ</vt:lpstr>
      <vt:lpstr>Παρουσίαση του PowerPoint</vt:lpstr>
      <vt:lpstr>Παρουσίαση του PowerPoint</vt:lpstr>
      <vt:lpstr>Βασικές αρχές</vt:lpstr>
      <vt:lpstr>Προσέγγιση δύο σταδίων </vt:lpstr>
      <vt:lpstr>Παρουσίαση του PowerPoint</vt:lpstr>
      <vt:lpstr>Παρουσίαση του PowerPoint</vt:lpstr>
      <vt:lpstr>Η συμφωνία αποχώρησης και η πολιτική δήλωση για το πλαίσιο της μελλοντικής σχέσης </vt:lpstr>
      <vt:lpstr>Παρουσίαση του PowerPoint</vt:lpstr>
      <vt:lpstr>Αποπομπή </vt:lpstr>
      <vt:lpstr>Αναστολή δκμ συμμετοχής</vt:lpstr>
      <vt:lpstr>Προϊστορία</vt:lpstr>
      <vt:lpstr>Παρουσίαση του PowerPoint</vt:lpstr>
      <vt:lpstr>Άρθρο 7 ΣΕΕ</vt:lpstr>
      <vt:lpstr>3 διαφορετικές διαδικασίες: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Υποχρεώσεις των κρατών μελών και της ‘Ενωσης</vt:lpstr>
      <vt:lpstr>Υποχρεώσεις της Ενώσεως </vt:lpstr>
      <vt:lpstr>Ρήτρα αλληλεγγύης, άρθρο 42 παρ. 7 ΣΕΕ</vt:lpstr>
      <vt:lpstr>Προστατευτικές ρήτρες και ρήτρες εθνικής ασφάλειας</vt:lpstr>
      <vt:lpstr>Εξαιρέσεις χωρίς έγκριση της Ενώσεως (ρήτρες έκτακτης ανάγκης ή επιφυλάξεις  υπέρ της εθνικής ασφάλειας)  </vt:lpstr>
      <vt:lpstr>Άρθρο 346 ΣΛΕΕ</vt:lpstr>
      <vt:lpstr>C-284/05 (Επιτροπή/Φινλανδίας)</vt:lpstr>
      <vt:lpstr>Προστασία ουσιωδών συμφερόντων της ασφαλείας του ΚΜ</vt:lpstr>
      <vt:lpstr>Ο κατάλογος του 1958: Τι μπορεί να ορίζεται ως στρατιωτικό υλικό </vt:lpstr>
      <vt:lpstr>Άρθρο 347 ΣΛΕΕ</vt:lpstr>
      <vt:lpstr>H ενισχυμένη συνεργασία</vt:lpstr>
      <vt:lpstr>Άρθρο 20 ΣΕΕ</vt:lpstr>
      <vt:lpstr>Προϋποθέσεις εγκρίσεως ενισχυμένης συνεργασίας</vt:lpstr>
      <vt:lpstr>Ανάλυση</vt:lpstr>
      <vt:lpstr>Αναθεώρηση και κατάργηση των Συνθηκών</vt:lpstr>
      <vt:lpstr>Παρουσίαση του PowerPoint</vt:lpstr>
      <vt:lpstr>Δύο διαδικασίες αναθεωρήσεως</vt:lpstr>
      <vt:lpstr>Παρουσίαση του PowerPoint</vt:lpstr>
      <vt:lpstr>Παρουσίαση του PowerPoint</vt:lpstr>
      <vt:lpstr>Κατάργηση συνθηκών</vt:lpstr>
      <vt:lpstr>ΣΥΝΗΘΗΣ ΔΙΑΔΙΚΑΣΙΑ ΑΝΑΘΕΩΡΗΣΗΣ </vt:lpstr>
      <vt:lpstr>ΑΠΛΟΠΟΙΗΜΕΝΗ ΔΙΑΔΙΚΑΣΙΑ ΑΝΑΘΕΩΡΗΣΗΣ </vt:lpstr>
      <vt:lpstr>ΜΕΤΑΒΑΤΙΚΕΣ ΡΗΤΡΕΣ </vt:lpstr>
      <vt:lpstr>Η ΡΗΤΡΑ ΕΥΕΛΙΞΙΑΣ (ΑΡΘΡΟ 352 ΤΗΣ ΣΛΕΕ) </vt:lpstr>
      <vt:lpstr>Η Ένωση στον διεθνή χώρο</vt:lpstr>
      <vt:lpstr>2. Σύναψη διεθνών Συνθηκών </vt:lpstr>
      <vt:lpstr>Παρουσίαση του PowerPoint</vt:lpstr>
      <vt:lpstr>Παρουσίαση του PowerPoint</vt:lpstr>
      <vt:lpstr>Άρθρο 3 παρ. 2 ΣΛΕΕ </vt:lpstr>
      <vt:lpstr>Άρθρο 2 παρ. 2 ΣΛΕΕ</vt:lpstr>
      <vt:lpstr>Άρθρο 4 ΣΛΕΕ</vt:lpstr>
      <vt:lpstr>Κατηγορίες δθ συνθηκών</vt:lpstr>
      <vt:lpstr>Κατηγορίες δθ συνθηκών</vt:lpstr>
      <vt:lpstr>Παρουσίαση του PowerPoint</vt:lpstr>
      <vt:lpstr>Β. Συμφωνίες σύνδεσης</vt:lpstr>
      <vt:lpstr>Γ. Συμφωνίες ποικίλου περιεχομένου</vt:lpstr>
      <vt:lpstr>Δ. Μικτές συμφωνίες</vt:lpstr>
      <vt:lpstr>Τα αποτελέσματα των δθ συνθηκών </vt:lpstr>
      <vt:lpstr>Συμμετοχή της ΕΕ σε δθ οργανισμούς</vt:lpstr>
      <vt:lpstr>Παρουσίαση του PowerPoint</vt:lpstr>
      <vt:lpstr>Παρουσίαση του PowerPoint</vt:lpstr>
      <vt:lpstr>Πηγές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ΦΕΡΕΝΙΚΗ ΠΑΝΑΓΟΠΟΥΛΟΥ</dc:creator>
  <cp:lastModifiedBy>ΠΑΝΑΓΟΓΟΠΟΥΛΟΥ ΦΕΡΕΝΙΚΗ</cp:lastModifiedBy>
  <cp:revision>67</cp:revision>
  <dcterms:created xsi:type="dcterms:W3CDTF">2020-12-31T15:35:56Z</dcterms:created>
  <dcterms:modified xsi:type="dcterms:W3CDTF">2023-10-31T04:59:02Z</dcterms:modified>
</cp:coreProperties>
</file>