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 id="259" r:id="rId6"/>
    <p:sldId id="268" r:id="rId7"/>
    <p:sldId id="260" r:id="rId8"/>
    <p:sldId id="261" r:id="rId9"/>
    <p:sldId id="262" r:id="rId10"/>
    <p:sldId id="263" r:id="rId11"/>
    <p:sldId id="264" r:id="rId12"/>
    <p:sldId id="265" r:id="rId13"/>
    <p:sldId id="266"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1" d="100"/>
          <a:sy n="71" d="100"/>
        </p:scale>
        <p:origin x="-1500"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86D6CCF6-4059-4F05-9E15-90D55D8ACFEC}" type="datetimeFigureOut">
              <a:rPr lang="el-GR" smtClean="0"/>
              <a:pPr/>
              <a:t>12/10/2023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A7072E6-183C-41A7-8FE0-48A2C95A8214}" type="slidenum">
              <a:rPr lang="el-GR" smtClean="0"/>
              <a:pPr/>
              <a:t>‹#›</a:t>
            </a:fld>
            <a:endParaRPr lang="el-GR"/>
          </a:p>
        </p:txBody>
      </p:sp>
    </p:spTree>
    <p:extLst>
      <p:ext uri="{BB962C8B-B14F-4D97-AF65-F5344CB8AC3E}">
        <p14:creationId xmlns:p14="http://schemas.microsoft.com/office/powerpoint/2010/main" xmlns="" val="2552563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6D6CCF6-4059-4F05-9E15-90D55D8ACFEC}" type="datetimeFigureOut">
              <a:rPr lang="el-GR" smtClean="0"/>
              <a:pPr/>
              <a:t>12/10/2023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A7072E6-183C-41A7-8FE0-48A2C95A8214}" type="slidenum">
              <a:rPr lang="el-GR" smtClean="0"/>
              <a:pPr/>
              <a:t>‹#›</a:t>
            </a:fld>
            <a:endParaRPr lang="el-GR"/>
          </a:p>
        </p:txBody>
      </p:sp>
    </p:spTree>
    <p:extLst>
      <p:ext uri="{BB962C8B-B14F-4D97-AF65-F5344CB8AC3E}">
        <p14:creationId xmlns:p14="http://schemas.microsoft.com/office/powerpoint/2010/main" xmlns="" val="2666559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6D6CCF6-4059-4F05-9E15-90D55D8ACFEC}" type="datetimeFigureOut">
              <a:rPr lang="el-GR" smtClean="0"/>
              <a:pPr/>
              <a:t>12/10/2023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A7072E6-183C-41A7-8FE0-48A2C95A8214}" type="slidenum">
              <a:rPr lang="el-GR" smtClean="0"/>
              <a:pPr/>
              <a:t>‹#›</a:t>
            </a:fld>
            <a:endParaRPr lang="el-GR"/>
          </a:p>
        </p:txBody>
      </p:sp>
    </p:spTree>
    <p:extLst>
      <p:ext uri="{BB962C8B-B14F-4D97-AF65-F5344CB8AC3E}">
        <p14:creationId xmlns:p14="http://schemas.microsoft.com/office/powerpoint/2010/main" xmlns="" val="3528704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6D6CCF6-4059-4F05-9E15-90D55D8ACFEC}" type="datetimeFigureOut">
              <a:rPr lang="el-GR" smtClean="0"/>
              <a:pPr/>
              <a:t>12/10/2023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A7072E6-183C-41A7-8FE0-48A2C95A8214}" type="slidenum">
              <a:rPr lang="el-GR" smtClean="0"/>
              <a:pPr/>
              <a:t>‹#›</a:t>
            </a:fld>
            <a:endParaRPr lang="el-GR"/>
          </a:p>
        </p:txBody>
      </p:sp>
    </p:spTree>
    <p:extLst>
      <p:ext uri="{BB962C8B-B14F-4D97-AF65-F5344CB8AC3E}">
        <p14:creationId xmlns:p14="http://schemas.microsoft.com/office/powerpoint/2010/main" xmlns="" val="3304990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86D6CCF6-4059-4F05-9E15-90D55D8ACFEC}" type="datetimeFigureOut">
              <a:rPr lang="el-GR" smtClean="0"/>
              <a:pPr/>
              <a:t>12/10/2023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A7072E6-183C-41A7-8FE0-48A2C95A8214}" type="slidenum">
              <a:rPr lang="el-GR" smtClean="0"/>
              <a:pPr/>
              <a:t>‹#›</a:t>
            </a:fld>
            <a:endParaRPr lang="el-GR"/>
          </a:p>
        </p:txBody>
      </p:sp>
    </p:spTree>
    <p:extLst>
      <p:ext uri="{BB962C8B-B14F-4D97-AF65-F5344CB8AC3E}">
        <p14:creationId xmlns:p14="http://schemas.microsoft.com/office/powerpoint/2010/main" xmlns="" val="814962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86D6CCF6-4059-4F05-9E15-90D55D8ACFEC}" type="datetimeFigureOut">
              <a:rPr lang="el-GR" smtClean="0"/>
              <a:pPr/>
              <a:t>12/10/2023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A7072E6-183C-41A7-8FE0-48A2C95A8214}" type="slidenum">
              <a:rPr lang="el-GR" smtClean="0"/>
              <a:pPr/>
              <a:t>‹#›</a:t>
            </a:fld>
            <a:endParaRPr lang="el-GR"/>
          </a:p>
        </p:txBody>
      </p:sp>
    </p:spTree>
    <p:extLst>
      <p:ext uri="{BB962C8B-B14F-4D97-AF65-F5344CB8AC3E}">
        <p14:creationId xmlns:p14="http://schemas.microsoft.com/office/powerpoint/2010/main" xmlns="" val="1207520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86D6CCF6-4059-4F05-9E15-90D55D8ACFEC}" type="datetimeFigureOut">
              <a:rPr lang="el-GR" smtClean="0"/>
              <a:pPr/>
              <a:t>12/10/2023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1A7072E6-183C-41A7-8FE0-48A2C95A8214}" type="slidenum">
              <a:rPr lang="el-GR" smtClean="0"/>
              <a:pPr/>
              <a:t>‹#›</a:t>
            </a:fld>
            <a:endParaRPr lang="el-GR"/>
          </a:p>
        </p:txBody>
      </p:sp>
    </p:spTree>
    <p:extLst>
      <p:ext uri="{BB962C8B-B14F-4D97-AF65-F5344CB8AC3E}">
        <p14:creationId xmlns:p14="http://schemas.microsoft.com/office/powerpoint/2010/main" xmlns="" val="1891588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86D6CCF6-4059-4F05-9E15-90D55D8ACFEC}" type="datetimeFigureOut">
              <a:rPr lang="el-GR" smtClean="0"/>
              <a:pPr/>
              <a:t>12/10/2023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1A7072E6-183C-41A7-8FE0-48A2C95A8214}" type="slidenum">
              <a:rPr lang="el-GR" smtClean="0"/>
              <a:pPr/>
              <a:t>‹#›</a:t>
            </a:fld>
            <a:endParaRPr lang="el-GR"/>
          </a:p>
        </p:txBody>
      </p:sp>
    </p:spTree>
    <p:extLst>
      <p:ext uri="{BB962C8B-B14F-4D97-AF65-F5344CB8AC3E}">
        <p14:creationId xmlns:p14="http://schemas.microsoft.com/office/powerpoint/2010/main" xmlns="" val="1498896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6D6CCF6-4059-4F05-9E15-90D55D8ACFEC}" type="datetimeFigureOut">
              <a:rPr lang="el-GR" smtClean="0"/>
              <a:pPr/>
              <a:t>12/10/2023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1A7072E6-183C-41A7-8FE0-48A2C95A8214}" type="slidenum">
              <a:rPr lang="el-GR" smtClean="0"/>
              <a:pPr/>
              <a:t>‹#›</a:t>
            </a:fld>
            <a:endParaRPr lang="el-GR"/>
          </a:p>
        </p:txBody>
      </p:sp>
    </p:spTree>
    <p:extLst>
      <p:ext uri="{BB962C8B-B14F-4D97-AF65-F5344CB8AC3E}">
        <p14:creationId xmlns:p14="http://schemas.microsoft.com/office/powerpoint/2010/main" xmlns="" val="174687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6D6CCF6-4059-4F05-9E15-90D55D8ACFEC}" type="datetimeFigureOut">
              <a:rPr lang="el-GR" smtClean="0"/>
              <a:pPr/>
              <a:t>12/10/2023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A7072E6-183C-41A7-8FE0-48A2C95A8214}" type="slidenum">
              <a:rPr lang="el-GR" smtClean="0"/>
              <a:pPr/>
              <a:t>‹#›</a:t>
            </a:fld>
            <a:endParaRPr lang="el-GR"/>
          </a:p>
        </p:txBody>
      </p:sp>
    </p:spTree>
    <p:extLst>
      <p:ext uri="{BB962C8B-B14F-4D97-AF65-F5344CB8AC3E}">
        <p14:creationId xmlns:p14="http://schemas.microsoft.com/office/powerpoint/2010/main" xmlns="" val="1789762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6D6CCF6-4059-4F05-9E15-90D55D8ACFEC}" type="datetimeFigureOut">
              <a:rPr lang="el-GR" smtClean="0"/>
              <a:pPr/>
              <a:t>12/10/2023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A7072E6-183C-41A7-8FE0-48A2C95A8214}" type="slidenum">
              <a:rPr lang="el-GR" smtClean="0"/>
              <a:pPr/>
              <a:t>‹#›</a:t>
            </a:fld>
            <a:endParaRPr lang="el-GR"/>
          </a:p>
        </p:txBody>
      </p:sp>
    </p:spTree>
    <p:extLst>
      <p:ext uri="{BB962C8B-B14F-4D97-AF65-F5344CB8AC3E}">
        <p14:creationId xmlns:p14="http://schemas.microsoft.com/office/powerpoint/2010/main" xmlns="" val="667999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D6CCF6-4059-4F05-9E15-90D55D8ACFEC}" type="datetimeFigureOut">
              <a:rPr lang="el-GR" smtClean="0"/>
              <a:pPr/>
              <a:t>12/10/2023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7072E6-183C-41A7-8FE0-48A2C95A8214}" type="slidenum">
              <a:rPr lang="el-GR" smtClean="0"/>
              <a:pPr/>
              <a:t>‹#›</a:t>
            </a:fld>
            <a:endParaRPr lang="el-GR"/>
          </a:p>
        </p:txBody>
      </p:sp>
    </p:spTree>
    <p:extLst>
      <p:ext uri="{BB962C8B-B14F-4D97-AF65-F5344CB8AC3E}">
        <p14:creationId xmlns:p14="http://schemas.microsoft.com/office/powerpoint/2010/main" xmlns="" val="28519435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196752"/>
            <a:ext cx="7772400" cy="1470025"/>
          </a:xfrm>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000" b="1" dirty="0" smtClean="0">
                <a:effectLst>
                  <a:outerShdw blurRad="38100" dist="38100" dir="2700000" algn="tl">
                    <a:srgbClr val="000000">
                      <a:alpha val="43137"/>
                    </a:srgbClr>
                  </a:outerShdw>
                </a:effectLst>
                <a:latin typeface="Times New Roman" pitchFamily="18" charset="0"/>
                <a:cs typeface="Times New Roman" pitchFamily="18" charset="0"/>
              </a:rPr>
              <a:t>ΠΑΝΤΕΙΟ ΠΑΝΕΠΙΣΤΗΜΙΟ</a:t>
            </a:r>
            <a:br>
              <a:rPr lang="el-GR" sz="2000" b="1" dirty="0" smtClean="0">
                <a:effectLst>
                  <a:outerShdw blurRad="38100" dist="38100" dir="2700000" algn="tl">
                    <a:srgbClr val="000000">
                      <a:alpha val="43137"/>
                    </a:srgbClr>
                  </a:outerShdw>
                </a:effectLst>
                <a:latin typeface="Times New Roman" pitchFamily="18" charset="0"/>
                <a:cs typeface="Times New Roman" pitchFamily="18" charset="0"/>
              </a:rPr>
            </a:br>
            <a:r>
              <a:rPr lang="el-GR" sz="2000" b="1" dirty="0" smtClean="0">
                <a:effectLst>
                  <a:outerShdw blurRad="38100" dist="38100" dir="2700000" algn="tl">
                    <a:srgbClr val="000000">
                      <a:alpha val="43137"/>
                    </a:srgbClr>
                  </a:outerShdw>
                </a:effectLst>
                <a:latin typeface="Times New Roman" pitchFamily="18" charset="0"/>
                <a:cs typeface="Times New Roman" pitchFamily="18" charset="0"/>
              </a:rPr>
              <a:t>ΤΜΗΜΑ ΔΗΜΟΣΙΑΣ ΔΙΟΙΚΗΣΗΣ</a:t>
            </a:r>
            <a:br>
              <a:rPr lang="el-GR" sz="2000" b="1" dirty="0" smtClean="0">
                <a:effectLst>
                  <a:outerShdw blurRad="38100" dist="38100" dir="2700000" algn="tl">
                    <a:srgbClr val="000000">
                      <a:alpha val="43137"/>
                    </a:srgbClr>
                  </a:outerShdw>
                </a:effectLst>
                <a:latin typeface="Times New Roman" pitchFamily="18" charset="0"/>
                <a:cs typeface="Times New Roman" pitchFamily="18" charset="0"/>
              </a:rPr>
            </a:br>
            <a:r>
              <a:rPr lang="el-GR" sz="2000" b="1" dirty="0" smtClean="0">
                <a:effectLst>
                  <a:outerShdw blurRad="38100" dist="38100" dir="2700000" algn="tl">
                    <a:srgbClr val="000000">
                      <a:alpha val="43137"/>
                    </a:srgbClr>
                  </a:outerShdw>
                </a:effectLst>
                <a:latin typeface="Times New Roman" pitchFamily="18" charset="0"/>
                <a:cs typeface="Times New Roman" pitchFamily="18" charset="0"/>
              </a:rPr>
              <a:t>ΜΑΘΗΜΑ : ΕΙΣΑΓΩΓΗ ΣΤΟ ΕΥΡΩΠΑΪΚΟ ΔΙΚΑΙΟ</a:t>
            </a:r>
            <a:endParaRPr lang="el-G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Υπότιτλος 2"/>
          <p:cNvSpPr>
            <a:spLocks noGrp="1"/>
          </p:cNvSpPr>
          <p:nvPr>
            <p:ph type="subTitle" idx="1"/>
          </p:nvPr>
        </p:nvSpPr>
        <p:spPr>
          <a:xfrm>
            <a:off x="1475656" y="3140968"/>
            <a:ext cx="6400800" cy="1752600"/>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lnSpcReduction="10000"/>
          </a:bodyPr>
          <a:lstStyle/>
          <a:p>
            <a:endPar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r>
              <a:rPr lang="el-GR"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ΛΑΜΠΡΟΣ Π. ΜΠΑΜΠΑΛΙΟΥΤΑΣ</a:t>
            </a:r>
          </a:p>
          <a:p>
            <a:r>
              <a:rPr lang="el-GR"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ΔΙΚΗΓΟΡΟΣ – ΕΠ. ΚΑΘΗΓΗΤΗΣ</a:t>
            </a:r>
          </a:p>
          <a:p>
            <a:r>
              <a:rPr lang="el-GR"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ΠΑΝΤΕΙΟΥ ΠΑΝΕΠΙΣΤΗΜΙΟΥ</a:t>
            </a:r>
          </a:p>
          <a:p>
            <a: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E-MAIL</a:t>
            </a:r>
            <a:r>
              <a:rPr lang="el-GR"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 </a:t>
            </a:r>
            <a: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babalioutas.l@panteion.gr</a:t>
            </a:r>
            <a:endParaRPr lang="el-GR"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3037158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800" b="1" dirty="0" smtClean="0">
                <a:effectLst>
                  <a:outerShdw blurRad="38100" dist="38100" dir="2700000" algn="tl">
                    <a:srgbClr val="000000">
                      <a:alpha val="43137"/>
                    </a:srgbClr>
                  </a:outerShdw>
                </a:effectLst>
                <a:latin typeface="Times New Roman" pitchFamily="18" charset="0"/>
                <a:cs typeface="Times New Roman" pitchFamily="18" charset="0"/>
              </a:rPr>
              <a:t>Συνήθης Νομοθετική Διαδικασία</a:t>
            </a:r>
            <a:endParaRPr lang="el-GR" sz="2800" dirty="0"/>
          </a:p>
        </p:txBody>
      </p:sp>
      <p:sp>
        <p:nvSpPr>
          <p:cNvPr id="3" name="Θέση περιεχομένου 2"/>
          <p:cNvSpPr>
            <a:spLocks noGrp="1"/>
          </p:cNvSpPr>
          <p:nvPr>
            <p:ph idx="1"/>
          </p:nvPr>
        </p:nvSpPr>
        <p:spPr>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fontScale="70000" lnSpcReduction="20000"/>
          </a:bodyPr>
          <a:lstStyle/>
          <a:p>
            <a:pPr marL="0" indent="0" algn="ctr">
              <a:buNone/>
            </a:pPr>
            <a:r>
              <a:rPr lang="el-GR" sz="3400" b="1" i="1" dirty="0" smtClean="0">
                <a:latin typeface="Times New Roman" pitchFamily="18" charset="0"/>
                <a:cs typeface="Times New Roman" pitchFamily="18" charset="0"/>
              </a:rPr>
              <a:t>Τρίτη </a:t>
            </a:r>
            <a:r>
              <a:rPr lang="el-GR" sz="3400" b="1" i="1" dirty="0">
                <a:latin typeface="Times New Roman" pitchFamily="18" charset="0"/>
                <a:cs typeface="Times New Roman" pitchFamily="18" charset="0"/>
              </a:rPr>
              <a:t>ανάγνωση </a:t>
            </a:r>
            <a:endParaRPr lang="el-GR" sz="3400" b="1" dirty="0">
              <a:latin typeface="Times New Roman" pitchFamily="18" charset="0"/>
              <a:cs typeface="Times New Roman" pitchFamily="18" charset="0"/>
            </a:endParaRPr>
          </a:p>
          <a:p>
            <a:pPr marL="0" indent="0" algn="just">
              <a:buNone/>
            </a:pPr>
            <a:r>
              <a:rPr lang="el-GR" sz="3400" dirty="0" smtClean="0">
                <a:latin typeface="Times New Roman" pitchFamily="18" charset="0"/>
                <a:cs typeface="Times New Roman" pitchFamily="18" charset="0"/>
              </a:rPr>
              <a:t>13</a:t>
            </a:r>
            <a:r>
              <a:rPr lang="el-GR" sz="3400" dirty="0">
                <a:latin typeface="Times New Roman" pitchFamily="18" charset="0"/>
                <a:cs typeface="Times New Roman" pitchFamily="18" charset="0"/>
              </a:rPr>
              <a:t>. Εάν, εντός της προθεσμίας αυτής, η επιτροπή συνδιαλλαγής εγκρίνει κοινό σχέδιο, το Ευρωπαϊκό Κοινοβούλιο και το Συμβούλιο διαθέτουν έκαστο προθεσμία έξι εβδομάδων από την έγκριση αυτή για να εκδώσουν την οικεία πράξη σύμφωνα με το εν λόγω σχέδιο, με την πλειοψηφία των ψηφισάντων όσον αφορά το Ευρωπαϊκό Κοινοβούλιο και με ειδική πλειοψηφία όσον αφορά το Συμβούλιο. Σε αντίθετη περίπτωση, θεωρείται ότι η προτεινόμενη πράξη δεν εκδόθηκε. </a:t>
            </a:r>
          </a:p>
          <a:p>
            <a:pPr marL="0" indent="0" algn="just">
              <a:buNone/>
            </a:pPr>
            <a:endParaRPr lang="el-GR" sz="3400" dirty="0" smtClean="0">
              <a:latin typeface="Times New Roman" pitchFamily="18" charset="0"/>
              <a:cs typeface="Times New Roman" pitchFamily="18" charset="0"/>
            </a:endParaRPr>
          </a:p>
          <a:p>
            <a:pPr marL="0" indent="0" algn="just">
              <a:buNone/>
            </a:pPr>
            <a:r>
              <a:rPr lang="el-GR" sz="3400" dirty="0" smtClean="0">
                <a:latin typeface="Times New Roman" pitchFamily="18" charset="0"/>
                <a:cs typeface="Times New Roman" pitchFamily="18" charset="0"/>
              </a:rPr>
              <a:t>14</a:t>
            </a:r>
            <a:r>
              <a:rPr lang="el-GR" sz="3400" dirty="0">
                <a:latin typeface="Times New Roman" pitchFamily="18" charset="0"/>
                <a:cs typeface="Times New Roman" pitchFamily="18" charset="0"/>
              </a:rPr>
              <a:t>. Οι προθεσμίες των τριών μηνών και των έξι εβδομάδων που αναφέρει το παρόν άρθρο παρατείνονται αντίστοιχα κατά ένα μήνα ή κατά δύο εβδομάδες το πολύ με πρωτοβουλία του Ευρωπαϊκού Κοινοβουλίου ή του Συμβουλίου </a:t>
            </a:r>
          </a:p>
        </p:txBody>
      </p:sp>
    </p:spTree>
    <p:extLst>
      <p:ext uri="{BB962C8B-B14F-4D97-AF65-F5344CB8AC3E}">
        <p14:creationId xmlns:p14="http://schemas.microsoft.com/office/powerpoint/2010/main" xmlns="" val="2662345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800" b="1" dirty="0" smtClean="0">
                <a:effectLst>
                  <a:outerShdw blurRad="38100" dist="38100" dir="2700000" algn="tl">
                    <a:srgbClr val="000000">
                      <a:alpha val="43137"/>
                    </a:srgbClr>
                  </a:outerShdw>
                </a:effectLst>
                <a:latin typeface="Times New Roman" pitchFamily="18" charset="0"/>
                <a:cs typeface="Times New Roman" pitchFamily="18" charset="0"/>
              </a:rPr>
              <a:t>Συνήθης Νομοθετική Διαδικασία</a:t>
            </a:r>
            <a:endParaRPr lang="el-GR" sz="2800" dirty="0"/>
          </a:p>
        </p:txBody>
      </p:sp>
      <p:sp>
        <p:nvSpPr>
          <p:cNvPr id="3" name="Θέση περιεχομένου 2"/>
          <p:cNvSpPr>
            <a:spLocks noGrp="1"/>
          </p:cNvSpPr>
          <p:nvPr>
            <p:ph idx="1"/>
          </p:nvPr>
        </p:nvSpPr>
        <p:spPr>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fontScale="62500" lnSpcReduction="20000"/>
          </a:bodyPr>
          <a:lstStyle/>
          <a:p>
            <a:pPr marL="0" indent="0" algn="ctr">
              <a:buNone/>
            </a:pPr>
            <a:r>
              <a:rPr lang="el-GR" b="1" i="1" dirty="0" smtClean="0">
                <a:latin typeface="Times New Roman" pitchFamily="18" charset="0"/>
                <a:cs typeface="Times New Roman" pitchFamily="18" charset="0"/>
              </a:rPr>
              <a:t>Ειδικές </a:t>
            </a:r>
            <a:r>
              <a:rPr lang="el-GR" b="1" i="1" dirty="0">
                <a:latin typeface="Times New Roman" pitchFamily="18" charset="0"/>
                <a:cs typeface="Times New Roman" pitchFamily="18" charset="0"/>
              </a:rPr>
              <a:t>διατάξεις </a:t>
            </a:r>
            <a:endParaRPr lang="el-GR" b="1" dirty="0">
              <a:latin typeface="Times New Roman" pitchFamily="18" charset="0"/>
              <a:cs typeface="Times New Roman" pitchFamily="18" charset="0"/>
            </a:endParaRPr>
          </a:p>
          <a:p>
            <a:pPr marL="0" indent="0" algn="just">
              <a:buNone/>
            </a:pPr>
            <a:endParaRPr lang="el-GR" dirty="0" smtClean="0">
              <a:latin typeface="Times New Roman" pitchFamily="18" charset="0"/>
              <a:cs typeface="Times New Roman" pitchFamily="18" charset="0"/>
            </a:endParaRPr>
          </a:p>
          <a:p>
            <a:pPr marL="0" indent="0" algn="just">
              <a:buNone/>
            </a:pPr>
            <a:r>
              <a:rPr lang="el-GR" dirty="0" smtClean="0">
                <a:latin typeface="Times New Roman" pitchFamily="18" charset="0"/>
                <a:cs typeface="Times New Roman" pitchFamily="18" charset="0"/>
              </a:rPr>
              <a:t>15</a:t>
            </a:r>
            <a:r>
              <a:rPr lang="el-GR" dirty="0">
                <a:latin typeface="Times New Roman" pitchFamily="18" charset="0"/>
                <a:cs typeface="Times New Roman" pitchFamily="18" charset="0"/>
              </a:rPr>
              <a:t>. Όταν, στις περιπτώσεις που προβλέπονται στις Συνθήκες, νομοθετική πράξη υπόκειται στη συνήθη νομοθετική διαδικασία μετά από πρωτοβουλία ομάδας κρατών μελών, σύσταση της Ευρωπαϊκής Κεντρικής Τράπεζας ή αίτημα του Δικαστηρίου, </a:t>
            </a:r>
            <a:r>
              <a:rPr lang="el-GR" b="1" u="sng" dirty="0">
                <a:latin typeface="Times New Roman" pitchFamily="18" charset="0"/>
                <a:cs typeface="Times New Roman" pitchFamily="18" charset="0"/>
              </a:rPr>
              <a:t>η παράγραφος 2, η παράγραφος 6, δεύτερη πρόταση, και η παράγραφος 9 δεν έχουν εφαρμογή. </a:t>
            </a:r>
          </a:p>
          <a:p>
            <a:pPr marL="0" indent="0" algn="just">
              <a:buNone/>
            </a:pPr>
            <a:endParaRPr lang="el-GR" dirty="0" smtClean="0">
              <a:latin typeface="Times New Roman" pitchFamily="18" charset="0"/>
              <a:cs typeface="Times New Roman" pitchFamily="18" charset="0"/>
            </a:endParaRPr>
          </a:p>
          <a:p>
            <a:pPr marL="0" indent="0" algn="just">
              <a:buNone/>
            </a:pPr>
            <a:r>
              <a:rPr lang="el-GR" dirty="0" smtClean="0">
                <a:latin typeface="Times New Roman" pitchFamily="18" charset="0"/>
                <a:cs typeface="Times New Roman" pitchFamily="18" charset="0"/>
              </a:rPr>
              <a:t>Στις </a:t>
            </a:r>
            <a:r>
              <a:rPr lang="el-GR" dirty="0">
                <a:latin typeface="Times New Roman" pitchFamily="18" charset="0"/>
                <a:cs typeface="Times New Roman" pitchFamily="18" charset="0"/>
              </a:rPr>
              <a:t>περιπτώσεις αυτές, το Ευρωπαϊκό Κοινοβούλιο και το Συμβούλιο διαβιβάζουν στην Επιτροπή το σχέδιο πράξης και τις θέσεις τους σε πρώτη και δεύτερη ανάγνωση. Το Ευρωπαϊκό Κοινοβούλιο ή το Συμβούλιο μπορούν να ζητούν τη γνώμη της Επιτροπής καθ’ όλη τη διάρκεια της διαδικασίας. Η Επιτροπή μπορεί επίσης να διατυπώνει γνώμη με δική της πρωτοβουλία. Μπορεί, επίσης εάν το θεωρεί αναγκαίο, να συμμετέχει στην επιτροπή συνδιαλλαγής σύμφωνα με την παράγραφο </a:t>
            </a:r>
            <a:r>
              <a:rPr lang="el-GR" dirty="0" smtClean="0">
                <a:latin typeface="Times New Roman" pitchFamily="18" charset="0"/>
                <a:cs typeface="Times New Roman" pitchFamily="18" charset="0"/>
              </a:rPr>
              <a:t>11. </a:t>
            </a: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xmlns="" val="616032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800" b="1" dirty="0" smtClean="0">
                <a:effectLst>
                  <a:outerShdw blurRad="38100" dist="38100" dir="2700000" algn="tl">
                    <a:srgbClr val="000000">
                      <a:alpha val="43137"/>
                    </a:srgbClr>
                  </a:outerShdw>
                </a:effectLst>
                <a:latin typeface="Times New Roman" pitchFamily="18" charset="0"/>
                <a:cs typeface="Times New Roman" pitchFamily="18" charset="0"/>
              </a:rPr>
              <a:t>Ειδική Νομοθετική Διαδικασία</a:t>
            </a:r>
            <a:endParaRPr lang="el-GR" sz="2800" dirty="0"/>
          </a:p>
        </p:txBody>
      </p:sp>
      <p:sp>
        <p:nvSpPr>
          <p:cNvPr id="3" name="Θέση περιεχομένου 2"/>
          <p:cNvSpPr>
            <a:spLocks noGrp="1"/>
          </p:cNvSpPr>
          <p:nvPr>
            <p:ph idx="1"/>
          </p:nvPr>
        </p:nvSpPr>
        <p:spPr>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fontScale="77500" lnSpcReduction="20000"/>
          </a:bodyPr>
          <a:lstStyle/>
          <a:p>
            <a:endParaRPr lang="el-GR" dirty="0"/>
          </a:p>
          <a:p>
            <a:pPr marL="0" indent="0" algn="ctr">
              <a:buNone/>
            </a:pPr>
            <a:r>
              <a:rPr lang="el-GR" b="1" i="1" dirty="0" smtClean="0">
                <a:latin typeface="Times New Roman" pitchFamily="18" charset="0"/>
                <a:cs typeface="Times New Roman" pitchFamily="18" charset="0"/>
              </a:rPr>
              <a:t>Άρθρο </a:t>
            </a:r>
            <a:r>
              <a:rPr lang="el-GR" b="1" i="1" dirty="0">
                <a:latin typeface="Times New Roman" pitchFamily="18" charset="0"/>
                <a:cs typeface="Times New Roman" pitchFamily="18" charset="0"/>
              </a:rPr>
              <a:t>289 </a:t>
            </a:r>
            <a:endParaRPr lang="el-GR" b="1" dirty="0">
              <a:latin typeface="Times New Roman" pitchFamily="18" charset="0"/>
              <a:cs typeface="Times New Roman" pitchFamily="18" charset="0"/>
            </a:endParaRPr>
          </a:p>
          <a:p>
            <a:pPr marL="0" indent="0" algn="just">
              <a:buNone/>
            </a:pPr>
            <a:endParaRPr lang="el-GR" dirty="0" smtClean="0">
              <a:latin typeface="Times New Roman" pitchFamily="18" charset="0"/>
              <a:cs typeface="Times New Roman" pitchFamily="18" charset="0"/>
            </a:endParaRPr>
          </a:p>
          <a:p>
            <a:pPr marL="0" indent="0" algn="just">
              <a:buNone/>
            </a:pPr>
            <a:r>
              <a:rPr lang="el-GR" dirty="0" smtClean="0">
                <a:latin typeface="Times New Roman" pitchFamily="18" charset="0"/>
                <a:cs typeface="Times New Roman" pitchFamily="18" charset="0"/>
              </a:rPr>
              <a:t>1</a:t>
            </a:r>
            <a:r>
              <a:rPr lang="el-GR" dirty="0">
                <a:latin typeface="Times New Roman" pitchFamily="18" charset="0"/>
                <a:cs typeface="Times New Roman" pitchFamily="18" charset="0"/>
              </a:rPr>
              <a:t>. Η συνήθης νομοθετική διαδικασία συνίσταται στην έκδοση κανονισμών, οδηγιών ή αποφάσεων από κοινού από το Ευρωπαϊκό Κοινοβούλιο και το Συμβούλιο, μετά από πρόταση της Επιτροπής. Η εν λόγω διαδικασία ορίζεται στο άρθρο 294. </a:t>
            </a:r>
          </a:p>
          <a:p>
            <a:pPr marL="0" indent="0" algn="just">
              <a:buNone/>
            </a:pPr>
            <a:endParaRPr lang="el-GR" dirty="0" smtClean="0">
              <a:latin typeface="Times New Roman" pitchFamily="18" charset="0"/>
              <a:cs typeface="Times New Roman" pitchFamily="18" charset="0"/>
            </a:endParaRPr>
          </a:p>
          <a:p>
            <a:pPr marL="0" indent="0" algn="just">
              <a:buNone/>
            </a:pPr>
            <a:r>
              <a:rPr lang="el-GR" b="1" dirty="0" smtClean="0">
                <a:latin typeface="Times New Roman" pitchFamily="18" charset="0"/>
                <a:cs typeface="Times New Roman" pitchFamily="18" charset="0"/>
              </a:rPr>
              <a:t>2</a:t>
            </a:r>
            <a:r>
              <a:rPr lang="el-GR" b="1" dirty="0">
                <a:latin typeface="Times New Roman" pitchFamily="18" charset="0"/>
                <a:cs typeface="Times New Roman" pitchFamily="18" charset="0"/>
              </a:rPr>
              <a:t>. Στις ειδικές περιπτώσεις που προβλέπουν οι Συνθήκες, η έκδοση κανονισμών, οδηγιών ή αποφάσεων από το Ευρωπαϊκό Κοινοβούλιο με τη συμμετοχή του Συμβουλίου, ή από το Συμβούλιο με τη συμμετοχή του Ευρωπαϊκού Κοινοβουλίου, συνιστά ειδική νομοθετική διαδικασία. </a:t>
            </a:r>
          </a:p>
        </p:txBody>
      </p:sp>
    </p:spTree>
    <p:extLst>
      <p:ext uri="{BB962C8B-B14F-4D97-AF65-F5344CB8AC3E}">
        <p14:creationId xmlns:p14="http://schemas.microsoft.com/office/powerpoint/2010/main" xmlns="" val="674813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800" b="1" dirty="0" smtClean="0">
                <a:effectLst>
                  <a:outerShdw blurRad="38100" dist="38100" dir="2700000" algn="tl">
                    <a:srgbClr val="000000">
                      <a:alpha val="43137"/>
                    </a:srgbClr>
                  </a:outerShdw>
                </a:effectLst>
                <a:latin typeface="Times New Roman" pitchFamily="18" charset="0"/>
                <a:cs typeface="Times New Roman" pitchFamily="18" charset="0"/>
              </a:rPr>
              <a:t>Συνήθης Νομοθετική Διαδικασία</a:t>
            </a:r>
            <a:endParaRPr lang="el-GR" sz="2800" dirty="0"/>
          </a:p>
        </p:txBody>
      </p:sp>
      <p:sp>
        <p:nvSpPr>
          <p:cNvPr id="3" name="Θέση περιεχομένου 2"/>
          <p:cNvSpPr>
            <a:spLocks noGrp="1"/>
          </p:cNvSpPr>
          <p:nvPr>
            <p:ph idx="1"/>
          </p:nvPr>
        </p:nvSpPr>
        <p:spPr>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fontScale="92500" lnSpcReduction="20000"/>
          </a:bodyPr>
          <a:lstStyle/>
          <a:p>
            <a:endParaRPr lang="el-GR" dirty="0"/>
          </a:p>
          <a:p>
            <a:pPr marL="0" indent="0" algn="just">
              <a:buNone/>
            </a:pPr>
            <a:r>
              <a:rPr lang="el-GR" dirty="0" smtClean="0">
                <a:latin typeface="Times New Roman" pitchFamily="18" charset="0"/>
                <a:cs typeface="Times New Roman" pitchFamily="18" charset="0"/>
              </a:rPr>
              <a:t>3</a:t>
            </a:r>
            <a:r>
              <a:rPr lang="el-GR" dirty="0">
                <a:latin typeface="Times New Roman" pitchFamily="18" charset="0"/>
                <a:cs typeface="Times New Roman" pitchFamily="18" charset="0"/>
              </a:rPr>
              <a:t>. Οι νομικές πράξεις που εκδίδονται με νομοθετική διαδικασία αποτελούν νομοθετικές πράξεις. </a:t>
            </a:r>
          </a:p>
          <a:p>
            <a:pPr marL="0" indent="0" algn="just">
              <a:buNone/>
            </a:pPr>
            <a:endParaRPr lang="el-GR" dirty="0" smtClean="0">
              <a:latin typeface="Times New Roman" pitchFamily="18" charset="0"/>
              <a:cs typeface="Times New Roman" pitchFamily="18" charset="0"/>
            </a:endParaRPr>
          </a:p>
          <a:p>
            <a:pPr marL="0" indent="0" algn="just">
              <a:buNone/>
            </a:pPr>
            <a:r>
              <a:rPr lang="el-GR" dirty="0" smtClean="0">
                <a:latin typeface="Times New Roman" pitchFamily="18" charset="0"/>
                <a:cs typeface="Times New Roman" pitchFamily="18" charset="0"/>
              </a:rPr>
              <a:t>4</a:t>
            </a:r>
            <a:r>
              <a:rPr lang="el-GR" dirty="0">
                <a:latin typeface="Times New Roman" pitchFamily="18" charset="0"/>
                <a:cs typeface="Times New Roman" pitchFamily="18" charset="0"/>
              </a:rPr>
              <a:t>. Στις ειδικές περιπτώσεις που προβλέπονται από τις Συνθήκες, οι νομοθετικές πράξεις μπορούν να εκδίδονται μετά από πρωτοβουλία ομάδας κρατών μελών ή του Ευρωπαϊκού Κοινοβουλίου, μετά από σύσταση της Ευρωπαϊκής Κεντρικής Τράπεζας ή αίτημα του Δικαστηρίου ή της Ευρωπαϊκής Τράπεζας Επενδύσεων </a:t>
            </a:r>
          </a:p>
        </p:txBody>
      </p:sp>
    </p:spTree>
    <p:extLst>
      <p:ext uri="{BB962C8B-B14F-4D97-AF65-F5344CB8AC3E}">
        <p14:creationId xmlns:p14="http://schemas.microsoft.com/office/powerpoint/2010/main" xmlns="" val="870044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accent1">
              <a:lumMod val="20000"/>
              <a:lumOff val="80000"/>
            </a:schemeClr>
          </a:solidFill>
        </p:spPr>
        <p:txBody>
          <a:bodyPr>
            <a:normAutofit/>
          </a:bodyPr>
          <a:lstStyle/>
          <a:p>
            <a:r>
              <a:rPr lang="el-GR" sz="2800" b="1" dirty="0" smtClean="0">
                <a:effectLst>
                  <a:outerShdw blurRad="38100" dist="38100" dir="2700000" algn="tl">
                    <a:srgbClr val="000000">
                      <a:alpha val="43137"/>
                    </a:srgbClr>
                  </a:outerShdw>
                </a:effectLst>
                <a:latin typeface="Times New Roman" pitchFamily="18" charset="0"/>
                <a:cs typeface="Times New Roman" pitchFamily="18" charset="0"/>
              </a:rPr>
              <a:t>Συνήθης Νομοθετική Διαδικασία</a:t>
            </a:r>
            <a:endParaRPr lang="el-GR" sz="28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Θέση περιεχομένου 2"/>
          <p:cNvSpPr>
            <a:spLocks noGrp="1"/>
          </p:cNvSpPr>
          <p:nvPr>
            <p:ph idx="1"/>
          </p:nvPr>
        </p:nvSpPr>
        <p:spPr>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a:bodyPr>
          <a:lstStyle/>
          <a:p>
            <a:pPr marL="0" indent="0" algn="ctr">
              <a:buNone/>
            </a:pPr>
            <a:r>
              <a:rPr lang="el-GR" b="1" i="1" dirty="0" smtClean="0">
                <a:latin typeface="Times New Roman" pitchFamily="18" charset="0"/>
                <a:cs typeface="Times New Roman" pitchFamily="18" charset="0"/>
              </a:rPr>
              <a:t>Άρθρο </a:t>
            </a:r>
            <a:r>
              <a:rPr lang="el-GR" b="1" i="1" dirty="0">
                <a:latin typeface="Times New Roman" pitchFamily="18" charset="0"/>
                <a:cs typeface="Times New Roman" pitchFamily="18" charset="0"/>
              </a:rPr>
              <a:t>294 </a:t>
            </a:r>
            <a:endParaRPr lang="el-GR" b="1" dirty="0">
              <a:latin typeface="Times New Roman" pitchFamily="18" charset="0"/>
              <a:cs typeface="Times New Roman" pitchFamily="18" charset="0"/>
            </a:endParaRPr>
          </a:p>
          <a:p>
            <a:pPr marL="0" indent="0" algn="ctr">
              <a:buNone/>
            </a:pPr>
            <a:r>
              <a:rPr lang="el-GR" b="1" dirty="0">
                <a:latin typeface="Times New Roman" pitchFamily="18" charset="0"/>
                <a:cs typeface="Times New Roman" pitchFamily="18" charset="0"/>
              </a:rPr>
              <a:t>(πρώην άρθρο 251 της ΣΕΚ) </a:t>
            </a:r>
          </a:p>
          <a:p>
            <a:pPr marL="0" indent="0" algn="just">
              <a:buNone/>
            </a:pPr>
            <a:r>
              <a:rPr lang="el-GR" dirty="0">
                <a:latin typeface="Times New Roman" pitchFamily="18" charset="0"/>
                <a:cs typeface="Times New Roman" pitchFamily="18" charset="0"/>
              </a:rPr>
              <a:t>1. Όταν οι Συνθήκες παραπέμπουν στη συνήθη νομοθετική διαδικασία για την έκδοση μιας πράξης, ακολουθείται η ακόλουθη διαδικασία. </a:t>
            </a:r>
          </a:p>
          <a:p>
            <a:pPr marL="0" indent="0" algn="just">
              <a:buNone/>
            </a:pPr>
            <a:endParaRPr lang="el-GR" dirty="0" smtClean="0">
              <a:latin typeface="Times New Roman" pitchFamily="18" charset="0"/>
              <a:cs typeface="Times New Roman" pitchFamily="18" charset="0"/>
            </a:endParaRPr>
          </a:p>
          <a:p>
            <a:pPr marL="0" indent="0" algn="just">
              <a:buNone/>
            </a:pPr>
            <a:r>
              <a:rPr lang="el-GR" dirty="0" smtClean="0">
                <a:latin typeface="Times New Roman" pitchFamily="18" charset="0"/>
                <a:cs typeface="Times New Roman" pitchFamily="18" charset="0"/>
              </a:rPr>
              <a:t>2</a:t>
            </a:r>
            <a:r>
              <a:rPr lang="el-GR" dirty="0">
                <a:latin typeface="Times New Roman" pitchFamily="18" charset="0"/>
                <a:cs typeface="Times New Roman" pitchFamily="18" charset="0"/>
              </a:rPr>
              <a:t>. Η Επιτροπή υποβάλλει πρόταση στο Ευρωπαϊκό Κοινοβούλιο και στο </a:t>
            </a:r>
            <a:r>
              <a:rPr lang="el-GR" dirty="0" smtClean="0">
                <a:latin typeface="Times New Roman" pitchFamily="18" charset="0"/>
                <a:cs typeface="Times New Roman" pitchFamily="18" charset="0"/>
              </a:rPr>
              <a:t>Συμβούλιο.</a:t>
            </a: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xmlns="" val="3823172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800" b="1" dirty="0" smtClean="0">
                <a:effectLst>
                  <a:outerShdw blurRad="38100" dist="38100" dir="2700000" algn="tl">
                    <a:srgbClr val="000000">
                      <a:alpha val="43137"/>
                    </a:srgbClr>
                  </a:outerShdw>
                </a:effectLst>
                <a:latin typeface="Times New Roman" pitchFamily="18" charset="0"/>
                <a:cs typeface="Times New Roman" pitchFamily="18" charset="0"/>
              </a:rPr>
              <a:t>Συνήθης Νομοθετική Διαδικασία</a:t>
            </a:r>
            <a:endParaRPr lang="el-GR" sz="2800" dirty="0"/>
          </a:p>
        </p:txBody>
      </p:sp>
      <p:sp>
        <p:nvSpPr>
          <p:cNvPr id="3" name="Θέση περιεχομένου 2"/>
          <p:cNvSpPr>
            <a:spLocks noGrp="1"/>
          </p:cNvSpPr>
          <p:nvPr>
            <p:ph idx="1"/>
          </p:nvPr>
        </p:nvSpPr>
        <p:spPr>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fontScale="85000" lnSpcReduction="10000"/>
          </a:bodyPr>
          <a:lstStyle/>
          <a:p>
            <a:endParaRPr lang="el-GR" dirty="0"/>
          </a:p>
          <a:p>
            <a:pPr marL="0" indent="0" algn="ctr">
              <a:buNone/>
            </a:pPr>
            <a:r>
              <a:rPr lang="el-GR" sz="3300" b="1" i="1" dirty="0" smtClean="0">
                <a:latin typeface="Times New Roman" pitchFamily="18" charset="0"/>
                <a:cs typeface="Times New Roman" pitchFamily="18" charset="0"/>
              </a:rPr>
              <a:t>Πρώτη </a:t>
            </a:r>
            <a:r>
              <a:rPr lang="el-GR" sz="3300" b="1" i="1" dirty="0">
                <a:latin typeface="Times New Roman" pitchFamily="18" charset="0"/>
                <a:cs typeface="Times New Roman" pitchFamily="18" charset="0"/>
              </a:rPr>
              <a:t>ανάγνωση </a:t>
            </a:r>
            <a:endParaRPr lang="el-GR" sz="3300" b="1" dirty="0">
              <a:latin typeface="Times New Roman" pitchFamily="18" charset="0"/>
              <a:cs typeface="Times New Roman" pitchFamily="18" charset="0"/>
            </a:endParaRPr>
          </a:p>
          <a:p>
            <a:pPr marL="0" indent="0" algn="just">
              <a:buNone/>
            </a:pPr>
            <a:endParaRPr lang="el-GR" sz="3300" dirty="0" smtClean="0">
              <a:latin typeface="Times New Roman" pitchFamily="18" charset="0"/>
              <a:cs typeface="Times New Roman" pitchFamily="18" charset="0"/>
            </a:endParaRPr>
          </a:p>
          <a:p>
            <a:pPr marL="0" indent="0" algn="just">
              <a:buNone/>
            </a:pPr>
            <a:r>
              <a:rPr lang="el-GR" sz="3300" dirty="0" smtClean="0">
                <a:latin typeface="Times New Roman" pitchFamily="18" charset="0"/>
                <a:cs typeface="Times New Roman" pitchFamily="18" charset="0"/>
              </a:rPr>
              <a:t>3</a:t>
            </a:r>
            <a:r>
              <a:rPr lang="el-GR" sz="3300" dirty="0">
                <a:latin typeface="Times New Roman" pitchFamily="18" charset="0"/>
                <a:cs typeface="Times New Roman" pitchFamily="18" charset="0"/>
              </a:rPr>
              <a:t>. Το Ευρωπαϊκό Κοινοβούλιο καθορίζει τη θέση του σε πρώτη ανάγνωση και τη διαβιβάζει στο Συμβούλιο. </a:t>
            </a:r>
          </a:p>
          <a:p>
            <a:pPr marL="0" indent="0" algn="just">
              <a:buNone/>
            </a:pPr>
            <a:endParaRPr lang="el-GR" sz="3300" dirty="0" smtClean="0">
              <a:latin typeface="Times New Roman" pitchFamily="18" charset="0"/>
              <a:cs typeface="Times New Roman" pitchFamily="18" charset="0"/>
            </a:endParaRPr>
          </a:p>
          <a:p>
            <a:pPr marL="0" indent="0" algn="just">
              <a:buNone/>
            </a:pPr>
            <a:r>
              <a:rPr lang="el-GR" sz="3300" dirty="0" smtClean="0">
                <a:latin typeface="Times New Roman" pitchFamily="18" charset="0"/>
                <a:cs typeface="Times New Roman" pitchFamily="18" charset="0"/>
              </a:rPr>
              <a:t>4</a:t>
            </a:r>
            <a:r>
              <a:rPr lang="el-GR" sz="3300" dirty="0">
                <a:latin typeface="Times New Roman" pitchFamily="18" charset="0"/>
                <a:cs typeface="Times New Roman" pitchFamily="18" charset="0"/>
              </a:rPr>
              <a:t>. Εάν το Συμβούλιο εγκρίνει τη θέση του Ευρωπαϊκού Κοινοβουλίου, εκδίδεται η σχετική πράξη με τη διατύπωση που αποδίδει τη θέση του Ευρωπαϊκού Κοινοβουλίου. </a:t>
            </a:r>
          </a:p>
          <a:p>
            <a:pPr marL="0" indent="0">
              <a:buNone/>
            </a:pPr>
            <a:endParaRPr lang="el-GR" dirty="0" smtClean="0"/>
          </a:p>
        </p:txBody>
      </p:sp>
    </p:spTree>
    <p:extLst>
      <p:ext uri="{BB962C8B-B14F-4D97-AF65-F5344CB8AC3E}">
        <p14:creationId xmlns:p14="http://schemas.microsoft.com/office/powerpoint/2010/main" xmlns="" val="939488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800" b="1" dirty="0" smtClean="0">
                <a:effectLst>
                  <a:outerShdw blurRad="38100" dist="38100" dir="2700000" algn="tl">
                    <a:srgbClr val="000000">
                      <a:alpha val="43137"/>
                    </a:srgbClr>
                  </a:outerShdw>
                </a:effectLst>
                <a:latin typeface="Times New Roman" pitchFamily="18" charset="0"/>
                <a:cs typeface="Times New Roman" pitchFamily="18" charset="0"/>
              </a:rPr>
              <a:t>Συνήθης Νομοθετική Διαδικασία</a:t>
            </a:r>
            <a:endParaRPr lang="el-GR" sz="2800" dirty="0"/>
          </a:p>
        </p:txBody>
      </p:sp>
      <p:sp>
        <p:nvSpPr>
          <p:cNvPr id="3" name="Θέση περιεχομένου 2"/>
          <p:cNvSpPr>
            <a:spLocks noGrp="1"/>
          </p:cNvSpPr>
          <p:nvPr>
            <p:ph idx="1"/>
          </p:nvPr>
        </p:nvSpPr>
        <p:spPr>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fontScale="92500" lnSpcReduction="20000"/>
          </a:bodyPr>
          <a:lstStyle/>
          <a:p>
            <a:pPr marL="0" indent="0" algn="just">
              <a:buNone/>
            </a:pPr>
            <a:endParaRPr lang="el-GR" sz="2800" dirty="0" smtClean="0"/>
          </a:p>
          <a:p>
            <a:pPr marL="0" indent="0" algn="just">
              <a:buNone/>
            </a:pPr>
            <a:r>
              <a:rPr lang="el-GR" sz="3000" dirty="0" smtClean="0">
                <a:latin typeface="Times New Roman" pitchFamily="18" charset="0"/>
                <a:cs typeface="Times New Roman" pitchFamily="18" charset="0"/>
              </a:rPr>
              <a:t>5. Εάν το Συμβούλιο δεν εγκρίνει τη θέση του Ευρωπαϊκού Κοινοβουλίου, καθορίζει τη θέση του σε πρώτη ανάγνωση και τη διαβιβάζει στο Ευρωπαϊκό Κοινοβούλιο. </a:t>
            </a:r>
          </a:p>
          <a:p>
            <a:pPr marL="0" indent="0" algn="just">
              <a:buNone/>
            </a:pPr>
            <a:endParaRPr lang="el-GR" sz="3000" dirty="0" smtClean="0">
              <a:latin typeface="Times New Roman" pitchFamily="18" charset="0"/>
              <a:cs typeface="Times New Roman" pitchFamily="18" charset="0"/>
            </a:endParaRPr>
          </a:p>
          <a:p>
            <a:pPr marL="0" indent="0" algn="just">
              <a:buNone/>
            </a:pPr>
            <a:r>
              <a:rPr lang="el-GR" sz="3000" dirty="0" smtClean="0">
                <a:latin typeface="Times New Roman" pitchFamily="18" charset="0"/>
                <a:cs typeface="Times New Roman" pitchFamily="18" charset="0"/>
              </a:rPr>
              <a:t>6. Το Συμβούλιο ενημερώνει πλήρως το Ευρωπαϊκό Κοινοβούλιο για τους λόγους που το οδήγησαν να καθορίσει τη θέση του σε πρώτη ανάγνωση. Η Επιτροπή ενημερώνει πλήρως το Ευρωπαϊκό Κοινοβούλιο για τη θέση της.</a:t>
            </a:r>
          </a:p>
          <a:p>
            <a:pPr marL="0" indent="0">
              <a:buNone/>
            </a:pPr>
            <a:endParaRPr lang="el-GR" sz="2800" dirty="0"/>
          </a:p>
        </p:txBody>
      </p:sp>
    </p:spTree>
    <p:extLst>
      <p:ext uri="{BB962C8B-B14F-4D97-AF65-F5344CB8AC3E}">
        <p14:creationId xmlns:p14="http://schemas.microsoft.com/office/powerpoint/2010/main" xmlns="" val="1269037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800" b="1" dirty="0" smtClean="0">
                <a:effectLst>
                  <a:outerShdw blurRad="38100" dist="38100" dir="2700000" algn="tl">
                    <a:srgbClr val="000000">
                      <a:alpha val="43137"/>
                    </a:srgbClr>
                  </a:outerShdw>
                </a:effectLst>
                <a:latin typeface="Times New Roman" pitchFamily="18" charset="0"/>
                <a:cs typeface="Times New Roman" pitchFamily="18" charset="0"/>
              </a:rPr>
              <a:t>Συνήθης Νομοθετική Διαδικασία</a:t>
            </a:r>
            <a:endParaRPr lang="el-GR" sz="2800" dirty="0"/>
          </a:p>
        </p:txBody>
      </p:sp>
      <p:sp>
        <p:nvSpPr>
          <p:cNvPr id="3" name="Θέση περιεχομένου 2"/>
          <p:cNvSpPr>
            <a:spLocks noGrp="1"/>
          </p:cNvSpPr>
          <p:nvPr>
            <p:ph idx="1"/>
          </p:nvPr>
        </p:nvSpPr>
        <p:spPr>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fontScale="92500" lnSpcReduction="10000"/>
          </a:bodyPr>
          <a:lstStyle/>
          <a:p>
            <a:pPr marL="0" indent="0">
              <a:buNone/>
            </a:pPr>
            <a:endParaRPr lang="el-GR" dirty="0"/>
          </a:p>
          <a:p>
            <a:pPr marL="0" indent="0" algn="ctr">
              <a:buNone/>
            </a:pPr>
            <a:r>
              <a:rPr lang="el-GR" sz="3000" b="1" i="1" dirty="0">
                <a:effectLst>
                  <a:outerShdw blurRad="38100" dist="38100" dir="2700000" algn="tl">
                    <a:srgbClr val="000000">
                      <a:alpha val="43137"/>
                    </a:srgbClr>
                  </a:outerShdw>
                </a:effectLst>
                <a:latin typeface="Times New Roman" pitchFamily="18" charset="0"/>
                <a:cs typeface="Times New Roman" pitchFamily="18" charset="0"/>
              </a:rPr>
              <a:t>Δεύτερη ανάγνωση </a:t>
            </a:r>
            <a:endParaRPr lang="el-GR" sz="3000" b="1" dirty="0">
              <a:effectLst>
                <a:outerShdw blurRad="38100" dist="38100" dir="2700000" algn="tl">
                  <a:srgbClr val="000000">
                    <a:alpha val="43137"/>
                  </a:srgbClr>
                </a:outerShdw>
              </a:effectLst>
              <a:latin typeface="Times New Roman" pitchFamily="18" charset="0"/>
              <a:cs typeface="Times New Roman" pitchFamily="18" charset="0"/>
            </a:endParaRPr>
          </a:p>
          <a:p>
            <a:pPr marL="0" indent="0" algn="just">
              <a:buNone/>
            </a:pPr>
            <a:endParaRPr lang="el-GR" sz="3000" dirty="0" smtClean="0">
              <a:latin typeface="Times New Roman" pitchFamily="18" charset="0"/>
              <a:cs typeface="Times New Roman" pitchFamily="18" charset="0"/>
            </a:endParaRPr>
          </a:p>
          <a:p>
            <a:pPr marL="0" indent="0" algn="just">
              <a:buNone/>
            </a:pPr>
            <a:r>
              <a:rPr lang="el-GR" sz="3000" dirty="0" smtClean="0">
                <a:latin typeface="Times New Roman" pitchFamily="18" charset="0"/>
                <a:cs typeface="Times New Roman" pitchFamily="18" charset="0"/>
              </a:rPr>
              <a:t>7</a:t>
            </a:r>
            <a:r>
              <a:rPr lang="el-GR" sz="3000" dirty="0">
                <a:latin typeface="Times New Roman" pitchFamily="18" charset="0"/>
                <a:cs typeface="Times New Roman" pitchFamily="18" charset="0"/>
              </a:rPr>
              <a:t>. Εάν, εντός τριών μηνών από τη διαβίβαση της θέσης, το Ευρωπαϊκό Κοινοβούλιο: </a:t>
            </a:r>
          </a:p>
          <a:p>
            <a:pPr marL="0" indent="0" algn="just">
              <a:buNone/>
            </a:pPr>
            <a:endParaRPr lang="el-GR" sz="3000" dirty="0" smtClean="0">
              <a:latin typeface="Times New Roman" pitchFamily="18" charset="0"/>
              <a:cs typeface="Times New Roman" pitchFamily="18" charset="0"/>
            </a:endParaRPr>
          </a:p>
          <a:p>
            <a:pPr marL="0" indent="0" algn="just">
              <a:buNone/>
            </a:pPr>
            <a:r>
              <a:rPr lang="el-GR" sz="3000" dirty="0" smtClean="0">
                <a:latin typeface="Times New Roman" pitchFamily="18" charset="0"/>
                <a:cs typeface="Times New Roman" pitchFamily="18" charset="0"/>
              </a:rPr>
              <a:t>α</a:t>
            </a:r>
            <a:r>
              <a:rPr lang="el-GR" sz="3000" dirty="0">
                <a:latin typeface="Times New Roman" pitchFamily="18" charset="0"/>
                <a:cs typeface="Times New Roman" pitchFamily="18" charset="0"/>
              </a:rPr>
              <a:t>) εγκρίνει τη θέση του Συμβουλίου σε πρώτη ανάγνωση ή δεν διατυπώσει γνώμη, η σχετική πράξη θεωρείται ότι εκδόθηκε με τη διατύπωση που αποδίδει τη θέση του Συμβουλίου, </a:t>
            </a:r>
          </a:p>
        </p:txBody>
      </p:sp>
    </p:spTree>
    <p:extLst>
      <p:ext uri="{BB962C8B-B14F-4D97-AF65-F5344CB8AC3E}">
        <p14:creationId xmlns:p14="http://schemas.microsoft.com/office/powerpoint/2010/main" xmlns="" val="2006063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800" b="1" dirty="0" smtClean="0">
                <a:effectLst>
                  <a:outerShdw blurRad="38100" dist="38100" dir="2700000" algn="tl">
                    <a:srgbClr val="000000">
                      <a:alpha val="43137"/>
                    </a:srgbClr>
                  </a:outerShdw>
                </a:effectLst>
                <a:latin typeface="Times New Roman" pitchFamily="18" charset="0"/>
                <a:cs typeface="Times New Roman" pitchFamily="18" charset="0"/>
              </a:rPr>
              <a:t>Συνήθης Νομοθετική Διαδικασία</a:t>
            </a:r>
            <a:endParaRPr lang="el-GR" sz="2800" dirty="0"/>
          </a:p>
        </p:txBody>
      </p:sp>
      <p:sp>
        <p:nvSpPr>
          <p:cNvPr id="3" name="Θέση περιεχομένου 2"/>
          <p:cNvSpPr>
            <a:spLocks noGrp="1"/>
          </p:cNvSpPr>
          <p:nvPr>
            <p:ph idx="1"/>
          </p:nvPr>
        </p:nvSpPr>
        <p:spPr>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fontScale="92500"/>
          </a:bodyPr>
          <a:lstStyle/>
          <a:p>
            <a:pPr marL="0" indent="0" algn="just">
              <a:buNone/>
            </a:pPr>
            <a:endParaRPr lang="el-GR" sz="2800" dirty="0" smtClean="0">
              <a:latin typeface="Times New Roman" pitchFamily="18" charset="0"/>
              <a:cs typeface="Times New Roman" pitchFamily="18" charset="0"/>
            </a:endParaRPr>
          </a:p>
          <a:p>
            <a:pPr marL="0" indent="0" algn="just">
              <a:buNone/>
            </a:pPr>
            <a:r>
              <a:rPr lang="el-GR" sz="2800" dirty="0" smtClean="0">
                <a:latin typeface="Times New Roman" pitchFamily="18" charset="0"/>
                <a:cs typeface="Times New Roman" pitchFamily="18" charset="0"/>
              </a:rPr>
              <a:t>β) απορρίψει με την πλειοψηφία του όλου αριθμού των μελών του τη θέση του Συμβουλίου σε πρώτη ανάγνωση, η σχετική πράξη θεωρείται ότι δεν εκδόθηκε, </a:t>
            </a:r>
          </a:p>
          <a:p>
            <a:pPr marL="0" indent="0" algn="just">
              <a:buNone/>
            </a:pPr>
            <a:endParaRPr lang="el-GR" sz="2800" dirty="0" smtClean="0">
              <a:latin typeface="Times New Roman" pitchFamily="18" charset="0"/>
              <a:cs typeface="Times New Roman" pitchFamily="18" charset="0"/>
            </a:endParaRPr>
          </a:p>
          <a:p>
            <a:pPr marL="0" indent="0" algn="just">
              <a:buNone/>
            </a:pPr>
            <a:r>
              <a:rPr lang="el-GR" sz="2800" dirty="0" smtClean="0">
                <a:latin typeface="Times New Roman" pitchFamily="18" charset="0"/>
                <a:cs typeface="Times New Roman" pitchFamily="18" charset="0"/>
              </a:rPr>
              <a:t>γ) προτείνει, με την πλειοψηφία των μελών του που το απαρτίζουν, τροπολογίες επί της θέσης του Συμβουλίου σε πρώτη ανάγνωση, το ούτως τροποποιημένο κείμενο διαβιβάζεται στο Συμβούλιο και στην Επιτροπή, η οποία γνωμοδοτεί για τις τροπολογίες αυτές. </a:t>
            </a:r>
          </a:p>
          <a:p>
            <a:pPr marL="0" indent="0">
              <a:buNone/>
            </a:pPr>
            <a:endParaRPr lang="el-GR" sz="2800" dirty="0"/>
          </a:p>
        </p:txBody>
      </p:sp>
    </p:spTree>
    <p:extLst>
      <p:ext uri="{BB962C8B-B14F-4D97-AF65-F5344CB8AC3E}">
        <p14:creationId xmlns:p14="http://schemas.microsoft.com/office/powerpoint/2010/main" xmlns="" val="1773493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800" b="1" dirty="0" smtClean="0">
                <a:effectLst>
                  <a:outerShdw blurRad="38100" dist="38100" dir="2700000" algn="tl">
                    <a:srgbClr val="000000">
                      <a:alpha val="43137"/>
                    </a:srgbClr>
                  </a:outerShdw>
                </a:effectLst>
                <a:latin typeface="Times New Roman" pitchFamily="18" charset="0"/>
                <a:cs typeface="Times New Roman" pitchFamily="18" charset="0"/>
              </a:rPr>
              <a:t>Συνήθης Νομοθετική Διαδικασία</a:t>
            </a:r>
            <a:endParaRPr lang="el-GR" sz="2800" dirty="0"/>
          </a:p>
        </p:txBody>
      </p:sp>
      <p:sp>
        <p:nvSpPr>
          <p:cNvPr id="3" name="Θέση περιεχομένου 2"/>
          <p:cNvSpPr>
            <a:spLocks noGrp="1"/>
          </p:cNvSpPr>
          <p:nvPr>
            <p:ph idx="1"/>
          </p:nvPr>
        </p:nvSpPr>
        <p:spPr>
          <a:xfrm>
            <a:off x="457200" y="1600200"/>
            <a:ext cx="8229600" cy="5069160"/>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fontScale="55000" lnSpcReduction="20000"/>
          </a:bodyPr>
          <a:lstStyle/>
          <a:p>
            <a:pPr marL="0" indent="0">
              <a:buNone/>
            </a:pPr>
            <a:endParaRPr lang="el-GR" dirty="0"/>
          </a:p>
          <a:p>
            <a:pPr marL="0" indent="0" algn="just">
              <a:buNone/>
            </a:pPr>
            <a:r>
              <a:rPr lang="el-GR" sz="4400" dirty="0">
                <a:latin typeface="Times New Roman" pitchFamily="18" charset="0"/>
                <a:cs typeface="Times New Roman" pitchFamily="18" charset="0"/>
              </a:rPr>
              <a:t>8. Εάν, εντός τριών μηνών από την παραλαβή των τροπολογιών του Ευρωπαϊκού Κοινοβουλίου, το Συμβούλιο, αποφασίζοντας με ειδική πλειοψηφία: </a:t>
            </a:r>
          </a:p>
          <a:p>
            <a:pPr marL="0" indent="0" algn="just">
              <a:buNone/>
            </a:pPr>
            <a:endParaRPr lang="el-GR" sz="4400" dirty="0" smtClean="0">
              <a:latin typeface="Times New Roman" pitchFamily="18" charset="0"/>
              <a:cs typeface="Times New Roman" pitchFamily="18" charset="0"/>
            </a:endParaRPr>
          </a:p>
          <a:p>
            <a:pPr marL="0" indent="0" algn="just">
              <a:buNone/>
            </a:pPr>
            <a:r>
              <a:rPr lang="el-GR" sz="4400" dirty="0" smtClean="0">
                <a:latin typeface="Times New Roman" pitchFamily="18" charset="0"/>
                <a:cs typeface="Times New Roman" pitchFamily="18" charset="0"/>
              </a:rPr>
              <a:t>α</a:t>
            </a:r>
            <a:r>
              <a:rPr lang="el-GR" sz="4400" dirty="0">
                <a:latin typeface="Times New Roman" pitchFamily="18" charset="0"/>
                <a:cs typeface="Times New Roman" pitchFamily="18" charset="0"/>
              </a:rPr>
              <a:t>) εγκρίνει όλες τις εν λόγω τροπολογίες, η σχετική πράξη θεωρείται ότι εκδόθηκε, </a:t>
            </a:r>
          </a:p>
          <a:p>
            <a:pPr marL="0" indent="0" algn="just">
              <a:buNone/>
            </a:pPr>
            <a:endParaRPr lang="el-GR" sz="4400" dirty="0" smtClean="0">
              <a:latin typeface="Times New Roman" pitchFamily="18" charset="0"/>
              <a:cs typeface="Times New Roman" pitchFamily="18" charset="0"/>
            </a:endParaRPr>
          </a:p>
          <a:p>
            <a:pPr marL="0" indent="0" algn="just">
              <a:buNone/>
            </a:pPr>
            <a:r>
              <a:rPr lang="el-GR" sz="4400" dirty="0" smtClean="0">
                <a:latin typeface="Times New Roman" pitchFamily="18" charset="0"/>
                <a:cs typeface="Times New Roman" pitchFamily="18" charset="0"/>
              </a:rPr>
              <a:t>β</a:t>
            </a:r>
            <a:r>
              <a:rPr lang="el-GR" sz="4400" dirty="0">
                <a:latin typeface="Times New Roman" pitchFamily="18" charset="0"/>
                <a:cs typeface="Times New Roman" pitchFamily="18" charset="0"/>
              </a:rPr>
              <a:t>) δεν εγκρίνει όλες τις τροπολογίες, ο πρόεδρος του Συμβουλίου, σε συμφωνία με τον πρόεδρο του Ευρωπαϊκού Κοινοβουλίου, συγκαλεί την επιτροπή συνδιαλλαγής εντός έξι εβδομάδων. </a:t>
            </a:r>
          </a:p>
          <a:p>
            <a:pPr marL="0" indent="0" algn="just">
              <a:buNone/>
            </a:pPr>
            <a:endParaRPr lang="el-GR" sz="4400" dirty="0" smtClean="0">
              <a:latin typeface="Times New Roman" pitchFamily="18" charset="0"/>
              <a:cs typeface="Times New Roman" pitchFamily="18" charset="0"/>
            </a:endParaRPr>
          </a:p>
          <a:p>
            <a:pPr marL="0" indent="0" algn="just">
              <a:buNone/>
            </a:pPr>
            <a:r>
              <a:rPr lang="el-GR" sz="4400" dirty="0" smtClean="0">
                <a:latin typeface="Times New Roman" pitchFamily="18" charset="0"/>
                <a:cs typeface="Times New Roman" pitchFamily="18" charset="0"/>
              </a:rPr>
              <a:t>9</a:t>
            </a:r>
            <a:r>
              <a:rPr lang="el-GR" sz="4400" dirty="0">
                <a:latin typeface="Times New Roman" pitchFamily="18" charset="0"/>
                <a:cs typeface="Times New Roman" pitchFamily="18" charset="0"/>
              </a:rPr>
              <a:t>. Το Συμβούλιο αποφασίζει ομόφωνα για τις τροπολογίες για τις οποίες η Επιτροπή έχει εκφέρει αρνητική γνώμη. </a:t>
            </a:r>
          </a:p>
        </p:txBody>
      </p:sp>
    </p:spTree>
    <p:extLst>
      <p:ext uri="{BB962C8B-B14F-4D97-AF65-F5344CB8AC3E}">
        <p14:creationId xmlns:p14="http://schemas.microsoft.com/office/powerpoint/2010/main" xmlns="" val="405067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800" b="1" dirty="0" smtClean="0">
                <a:effectLst>
                  <a:outerShdw blurRad="38100" dist="38100" dir="2700000" algn="tl">
                    <a:srgbClr val="000000">
                      <a:alpha val="43137"/>
                    </a:srgbClr>
                  </a:outerShdw>
                </a:effectLst>
                <a:latin typeface="Times New Roman" pitchFamily="18" charset="0"/>
                <a:cs typeface="Times New Roman" pitchFamily="18" charset="0"/>
              </a:rPr>
              <a:t>Συνήθης Νομοθετική Διαδικασία</a:t>
            </a:r>
            <a:endParaRPr lang="el-GR" sz="2800" dirty="0"/>
          </a:p>
        </p:txBody>
      </p:sp>
      <p:sp>
        <p:nvSpPr>
          <p:cNvPr id="3" name="Θέση περιεχομένου 2"/>
          <p:cNvSpPr>
            <a:spLocks noGrp="1"/>
          </p:cNvSpPr>
          <p:nvPr>
            <p:ph idx="1"/>
          </p:nvPr>
        </p:nvSpPr>
        <p:spPr>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fontScale="77500" lnSpcReduction="20000"/>
          </a:bodyPr>
          <a:lstStyle/>
          <a:p>
            <a:endParaRPr lang="el-GR" dirty="0"/>
          </a:p>
          <a:p>
            <a:pPr marL="0" indent="0" algn="ctr">
              <a:buNone/>
            </a:pPr>
            <a:r>
              <a:rPr lang="el-GR" b="1" i="1" dirty="0" smtClean="0">
                <a:latin typeface="Times New Roman" pitchFamily="18" charset="0"/>
                <a:cs typeface="Times New Roman" pitchFamily="18" charset="0"/>
              </a:rPr>
              <a:t>Συνδιαλλαγή </a:t>
            </a:r>
            <a:endParaRPr lang="el-GR" b="1" dirty="0">
              <a:latin typeface="Times New Roman" pitchFamily="18" charset="0"/>
              <a:cs typeface="Times New Roman" pitchFamily="18" charset="0"/>
            </a:endParaRPr>
          </a:p>
          <a:p>
            <a:pPr marL="0" indent="0" algn="just">
              <a:buNone/>
            </a:pPr>
            <a:endParaRPr lang="el-GR" dirty="0" smtClean="0">
              <a:latin typeface="Times New Roman" pitchFamily="18" charset="0"/>
              <a:cs typeface="Times New Roman" pitchFamily="18" charset="0"/>
            </a:endParaRPr>
          </a:p>
          <a:p>
            <a:pPr marL="0" indent="0" algn="just">
              <a:buNone/>
            </a:pPr>
            <a:r>
              <a:rPr lang="el-GR" dirty="0" smtClean="0">
                <a:latin typeface="Times New Roman" pitchFamily="18" charset="0"/>
                <a:cs typeface="Times New Roman" pitchFamily="18" charset="0"/>
              </a:rPr>
              <a:t>10</a:t>
            </a:r>
            <a:r>
              <a:rPr lang="el-GR" dirty="0">
                <a:latin typeface="Times New Roman" pitchFamily="18" charset="0"/>
                <a:cs typeface="Times New Roman" pitchFamily="18" charset="0"/>
              </a:rPr>
              <a:t>. Η επιτροπή συνδιαλλαγής, που αποτελείται από τα μέλη του Συμβουλίου ή τους αντιπροσώπους τους και από ισάριθμους αντιπροσώπους του Ευρωπαϊκού Κοινοβουλίου, έχει ως αποστολή την επίτευξη συμφωνίας επί κοινού σχεδίου, με την ειδική πλειοψηφία των μελών του Συμβουλίου ή των αντιπροσώπων τους και με την πλειοψηφία των αντιπροσώπων του Ευρωπαϊκού Κοινοβουλίου, εντός έξι εβδομάδων από τη σύγκλησή της, βάσει των θέσεων του Ευρωπαϊκού Κοινοβουλίου και του Συμβουλίου σε δεύτερη ανάγνωση</a:t>
            </a:r>
          </a:p>
        </p:txBody>
      </p:sp>
    </p:spTree>
    <p:extLst>
      <p:ext uri="{BB962C8B-B14F-4D97-AF65-F5344CB8AC3E}">
        <p14:creationId xmlns:p14="http://schemas.microsoft.com/office/powerpoint/2010/main" xmlns="" val="861067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800" b="1" dirty="0" smtClean="0">
                <a:effectLst>
                  <a:outerShdw blurRad="38100" dist="38100" dir="2700000" algn="tl">
                    <a:srgbClr val="000000">
                      <a:alpha val="43137"/>
                    </a:srgbClr>
                  </a:outerShdw>
                </a:effectLst>
                <a:latin typeface="Times New Roman" pitchFamily="18" charset="0"/>
                <a:cs typeface="Times New Roman" pitchFamily="18" charset="0"/>
              </a:rPr>
              <a:t>Συνήθης Νομοθετική Διαδικασία</a:t>
            </a:r>
            <a:endParaRPr lang="el-GR" sz="2800" dirty="0"/>
          </a:p>
        </p:txBody>
      </p:sp>
      <p:sp>
        <p:nvSpPr>
          <p:cNvPr id="3" name="Θέση περιεχομένου 2"/>
          <p:cNvSpPr>
            <a:spLocks noGrp="1"/>
          </p:cNvSpPr>
          <p:nvPr>
            <p:ph idx="1"/>
          </p:nvPr>
        </p:nvSpPr>
        <p:spPr>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fontScale="92500" lnSpcReduction="10000"/>
          </a:bodyPr>
          <a:lstStyle/>
          <a:p>
            <a:endParaRPr lang="el-GR" dirty="0"/>
          </a:p>
          <a:p>
            <a:pPr marL="0" indent="0" algn="just">
              <a:buNone/>
            </a:pPr>
            <a:r>
              <a:rPr lang="el-GR" dirty="0" smtClean="0">
                <a:latin typeface="Times New Roman" pitchFamily="18" charset="0"/>
                <a:cs typeface="Times New Roman" pitchFamily="18" charset="0"/>
              </a:rPr>
              <a:t>11</a:t>
            </a:r>
            <a:r>
              <a:rPr lang="el-GR" dirty="0">
                <a:latin typeface="Times New Roman" pitchFamily="18" charset="0"/>
                <a:cs typeface="Times New Roman" pitchFamily="18" charset="0"/>
              </a:rPr>
              <a:t>. Η Επιτροπή συμμετέχει στις εργασίες της επιτροπής συνδιαλλαγής και αναλαμβάνει όλες τις αναγκαίες πρωτοβουλίες με σκοπό την προσέγγιση των θέσεων του Ευρωπαϊκού Κοινοβουλίου και του Συμβουλίου. </a:t>
            </a:r>
          </a:p>
          <a:p>
            <a:pPr marL="0" indent="0" algn="just">
              <a:buNone/>
            </a:pPr>
            <a:endParaRPr lang="el-GR" dirty="0" smtClean="0">
              <a:latin typeface="Times New Roman" pitchFamily="18" charset="0"/>
              <a:cs typeface="Times New Roman" pitchFamily="18" charset="0"/>
            </a:endParaRPr>
          </a:p>
          <a:p>
            <a:pPr marL="0" indent="0" algn="just">
              <a:buNone/>
            </a:pPr>
            <a:r>
              <a:rPr lang="el-GR" dirty="0" smtClean="0">
                <a:latin typeface="Times New Roman" pitchFamily="18" charset="0"/>
                <a:cs typeface="Times New Roman" pitchFamily="18" charset="0"/>
              </a:rPr>
              <a:t>12</a:t>
            </a:r>
            <a:r>
              <a:rPr lang="el-GR" dirty="0">
                <a:latin typeface="Times New Roman" pitchFamily="18" charset="0"/>
                <a:cs typeface="Times New Roman" pitchFamily="18" charset="0"/>
              </a:rPr>
              <a:t>. Εάν, εντός έξι εβδομάδων από τη σύγκλησή της, η επιτροπή συνδιαλλαγής δεν εγκρίνει κοινό σχέδιο, θεωρείται ότι η προτεινόμενη πράξη δεν </a:t>
            </a:r>
            <a:r>
              <a:rPr lang="el-GR" dirty="0" smtClean="0">
                <a:latin typeface="Times New Roman" pitchFamily="18" charset="0"/>
                <a:cs typeface="Times New Roman" pitchFamily="18" charset="0"/>
              </a:rPr>
              <a:t>εκδόθηκε. </a:t>
            </a: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xmlns="" val="385088772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938</Words>
  <Application>Microsoft Office PowerPoint</Application>
  <PresentationFormat>Προβολή στην οθόνη (4:3)</PresentationFormat>
  <Paragraphs>78</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Θέμα του Office</vt:lpstr>
      <vt:lpstr>ΠΑΝΤΕΙΟ ΠΑΝΕΠΙΣΤΗΜΙΟ ΤΜΗΜΑ ΔΗΜΟΣΙΑΣ ΔΙΟΙΚΗΣΗΣ ΜΑΘΗΜΑ : ΕΙΣΑΓΩΓΗ ΣΤΟ ΕΥΡΩΠΑΪΚΟ ΔΙΚΑΙΟ</vt:lpstr>
      <vt:lpstr>Συνήθης Νομοθετική Διαδικασία</vt:lpstr>
      <vt:lpstr>Συνήθης Νομοθετική Διαδικασία</vt:lpstr>
      <vt:lpstr>Συνήθης Νομοθετική Διαδικασία</vt:lpstr>
      <vt:lpstr>Συνήθης Νομοθετική Διαδικασία</vt:lpstr>
      <vt:lpstr>Συνήθης Νομοθετική Διαδικασία</vt:lpstr>
      <vt:lpstr>Συνήθης Νομοθετική Διαδικασία</vt:lpstr>
      <vt:lpstr>Συνήθης Νομοθετική Διαδικασία</vt:lpstr>
      <vt:lpstr>Συνήθης Νομοθετική Διαδικασία</vt:lpstr>
      <vt:lpstr>Συνήθης Νομοθετική Διαδικασία</vt:lpstr>
      <vt:lpstr>Συνήθης Νομοθετική Διαδικασία</vt:lpstr>
      <vt:lpstr>Ειδική Νομοθετική Διαδικασία</vt:lpstr>
      <vt:lpstr>Συνήθης Νομοθετική Διαδικασία</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ΠΑΝΤΕΙΟ ΠΑΝΕΠΙΣΤΗΜΙΟ ΤΜΗΜΑ ΔΗΜΟΣΙΑΣ ΔΙΟΙΚΗΣΗΣ ΜΑΘΗΜΑ : ΕΙΣΑΓΩΓΗ ΣΤΟ ΕΥΡΩΠΑΪΚΟ ΔΙΚΑΙΟ</dc:title>
  <dc:creator>εφη - ακης</dc:creator>
  <cp:lastModifiedBy>Jimer585</cp:lastModifiedBy>
  <cp:revision>5</cp:revision>
  <dcterms:created xsi:type="dcterms:W3CDTF">2021-01-18T14:03:35Z</dcterms:created>
  <dcterms:modified xsi:type="dcterms:W3CDTF">2023-10-12T18:42:22Z</dcterms:modified>
</cp:coreProperties>
</file>