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3894132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1498003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1098085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1449905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357070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1760448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287296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238236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345087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287147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F1D19C3-D834-4F18-88E0-C757C7D26B16}" type="datetimeFigureOut">
              <a:rPr lang="el-GR" smtClean="0"/>
              <a:pPr/>
              <a:t>12/10/2023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187103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1D19C3-D834-4F18-88E0-C757C7D26B16}" type="datetimeFigureOut">
              <a:rPr lang="el-GR" smtClean="0"/>
              <a:pPr/>
              <a:t>12/10/2023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EC52D-7670-4BB1-BDB7-6F6132BF349F}" type="slidenum">
              <a:rPr lang="el-GR" smtClean="0"/>
              <a:pPr/>
              <a:t>‹#›</a:t>
            </a:fld>
            <a:endParaRPr lang="el-GR"/>
          </a:p>
        </p:txBody>
      </p:sp>
    </p:spTree>
    <p:extLst>
      <p:ext uri="{BB962C8B-B14F-4D97-AF65-F5344CB8AC3E}">
        <p14:creationId xmlns:p14="http://schemas.microsoft.com/office/powerpoint/2010/main" xmlns="" val="1203649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1340769"/>
            <a:ext cx="7772400" cy="1872207"/>
          </a:xfrm>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400" b="1" dirty="0" smtClean="0">
                <a:latin typeface="Times New Roman" pitchFamily="18" charset="0"/>
                <a:cs typeface="Times New Roman" pitchFamily="18" charset="0"/>
              </a:rPr>
              <a:t>ΠΑΝΤΕΙΟ ΠΑΝΕΠΙΣΤΗΜΙΟ</a:t>
            </a:r>
            <a:br>
              <a:rPr lang="el-GR" sz="2400" b="1" dirty="0" smtClean="0">
                <a:latin typeface="Times New Roman" pitchFamily="18" charset="0"/>
                <a:cs typeface="Times New Roman" pitchFamily="18" charset="0"/>
              </a:rPr>
            </a:br>
            <a:r>
              <a:rPr lang="el-GR" sz="2400" b="1" dirty="0" smtClean="0">
                <a:latin typeface="Times New Roman" pitchFamily="18" charset="0"/>
                <a:cs typeface="Times New Roman" pitchFamily="18" charset="0"/>
              </a:rPr>
              <a:t>ΤΜΗΜΑ ΔΗΜΟΣΙΑΣ ΔΙΟΙΚΗΣΗΣ</a:t>
            </a:r>
            <a:br>
              <a:rPr lang="el-GR" sz="2400" b="1" dirty="0" smtClean="0">
                <a:latin typeface="Times New Roman" pitchFamily="18" charset="0"/>
                <a:cs typeface="Times New Roman" pitchFamily="18" charset="0"/>
              </a:rPr>
            </a:br>
            <a:r>
              <a:rPr lang="el-GR" sz="2400" b="1" dirty="0" smtClean="0">
                <a:latin typeface="Times New Roman" pitchFamily="18" charset="0"/>
                <a:cs typeface="Times New Roman" pitchFamily="18" charset="0"/>
              </a:rPr>
              <a:t>ΜΑΘΗΜΑ : ΕΙΣΑΓΩΓΗ ΣΤΟ ΕΥΡΩΠΑΪΚΟ ΔΙΚΑΙΟ</a:t>
            </a:r>
            <a:endParaRPr lang="el-GR" sz="2400" b="1" dirty="0">
              <a:latin typeface="Times New Roman" pitchFamily="18" charset="0"/>
              <a:cs typeface="Times New Roman" pitchFamily="18" charset="0"/>
            </a:endParaRPr>
          </a:p>
        </p:txBody>
      </p:sp>
      <p:sp>
        <p:nvSpPr>
          <p:cNvPr id="3" name="Υπότιτλος 2"/>
          <p:cNvSpPr>
            <a:spLocks noGrp="1"/>
          </p:cNvSpPr>
          <p:nvPr>
            <p:ph type="subTitle"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2500" lnSpcReduction="10000"/>
          </a:bodyPr>
          <a:lstStyle/>
          <a:p>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Πρωτογενές και δευτερογενές ή παράγωγο δίκαιο της Ε.Ε.</a:t>
            </a:r>
          </a:p>
          <a:p>
            <a:endParaRPr lang="el-GR" sz="2000" b="1" dirty="0">
              <a:effectLst>
                <a:outerShdw blurRad="38100" dist="38100" dir="2700000" algn="tl">
                  <a:srgbClr val="000000">
                    <a:alpha val="43137"/>
                  </a:srgbClr>
                </a:outerShdw>
              </a:effectLst>
              <a:latin typeface="Times New Roman" pitchFamily="18" charset="0"/>
              <a:cs typeface="Times New Roman" pitchFamily="18" charset="0"/>
            </a:endParaRPr>
          </a:p>
          <a:p>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ΛΑΜΠΡΟΣ ΜΠΑΜΠΑΛΙΟΥΤΑΣ</a:t>
            </a:r>
          </a:p>
          <a:p>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ΔΙΚΗΓΟΡΟΣ – ΕΠΙΚΟΥΡΟΣ ΚΑΘΗΓΗΤΗΣ </a:t>
            </a:r>
          </a:p>
          <a:p>
            <a:r>
              <a:rPr lang="el-GR" sz="2000" b="1" dirty="0" smtClean="0">
                <a:effectLst>
                  <a:outerShdw blurRad="38100" dist="38100" dir="2700000" algn="tl">
                    <a:srgbClr val="000000">
                      <a:alpha val="43137"/>
                    </a:srgbClr>
                  </a:outerShdw>
                </a:effectLst>
                <a:latin typeface="Times New Roman" pitchFamily="18" charset="0"/>
                <a:cs typeface="Times New Roman" pitchFamily="18" charset="0"/>
              </a:rPr>
              <a:t>ΠΑΝΤΕΙΟΥ ΠΑΝΕΠΙΣΤΗΜΙΟΥ</a:t>
            </a:r>
            <a:endParaRPr lang="el-GR" sz="20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xmlns="" val="3816645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ΔΕΥΤΕΡΟΓΕΝΕΣ Ή ΠΑΡΑΓΩΓΟ ΔΙΚΑΙΟ ΤΗΣ Ε.Ε.</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ctr">
              <a:buNone/>
            </a:pPr>
            <a:r>
              <a:rPr lang="el-GR" sz="2000" b="1" dirty="0" smtClean="0">
                <a:latin typeface="Times New Roman" pitchFamily="18" charset="0"/>
                <a:cs typeface="Times New Roman" pitchFamily="18" charset="0"/>
              </a:rPr>
              <a:t>Κανονισμοί</a:t>
            </a:r>
            <a:endParaRPr lang="el-GR" sz="2000" b="1" dirty="0">
              <a:latin typeface="Times New Roman" pitchFamily="18" charset="0"/>
              <a:cs typeface="Times New Roman" pitchFamily="18" charset="0"/>
            </a:endParaRPr>
          </a:p>
          <a:p>
            <a:pPr marL="0" indent="0" algn="ctr">
              <a:buNone/>
            </a:pPr>
            <a:endParaRPr lang="el-GR" sz="2000" b="1" dirty="0" smtClean="0">
              <a:latin typeface="Times New Roman" pitchFamily="18" charset="0"/>
              <a:cs typeface="Times New Roman" pitchFamily="18" charset="0"/>
            </a:endParaRPr>
          </a:p>
          <a:p>
            <a:pPr marL="0" indent="0" algn="ctr">
              <a:buNone/>
            </a:pPr>
            <a:r>
              <a:rPr lang="el-GR" sz="2000" b="1" dirty="0" smtClean="0">
                <a:latin typeface="Times New Roman" pitchFamily="18" charset="0"/>
                <a:cs typeface="Times New Roman" pitchFamily="18" charset="0"/>
              </a:rPr>
              <a:t>Οδηγίες</a:t>
            </a:r>
            <a:endParaRPr lang="el-GR" sz="2000" b="1" dirty="0">
              <a:latin typeface="Times New Roman" pitchFamily="18" charset="0"/>
              <a:cs typeface="Times New Roman" pitchFamily="18" charset="0"/>
            </a:endParaRPr>
          </a:p>
          <a:p>
            <a:pPr marL="0" indent="0" algn="ctr">
              <a:buNone/>
            </a:pPr>
            <a:endParaRPr lang="el-GR" sz="2000" b="1" dirty="0" smtClean="0">
              <a:latin typeface="Times New Roman" pitchFamily="18" charset="0"/>
              <a:cs typeface="Times New Roman" pitchFamily="18" charset="0"/>
            </a:endParaRPr>
          </a:p>
          <a:p>
            <a:pPr marL="0" indent="0" algn="ctr">
              <a:buNone/>
            </a:pPr>
            <a:r>
              <a:rPr lang="el-GR" sz="2000" b="1" dirty="0" smtClean="0">
                <a:latin typeface="Times New Roman" pitchFamily="18" charset="0"/>
                <a:cs typeface="Times New Roman" pitchFamily="18" charset="0"/>
              </a:rPr>
              <a:t>Αποφάσεις</a:t>
            </a:r>
            <a:endParaRPr lang="el-GR" sz="2000" b="1" dirty="0">
              <a:latin typeface="Times New Roman" pitchFamily="18" charset="0"/>
              <a:cs typeface="Times New Roman" pitchFamily="18" charset="0"/>
            </a:endParaRPr>
          </a:p>
          <a:p>
            <a:pPr marL="0" indent="0" algn="ctr">
              <a:buNone/>
            </a:pPr>
            <a:endParaRPr lang="el-GR" sz="2000" b="1" dirty="0" smtClean="0">
              <a:latin typeface="Times New Roman" pitchFamily="18" charset="0"/>
              <a:cs typeface="Times New Roman" pitchFamily="18" charset="0"/>
            </a:endParaRPr>
          </a:p>
          <a:p>
            <a:pPr marL="0" indent="0" algn="ctr">
              <a:buNone/>
            </a:pPr>
            <a:r>
              <a:rPr lang="el-GR" sz="2000" b="1" dirty="0" smtClean="0">
                <a:latin typeface="Times New Roman" pitchFamily="18" charset="0"/>
                <a:cs typeface="Times New Roman" pitchFamily="18" charset="0"/>
              </a:rPr>
              <a:t>Συστάσεις</a:t>
            </a:r>
            <a:endParaRPr lang="el-GR" sz="2000" b="1" dirty="0">
              <a:latin typeface="Times New Roman" pitchFamily="18" charset="0"/>
              <a:cs typeface="Times New Roman" pitchFamily="18" charset="0"/>
            </a:endParaRPr>
          </a:p>
          <a:p>
            <a:pPr marL="0" indent="0" algn="ctr">
              <a:buNone/>
            </a:pPr>
            <a:endParaRPr lang="el-GR" sz="2000" b="1" dirty="0" smtClean="0">
              <a:latin typeface="Times New Roman" pitchFamily="18" charset="0"/>
              <a:cs typeface="Times New Roman" pitchFamily="18" charset="0"/>
            </a:endParaRPr>
          </a:p>
          <a:p>
            <a:pPr marL="0" indent="0" algn="ctr">
              <a:buNone/>
            </a:pPr>
            <a:r>
              <a:rPr lang="el-GR" sz="2000" b="1" dirty="0" smtClean="0">
                <a:latin typeface="Times New Roman" pitchFamily="18" charset="0"/>
                <a:cs typeface="Times New Roman" pitchFamily="18" charset="0"/>
              </a:rPr>
              <a:t>Γνώμες</a:t>
            </a:r>
            <a:endParaRPr lang="el-GR" sz="2000" b="1" dirty="0">
              <a:latin typeface="Times New Roman" pitchFamily="18" charset="0"/>
              <a:cs typeface="Times New Roman" pitchFamily="18" charset="0"/>
            </a:endParaRPr>
          </a:p>
          <a:p>
            <a:pPr marL="0" indent="0">
              <a:buNone/>
            </a:pPr>
            <a:endParaRPr lang="el-GR" sz="2000" dirty="0"/>
          </a:p>
        </p:txBody>
      </p:sp>
    </p:spTree>
    <p:extLst>
      <p:ext uri="{BB962C8B-B14F-4D97-AF65-F5344CB8AC3E}">
        <p14:creationId xmlns:p14="http://schemas.microsoft.com/office/powerpoint/2010/main" xmlns="" val="2831065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a:latin typeface="Times New Roman" pitchFamily="18" charset="0"/>
                <a:cs typeface="Times New Roman" pitchFamily="18" charset="0"/>
              </a:rPr>
              <a:t>ΔΕΥΤΕΡΟΓΕΝΕΣ Ή ΠΑΡΑΓΩΓΟ ΔΙΚΑΙΟ ΤΗΣ Ε.Ε.</a:t>
            </a:r>
            <a:endParaRPr lang="el-GR" sz="2000" dirty="0"/>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endParaRPr lang="el-GR" sz="2000" dirty="0"/>
          </a:p>
          <a:p>
            <a:endParaRPr lang="el-GR" sz="2000" dirty="0"/>
          </a:p>
          <a:p>
            <a:pPr marL="0" indent="0" algn="ctr">
              <a:buNone/>
            </a:pPr>
            <a:r>
              <a:rPr lang="el-GR" sz="2000" b="1" i="1" dirty="0">
                <a:latin typeface="Times New Roman" pitchFamily="18" charset="0"/>
                <a:cs typeface="Times New Roman" pitchFamily="18" charset="0"/>
              </a:rPr>
              <a:t>Άρθρο 288 </a:t>
            </a:r>
            <a:endParaRPr lang="el-GR" sz="2000" b="1" dirty="0">
              <a:latin typeface="Times New Roman" pitchFamily="18" charset="0"/>
              <a:cs typeface="Times New Roman" pitchFamily="18" charset="0"/>
            </a:endParaRPr>
          </a:p>
          <a:p>
            <a:pPr marL="0" indent="0" algn="ctr">
              <a:buNone/>
            </a:pPr>
            <a:r>
              <a:rPr lang="el-GR" sz="2000" b="1" dirty="0">
                <a:latin typeface="Times New Roman" pitchFamily="18" charset="0"/>
                <a:cs typeface="Times New Roman" pitchFamily="18" charset="0"/>
              </a:rPr>
              <a:t>(πρώην άρθρο 249 της ΣΕΚ) </a:t>
            </a:r>
          </a:p>
          <a:p>
            <a:pPr marL="0" indent="0" algn="just">
              <a:buNone/>
            </a:pPr>
            <a:r>
              <a:rPr lang="el-GR" sz="2000" dirty="0">
                <a:latin typeface="Times New Roman" pitchFamily="18" charset="0"/>
                <a:cs typeface="Times New Roman" pitchFamily="18" charset="0"/>
              </a:rPr>
              <a:t>Για την άσκηση των αρμοδιοτήτων της Ένωσης, τα θεσμικά όργανα θεσπίζουν κανονισμούς, οδηγίες, αποφάσεις, συστάσεις και γνώμες. </a:t>
            </a:r>
          </a:p>
          <a:p>
            <a:pPr marL="0" indent="0" algn="just">
              <a:buNone/>
            </a:pPr>
            <a:r>
              <a:rPr lang="el-GR" sz="2000" dirty="0">
                <a:latin typeface="Times New Roman" pitchFamily="18" charset="0"/>
                <a:cs typeface="Times New Roman" pitchFamily="18" charset="0"/>
              </a:rPr>
              <a:t>Ο κανονισμός έχει γενική ισχύ. Είναι δεσμευτικός ως προς όλα τα μέρη του και ισχύει άμεσα σε κάθε κράτος μέλος</a:t>
            </a:r>
            <a:r>
              <a:rPr lang="el-GR" sz="2000" dirty="0" smtClean="0">
                <a:latin typeface="Times New Roman" pitchFamily="18" charset="0"/>
                <a:cs typeface="Times New Roman" pitchFamily="18" charset="0"/>
              </a:rPr>
              <a:t>.</a:t>
            </a:r>
          </a:p>
          <a:p>
            <a:endParaRPr lang="el-GR" sz="2000" dirty="0"/>
          </a:p>
          <a:p>
            <a:endParaRPr lang="el-GR" sz="2000" dirty="0"/>
          </a:p>
        </p:txBody>
      </p:sp>
    </p:spTree>
    <p:extLst>
      <p:ext uri="{BB962C8B-B14F-4D97-AF65-F5344CB8AC3E}">
        <p14:creationId xmlns:p14="http://schemas.microsoft.com/office/powerpoint/2010/main" xmlns="" val="3103806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a:latin typeface="Times New Roman" pitchFamily="18" charset="0"/>
                <a:cs typeface="Times New Roman" pitchFamily="18" charset="0"/>
              </a:rPr>
              <a:t>ΔΕΥΤΕΡΟΓΕΝΕΣ Ή ΠΑΡΑΓΩΓΟ ΔΙΚΑΙΟ ΤΗΣ Ε.Ε.</a:t>
            </a:r>
            <a:endParaRPr lang="el-GR" sz="2000" dirty="0"/>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smtClean="0">
                <a:latin typeface="Times New Roman" pitchFamily="18" charset="0"/>
                <a:cs typeface="Times New Roman" pitchFamily="18" charset="0"/>
              </a:rPr>
              <a:t>Η οδηγία δεσμεύει κάθε κράτος μέλος στο οποίο απευθύνεται, όσον αφορά το επιδιωκόμενο αποτέλεσμα, αλλά αφήνει την επιλογή του τύπου και των μέσων στην αρμοδιότητα των εθνικών αρχών. </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απόφαση είναι δεσμευτική ως προς όλα τα μέρη της. Όταν ορίζει αποδέκτες, είναι δεσμευτική μόνο για αυτούς. </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Οι συστάσεις και οι γνώμες δεν δεσμεύουν. </a:t>
            </a:r>
          </a:p>
          <a:p>
            <a:pPr marL="0" indent="0">
              <a:buNone/>
            </a:pPr>
            <a:endParaRPr lang="el-GR" sz="2000" dirty="0"/>
          </a:p>
        </p:txBody>
      </p:sp>
    </p:spTree>
    <p:extLst>
      <p:ext uri="{BB962C8B-B14F-4D97-AF65-F5344CB8AC3E}">
        <p14:creationId xmlns:p14="http://schemas.microsoft.com/office/powerpoint/2010/main" xmlns="" val="1189783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ΚΑΝΟΝΙΣΜΟΣ</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a:latin typeface="Times New Roman" pitchFamily="18" charset="0"/>
                <a:cs typeface="Times New Roman" pitchFamily="18" charset="0"/>
              </a:rPr>
              <a:t>Ο κανονισμός είναι υποχρεωτική νομική πράξη.</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Έχει </a:t>
            </a:r>
            <a:r>
              <a:rPr lang="el-GR" sz="2000" dirty="0">
                <a:latin typeface="Times New Roman" pitchFamily="18" charset="0"/>
                <a:cs typeface="Times New Roman" pitchFamily="18" charset="0"/>
              </a:rPr>
              <a:t>γενική ισχύ, απευθύνεται επομένως σε έναν καταρχήν αφηρημένο και απροσδιόριστο αριθμό αποδεκτών.</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Έχει </a:t>
            </a:r>
            <a:r>
              <a:rPr lang="el-GR" sz="2000" dirty="0">
                <a:latin typeface="Times New Roman" pitchFamily="18" charset="0"/>
                <a:cs typeface="Times New Roman" pitchFamily="18" charset="0"/>
              </a:rPr>
              <a:t>καθολική δεσμευτικότητα, υπό την έννοια ότι δεσμεύει όλους όσους αφορά για το σύνολο του περιεχομένου του. Δεν καταλείπει επομένως στα κράτη μέλη καμία διακριτική ευχέρεια ως προς την επιλογή των εφαρμοστέων κανόνων, την υποχρέωση τήρησης των επιταγών του και την επιβολή των κατά περίπτωση προβλεπόμενων κυρώσεων.</a:t>
            </a:r>
          </a:p>
          <a:p>
            <a:pPr marL="0" indent="0">
              <a:buNone/>
            </a:pPr>
            <a:endParaRPr lang="el-GR" sz="2000" dirty="0"/>
          </a:p>
        </p:txBody>
      </p:sp>
    </p:spTree>
    <p:extLst>
      <p:ext uri="{BB962C8B-B14F-4D97-AF65-F5344CB8AC3E}">
        <p14:creationId xmlns:p14="http://schemas.microsoft.com/office/powerpoint/2010/main" xmlns="" val="478244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ΚΑΝΟΝΙΣΜΟΣ</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a:latin typeface="Times New Roman" pitchFamily="18" charset="0"/>
                <a:cs typeface="Times New Roman" pitchFamily="18" charset="0"/>
              </a:rPr>
              <a:t>Έχει άμεση ισχύ, υπό την έννοια ότι εφαρμόζεται χωρίς να απαιτείται αλλά και να επιτρέπεται καμιά ενέργεια ενσωμάτωσης των κανόνων του στην εσωτερική έννομο τάξη του κάθε κράτους μέλους. Δεν επιτρέπεται επομένως η μετατροπή του κανονισμού σε εθνική νομοθετική και  κανονιστική πράξη.</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Δημοσιεύεται </a:t>
            </a:r>
            <a:r>
              <a:rPr lang="el-GR" sz="2000" dirty="0">
                <a:latin typeface="Times New Roman" pitchFamily="18" charset="0"/>
                <a:cs typeface="Times New Roman" pitchFamily="18" charset="0"/>
              </a:rPr>
              <a:t>στην Επίσημη Εφημερίδα της Ευρωπαϊκής Ένωσης και ισχύει από την ημερομηνία που ορίζει, αλλιώς την εικοστή ημέρα από τη δημοσίευση.</a:t>
            </a:r>
          </a:p>
          <a:p>
            <a:pPr marL="0" indent="0">
              <a:buNone/>
            </a:pPr>
            <a:endParaRPr lang="el-GR" sz="2000" dirty="0"/>
          </a:p>
        </p:txBody>
      </p:sp>
    </p:spTree>
    <p:extLst>
      <p:ext uri="{BB962C8B-B14F-4D97-AF65-F5344CB8AC3E}">
        <p14:creationId xmlns:p14="http://schemas.microsoft.com/office/powerpoint/2010/main" xmlns="" val="4156847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ΟΔΗΓΙΑ</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a:latin typeface="Times New Roman" pitchFamily="18" charset="0"/>
                <a:cs typeface="Times New Roman" pitchFamily="18" charset="0"/>
              </a:rPr>
              <a:t>Η οδηγία είναι υποχρεωτική νομική πράξη.</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Απευθύνεται </a:t>
            </a:r>
            <a:r>
              <a:rPr lang="el-GR" sz="2000" dirty="0">
                <a:latin typeface="Times New Roman" pitchFamily="18" charset="0"/>
                <a:cs typeface="Times New Roman" pitchFamily="18" charset="0"/>
              </a:rPr>
              <a:t>μόνο σε κράτη μέλη (συνήθως στο σύνολο των κρατών μελών) και όχι σε ιδιώτες.</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Δεσμεύει </a:t>
            </a:r>
            <a:r>
              <a:rPr lang="el-GR" sz="2000" dirty="0">
                <a:latin typeface="Times New Roman" pitchFamily="18" charset="0"/>
                <a:cs typeface="Times New Roman" pitchFamily="18" charset="0"/>
              </a:rPr>
              <a:t>τους αποδέκτες της μόνο ως προς το επιδιωκόμενο αποτέλεσμα, αφήνοντας ελεύθερη την επιλογή του τύπου και των μέσων που θα χρησιμοποιηθούν για την επίτευξη του αποτελέσματος αυτού.</a:t>
            </a:r>
          </a:p>
          <a:p>
            <a:pPr marL="0" indent="0">
              <a:buNone/>
            </a:pPr>
            <a:endParaRPr lang="el-GR" sz="2000" dirty="0"/>
          </a:p>
        </p:txBody>
      </p:sp>
    </p:spTree>
    <p:extLst>
      <p:ext uri="{BB962C8B-B14F-4D97-AF65-F5344CB8AC3E}">
        <p14:creationId xmlns:p14="http://schemas.microsoft.com/office/powerpoint/2010/main" xmlns="" val="293967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ΟΔΗΓΙΑ</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457200" y="1340768"/>
            <a:ext cx="8229600" cy="5112568"/>
          </a:xfrm>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92500" lnSpcReduction="10000"/>
          </a:bodyPr>
          <a:lstStyle/>
          <a:p>
            <a:pPr marL="0" indent="0" algn="just">
              <a:buNone/>
            </a:pPr>
            <a:r>
              <a:rPr lang="el-GR" sz="2100" dirty="0">
                <a:latin typeface="Times New Roman" pitchFamily="18" charset="0"/>
                <a:cs typeface="Times New Roman" pitchFamily="18" charset="0"/>
              </a:rPr>
              <a:t>Απαιτεί πάντοτε ενσωμάτωση στην εθνική έννομο τάξη προκειμένου να εφαρμοστεί, εντός προθεσμίας που καθορίζει η ίδια. </a:t>
            </a:r>
            <a:endParaRPr lang="el-GR" sz="2100" dirty="0" smtClean="0">
              <a:latin typeface="Times New Roman" pitchFamily="18" charset="0"/>
              <a:cs typeface="Times New Roman" pitchFamily="18" charset="0"/>
            </a:endParaRPr>
          </a:p>
          <a:p>
            <a:pPr marL="0" indent="0" algn="just">
              <a:buNone/>
            </a:pPr>
            <a:endParaRPr lang="el-GR" sz="2100" dirty="0">
              <a:latin typeface="Times New Roman" pitchFamily="18" charset="0"/>
              <a:cs typeface="Times New Roman" pitchFamily="18" charset="0"/>
            </a:endParaRPr>
          </a:p>
          <a:p>
            <a:pPr marL="0" indent="0" algn="just">
              <a:buNone/>
            </a:pPr>
            <a:r>
              <a:rPr lang="el-GR" sz="2100" dirty="0" smtClean="0">
                <a:latin typeface="Times New Roman" pitchFamily="18" charset="0"/>
                <a:cs typeface="Times New Roman" pitchFamily="18" charset="0"/>
              </a:rPr>
              <a:t>Η </a:t>
            </a:r>
            <a:r>
              <a:rPr lang="el-GR" sz="2100" dirty="0">
                <a:latin typeface="Times New Roman" pitchFamily="18" charset="0"/>
                <a:cs typeface="Times New Roman" pitchFamily="18" charset="0"/>
              </a:rPr>
              <a:t>ενσωμάτωση πρέπει να γίνεται με την υιοθέτηση μέτρων υποχρεωτικού χαρακτήρα. </a:t>
            </a:r>
            <a:endParaRPr lang="el-GR" sz="2100" dirty="0" smtClean="0">
              <a:latin typeface="Times New Roman" pitchFamily="18" charset="0"/>
              <a:cs typeface="Times New Roman" pitchFamily="18" charset="0"/>
            </a:endParaRPr>
          </a:p>
          <a:p>
            <a:pPr marL="0" indent="0" algn="just">
              <a:buNone/>
            </a:pPr>
            <a:endParaRPr lang="el-GR" sz="2100" dirty="0">
              <a:latin typeface="Times New Roman" pitchFamily="18" charset="0"/>
              <a:cs typeface="Times New Roman" pitchFamily="18" charset="0"/>
            </a:endParaRPr>
          </a:p>
          <a:p>
            <a:pPr marL="0" indent="0" algn="just">
              <a:buNone/>
            </a:pPr>
            <a:r>
              <a:rPr lang="el-GR" sz="2100" dirty="0" smtClean="0">
                <a:latin typeface="Times New Roman" pitchFamily="18" charset="0"/>
                <a:cs typeface="Times New Roman" pitchFamily="18" charset="0"/>
              </a:rPr>
              <a:t>Δεν </a:t>
            </a:r>
            <a:r>
              <a:rPr lang="el-GR" sz="2100" dirty="0">
                <a:latin typeface="Times New Roman" pitchFamily="18" charset="0"/>
                <a:cs typeface="Times New Roman" pitchFamily="18" charset="0"/>
              </a:rPr>
              <a:t>αρκεί η ενσωμάτωση με εγκύκλιο, ούτε μπορεί ένα κράτος μέλος να επικαλεστεί συμμόρφωση μέσω της πρακτικής των οργάνων του.</a:t>
            </a:r>
          </a:p>
          <a:p>
            <a:pPr marL="0" indent="0" algn="just">
              <a:buNone/>
            </a:pPr>
            <a:r>
              <a:rPr lang="el-GR" sz="2100" dirty="0">
                <a:latin typeface="Times New Roman" pitchFamily="18" charset="0"/>
                <a:cs typeface="Times New Roman" pitchFamily="18" charset="0"/>
              </a:rPr>
              <a:t> </a:t>
            </a:r>
          </a:p>
          <a:p>
            <a:pPr marL="0" indent="0" algn="just">
              <a:buNone/>
            </a:pPr>
            <a:r>
              <a:rPr lang="el-GR" sz="2100" dirty="0" smtClean="0">
                <a:latin typeface="Times New Roman" pitchFamily="18" charset="0"/>
                <a:cs typeface="Times New Roman" pitchFamily="18" charset="0"/>
              </a:rPr>
              <a:t>Παράγει </a:t>
            </a:r>
            <a:r>
              <a:rPr lang="el-GR" sz="2100" dirty="0">
                <a:latin typeface="Times New Roman" pitchFamily="18" charset="0"/>
                <a:cs typeface="Times New Roman" pitchFamily="18" charset="0"/>
              </a:rPr>
              <a:t>έννομα αποτελέσματα από μεταφοράς της στην εσωτερική έννομο τάξη, ακόμα και αν αυτή η μεταφορά γίνει πριν τη λήξη της ημερομηνίας ενσωμάτωσης που η οδηγία ορίζει. </a:t>
            </a:r>
            <a:endParaRPr lang="el-GR" sz="2100" dirty="0" smtClean="0">
              <a:latin typeface="Times New Roman" pitchFamily="18" charset="0"/>
              <a:cs typeface="Times New Roman" pitchFamily="18" charset="0"/>
            </a:endParaRPr>
          </a:p>
          <a:p>
            <a:pPr marL="0" indent="0" algn="just">
              <a:buNone/>
            </a:pPr>
            <a:endParaRPr lang="el-GR" sz="2100" dirty="0">
              <a:latin typeface="Times New Roman" pitchFamily="18" charset="0"/>
              <a:cs typeface="Times New Roman" pitchFamily="18" charset="0"/>
            </a:endParaRPr>
          </a:p>
          <a:p>
            <a:pPr marL="0" indent="0" algn="just">
              <a:buNone/>
            </a:pPr>
            <a:r>
              <a:rPr lang="el-GR" sz="2100" dirty="0" smtClean="0">
                <a:latin typeface="Times New Roman" pitchFamily="18" charset="0"/>
                <a:cs typeface="Times New Roman" pitchFamily="18" charset="0"/>
              </a:rPr>
              <a:t>Ακόμα </a:t>
            </a:r>
            <a:r>
              <a:rPr lang="el-GR" sz="2100" dirty="0">
                <a:latin typeface="Times New Roman" pitchFamily="18" charset="0"/>
                <a:cs typeface="Times New Roman" pitchFamily="18" charset="0"/>
              </a:rPr>
              <a:t>και πριν την ενσωμάτωση όμως, τα κράτη μέλη οφείλουν να μην προβαίνουν σε οποιαδήποτε ενέργεια που μπορεί να υπονομεύσει τους σκοπούς της μη εισέτι ισχύουσας οδηγίας.</a:t>
            </a:r>
          </a:p>
          <a:p>
            <a:pPr marL="0" indent="0" algn="just">
              <a:buNone/>
            </a:pPr>
            <a:endParaRPr lang="el-GR" sz="2000" dirty="0"/>
          </a:p>
        </p:txBody>
      </p:sp>
    </p:spTree>
    <p:extLst>
      <p:ext uri="{BB962C8B-B14F-4D97-AF65-F5344CB8AC3E}">
        <p14:creationId xmlns:p14="http://schemas.microsoft.com/office/powerpoint/2010/main" xmlns="" val="3755243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ΟΔΗΓΙΑ</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xfrm>
            <a:off x="457200" y="1340768"/>
            <a:ext cx="8229600" cy="5112568"/>
          </a:xfrm>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fontScale="92500" lnSpcReduction="10000"/>
          </a:bodyPr>
          <a:lstStyle/>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Από </a:t>
            </a:r>
            <a:r>
              <a:rPr lang="el-GR" sz="2000" dirty="0">
                <a:latin typeface="Times New Roman" pitchFamily="18" charset="0"/>
                <a:cs typeface="Times New Roman" pitchFamily="18" charset="0"/>
              </a:rPr>
              <a:t>την ενσωμάτωση της οδηγίας, μπορούν να επικαλούνται τους κανόνες της άμεσα όλοι εκείνοι στους οποίους οι κανόνες αυτοί απευθύνονται. Ισχύουν επομένως οι κανόνες υπέρ και κατά τόσο κρατικών οντοτήτων όσο και ιδιωτών</a:t>
            </a:r>
            <a:r>
              <a:rPr lang="el-GR" sz="2000" dirty="0" smtClean="0">
                <a:latin typeface="Times New Roman" pitchFamily="18" charset="0"/>
                <a:cs typeface="Times New Roman" pitchFamily="18" charset="0"/>
              </a:rPr>
              <a:t>.</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Σε </a:t>
            </a:r>
            <a:r>
              <a:rPr lang="el-GR" sz="2000" dirty="0">
                <a:latin typeface="Times New Roman" pitchFamily="18" charset="0"/>
                <a:cs typeface="Times New Roman" pitchFamily="18" charset="0"/>
              </a:rPr>
              <a:t>περίπτωση άπρακτης παρόδου της σχετικής προθεσμίας ενσωμάτωσης, οι κανόνες της εφαρμόζονται μόνον εφόσον συντρέχουν οι προϋποθέσεις του αμέσου αποτελέσματος και στον βαθμό και μόνον που αφορούν κρατικές οντότητες και οργανισμούς. </a:t>
            </a:r>
            <a:endParaRPr lang="el-GR" sz="2000" dirty="0" smtClean="0">
              <a:latin typeface="Times New Roman" pitchFamily="18" charset="0"/>
              <a:cs typeface="Times New Roman" pitchFamily="18" charset="0"/>
            </a:endParaRP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Οι </a:t>
            </a:r>
            <a:r>
              <a:rPr lang="el-GR" sz="2000" dirty="0">
                <a:latin typeface="Times New Roman" pitchFamily="18" charset="0"/>
                <a:cs typeface="Times New Roman" pitchFamily="18" charset="0"/>
              </a:rPr>
              <a:t>οδηγίες έχουν επομένως μόνο κάθετο και όχι και οριζόντιο άμεσο αποτέλεσμα. Δεν επιτρέπεται συνεπώς η επίκληση των κανόνων μη ενσωματωμένης οδηγίας κατά ιδιωτών, έστω και αν έχει παρέλθει η τασσόμενη προθεσμία ενσωμάτωσης.</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Δημοσιεύεται </a:t>
            </a:r>
            <a:r>
              <a:rPr lang="el-GR" sz="2000" dirty="0">
                <a:latin typeface="Times New Roman" pitchFamily="18" charset="0"/>
                <a:cs typeface="Times New Roman" pitchFamily="18" charset="0"/>
              </a:rPr>
              <a:t>στην Επίσημη Εφημερίδα της Ευρωπαϊκής Ένωσης, εκτός ελαχίστων μόνον εξαιρέσεων στις οποίες κοινοποιείται στους αποδέκτες της.</a:t>
            </a:r>
          </a:p>
          <a:p>
            <a:endParaRPr lang="el-GR" sz="2000" dirty="0"/>
          </a:p>
          <a:p>
            <a:pPr marL="0" indent="0">
              <a:buNone/>
            </a:pPr>
            <a:endParaRPr lang="el-GR" sz="2000" dirty="0"/>
          </a:p>
        </p:txBody>
      </p:sp>
    </p:spTree>
    <p:extLst>
      <p:ext uri="{BB962C8B-B14F-4D97-AF65-F5344CB8AC3E}">
        <p14:creationId xmlns:p14="http://schemas.microsoft.com/office/powerpoint/2010/main" xmlns="" val="72904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ΟΔΗΓΙΑ</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a:latin typeface="Times New Roman" pitchFamily="18" charset="0"/>
                <a:cs typeface="Times New Roman" pitchFamily="18" charset="0"/>
              </a:rPr>
              <a:t>Σημειώνεται πως, αν η Οδηγία περιέχει κανόνες, σαφείς και ορισμένους, δεκτικούς απευθείας εφαρμογής (δηλαδή χωρίς αιρέσεις, ή περιθώρια επιλογής), η παράλειψη του εθνικού νομοθέτη να την εκτελέσει εμπρόθεσμα συνεπάγεται την άμεση ισχύ της στην εσωτερική έννομη τάξη του Κράτους-μέλους που είναι ο παραλήπτης αυτής. </a:t>
            </a:r>
            <a:endParaRPr lang="el-GR" sz="2000" dirty="0" smtClean="0">
              <a:latin typeface="Times New Roman" pitchFamily="18" charset="0"/>
              <a:cs typeface="Times New Roman" pitchFamily="18" charset="0"/>
            </a:endParaRP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ισχύς της όμως εκτείνεται μόνο κατά του Κράτους-μέλους που παρέλειψε να την καταστήσει «εθνικό δίκαιο» και των αντίστοιχων κρατικών φορέων. </a:t>
            </a: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Δεν </a:t>
            </a:r>
            <a:r>
              <a:rPr lang="el-GR" sz="2000" dirty="0">
                <a:latin typeface="Times New Roman" pitchFamily="18" charset="0"/>
                <a:cs typeface="Times New Roman" pitchFamily="18" charset="0"/>
              </a:rPr>
              <a:t>εκτείνεται και στις μεταξύ των ιδιωτών-πολιτών σχέσεις. Είναι δηλαδή «κάθετη» και όχι «οριζόντια». </a:t>
            </a:r>
            <a:endParaRPr lang="el-GR" sz="2000" dirty="0" smtClean="0">
              <a:latin typeface="Times New Roman" pitchFamily="18" charset="0"/>
              <a:cs typeface="Times New Roman" pitchFamily="18" charset="0"/>
            </a:endParaRP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«οριζόντια» ολοκληρώνεται μόνο με την έκδοση πράξεως του εθνικού νομοθέτη που μετατρέπει την Οδηγία σε κανόνα του εσωτερικού δικαίου.</a:t>
            </a:r>
          </a:p>
          <a:p>
            <a:pPr marL="0" indent="0">
              <a:buNone/>
            </a:pPr>
            <a:endParaRPr lang="el-GR" sz="2000" dirty="0"/>
          </a:p>
        </p:txBody>
      </p:sp>
    </p:spTree>
    <p:extLst>
      <p:ext uri="{BB962C8B-B14F-4D97-AF65-F5344CB8AC3E}">
        <p14:creationId xmlns:p14="http://schemas.microsoft.com/office/powerpoint/2010/main" xmlns="" val="3640109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ΟΔΗΓΙΑ</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a:latin typeface="Times New Roman" pitchFamily="18" charset="0"/>
                <a:cs typeface="Times New Roman" pitchFamily="18" charset="0"/>
              </a:rPr>
              <a:t>Η Επιτροπή προτείνει σύμφωνα με το άρθρο 260, παρ. 3 της ΣΛΕΕ ειδικό καθεστώς κυρώσεων για Κράτη-μέλη που δεν μεταφέρουν τις οδηγίες στο εθνικό τους δίκαιο εγκαίρως και παραπέμπει την παράβαση στο Δικαστήριο της Ε.Ε. </a:t>
            </a:r>
            <a:endParaRPr lang="el-GR" sz="2000" dirty="0" smtClean="0">
              <a:latin typeface="Times New Roman" pitchFamily="18" charset="0"/>
              <a:cs typeface="Times New Roman" pitchFamily="18" charset="0"/>
            </a:endParaRP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Επιτροπή επίσης κάθε έτος δημοσιεύει έκθεση για τη δράση της αναφορικά με τον έλεγχο της εφαρμογής του δικαίου της Ένωσης, τον οποίο πραγματοποιεί μετά από κάθε σχετικό αίτημα του Ευρωπαϊκού Κοινοβουλίου και των κρατών-μελών. </a:t>
            </a:r>
          </a:p>
        </p:txBody>
      </p:sp>
    </p:spTree>
    <p:extLst>
      <p:ext uri="{BB962C8B-B14F-4D97-AF65-F5344CB8AC3E}">
        <p14:creationId xmlns:p14="http://schemas.microsoft.com/office/powerpoint/2010/main" xmlns="" val="2112151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Άρθρο 28 του Συντάγματος </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0" indent="0" algn="just">
              <a:buNone/>
            </a:pPr>
            <a:r>
              <a:rPr lang="el-GR" sz="2000" dirty="0">
                <a:latin typeface="Times New Roman" pitchFamily="18" charset="0"/>
                <a:cs typeface="Times New Roman" pitchFamily="18" charset="0"/>
              </a:rPr>
              <a:t>1. Οι γενικά παραδεγμένοι κανόνες του διεθνούς δικαίου, καθώς και οι διεθνείς συμβάσεις, από την επικύρωσή τους με νόμο και τη θέση τους σε ισχύ σύμφωνα με τους όρους καθεμιάς, αποτελούν αναπόσπαστο μέρος του εσωτερικού ελληνικού δικαίου και υπερισχύουν από κάθε άλλη αντίθετη διάταξη νόμου. H εφαρμογή των κανόνων του διεθνούς δικαίου και των διεθνών συμβάσεων στους αλλοδαπούς τελεί πάντοτε υπό τον όρο της αμοιβαιότητας.</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2</a:t>
            </a:r>
            <a:r>
              <a:rPr lang="el-GR" sz="2000" dirty="0">
                <a:latin typeface="Times New Roman" pitchFamily="18" charset="0"/>
                <a:cs typeface="Times New Roman" pitchFamily="18" charset="0"/>
              </a:rPr>
              <a:t>. Για να εξυπηρετηθεί σπουδαίο εθνικό συμφέρον και να προαχθεί η συνεργασία με άλλα κράτη, μπορεί να αναγνωρισθούν, με συνθήκη ή συμφωνία, σε όργανα διεθνών οργανισμών αρμοδιότητες που προβλέπονται από το Σύνταγμα. Για την ψήφιση νόμου που κυρώνει αυτή τη συνθήκη ή συμφωνία απαιτείται πλειοψηφία των τριών πέμπτων του όλου αριθμού των βουλευτών.</a:t>
            </a:r>
          </a:p>
          <a:p>
            <a:pPr marL="0" indent="0">
              <a:buNone/>
            </a:pPr>
            <a:endParaRPr lang="el-GR" sz="2000" dirty="0"/>
          </a:p>
        </p:txBody>
      </p:sp>
    </p:spTree>
    <p:extLst>
      <p:ext uri="{BB962C8B-B14F-4D97-AF65-F5344CB8AC3E}">
        <p14:creationId xmlns:p14="http://schemas.microsoft.com/office/powerpoint/2010/main" xmlns="" val="2364464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ΑΠΟΦΑΣΗ</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a:latin typeface="Times New Roman" pitchFamily="18" charset="0"/>
                <a:cs typeface="Times New Roman" pitchFamily="18" charset="0"/>
              </a:rPr>
              <a:t>Η απόφαση είναι υποχρεωτική νομική πράξη.</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Διακρίνεται σε </a:t>
            </a:r>
            <a:r>
              <a:rPr lang="el-GR" sz="2000" dirty="0" err="1" smtClean="0">
                <a:latin typeface="Times New Roman" pitchFamily="18" charset="0"/>
                <a:cs typeface="Times New Roman" pitchFamily="18" charset="0"/>
              </a:rPr>
              <a:t>απευθυντέα</a:t>
            </a:r>
            <a:r>
              <a:rPr lang="el-GR" sz="2000" dirty="0" smtClean="0">
                <a:latin typeface="Times New Roman" pitchFamily="18" charset="0"/>
                <a:cs typeface="Times New Roman" pitchFamily="18" charset="0"/>
              </a:rPr>
              <a:t> και μη </a:t>
            </a:r>
            <a:r>
              <a:rPr lang="el-GR" sz="2000" dirty="0" err="1" smtClean="0">
                <a:latin typeface="Times New Roman" pitchFamily="18" charset="0"/>
                <a:cs typeface="Times New Roman" pitchFamily="18" charset="0"/>
              </a:rPr>
              <a:t>απευθυντέα</a:t>
            </a:r>
            <a:r>
              <a:rPr lang="el-GR" sz="2000" dirty="0" smtClean="0">
                <a:latin typeface="Times New Roman" pitchFamily="18" charset="0"/>
                <a:cs typeface="Times New Roman" pitchFamily="18" charset="0"/>
              </a:rPr>
              <a:t>.</a:t>
            </a: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Έχει </a:t>
            </a:r>
            <a:r>
              <a:rPr lang="el-GR" sz="2000" dirty="0">
                <a:latin typeface="Times New Roman" pitchFamily="18" charset="0"/>
                <a:cs typeface="Times New Roman" pitchFamily="18" charset="0"/>
              </a:rPr>
              <a:t>καθολική δεσμευτικότητα, υπό την έννοια ότι δεσμεύει όλους όσους αφορά για το σύνολο του περιεχομένου της.</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Έχει </a:t>
            </a:r>
            <a:r>
              <a:rPr lang="el-GR" sz="2000" dirty="0">
                <a:latin typeface="Times New Roman" pitchFamily="18" charset="0"/>
                <a:cs typeface="Times New Roman" pitchFamily="18" charset="0"/>
              </a:rPr>
              <a:t>άμεση ισχύ, καθώς εφαρμόζεται χωρίς να είναι απαραίτητη οποιαδήποτε περαιτέρω ενέργεια σε εθνικό επίπεδο.</a:t>
            </a:r>
          </a:p>
          <a:p>
            <a:pPr marL="0" indent="0">
              <a:buNone/>
            </a:pPr>
            <a:endParaRPr lang="el-GR" sz="2000" dirty="0"/>
          </a:p>
        </p:txBody>
      </p:sp>
    </p:spTree>
    <p:extLst>
      <p:ext uri="{BB962C8B-B14F-4D97-AF65-F5344CB8AC3E}">
        <p14:creationId xmlns:p14="http://schemas.microsoft.com/office/powerpoint/2010/main" xmlns="" val="1048632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a:latin typeface="Times New Roman" pitchFamily="18" charset="0"/>
                <a:cs typeface="Times New Roman" pitchFamily="18" charset="0"/>
              </a:rPr>
              <a:t>ΑΠΟΦΑΣΗ</a:t>
            </a:r>
            <a:endParaRPr lang="el-GR" sz="2000" dirty="0"/>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lnSpcReduction="10000"/>
          </a:bodyPr>
          <a:lstStyle/>
          <a:p>
            <a:pPr marL="0" indent="0" algn="just">
              <a:buNone/>
            </a:pPr>
            <a:r>
              <a:rPr lang="el-GR" sz="2000" dirty="0">
                <a:latin typeface="Times New Roman" pitchFamily="18" charset="0"/>
                <a:cs typeface="Times New Roman" pitchFamily="18" charset="0"/>
              </a:rPr>
              <a:t>Η απόφαση εκδίδεται είτε από το Συμβούλιο είτε από το Κοινοβούλιο της Ε.Ε</a:t>
            </a:r>
            <a:r>
              <a:rPr lang="el-GR" sz="2000" dirty="0" smtClean="0">
                <a:latin typeface="Times New Roman" pitchFamily="18" charset="0"/>
                <a:cs typeface="Times New Roman" pitchFamily="18" charset="0"/>
              </a:rPr>
              <a:t>., είτε και ακόμη από την Επιτροπή.</a:t>
            </a: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  </a:t>
            </a:r>
            <a:r>
              <a:rPr lang="el-GR" sz="2000" dirty="0">
                <a:latin typeface="Times New Roman" pitchFamily="18" charset="0"/>
                <a:cs typeface="Times New Roman" pitchFamily="18" charset="0"/>
              </a:rPr>
              <a:t>Έχει και αυτή σκοπό την υλοποίηση των ευρωπαϊκών πολιτικών και μπορεί να απευθύνεται σε έναν ή περισσότερους αποδέκτες (Κράτη-</a:t>
            </a:r>
            <a:r>
              <a:rPr lang="el-GR" sz="2000" dirty="0" err="1">
                <a:latin typeface="Times New Roman" pitchFamily="18" charset="0"/>
                <a:cs typeface="Times New Roman" pitchFamily="18" charset="0"/>
              </a:rPr>
              <a:t>μέλ</a:t>
            </a:r>
            <a:r>
              <a:rPr lang="el-GR" sz="2000" dirty="0">
                <a:latin typeface="Times New Roman" pitchFamily="18" charset="0"/>
                <a:cs typeface="Times New Roman" pitchFamily="18" charset="0"/>
              </a:rPr>
              <a:t>η ή ιδιώτες). Σε αυτή την περίπτωση λαμβάνει τον χαρακτήρα διοικητικής πράξης του εσωτερικού δικαίου και είναι δεσμευτική μόνο για τους αναφερόμενους ως αποδέκτες. </a:t>
            </a: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ισχύς της ορίζεται από την κοινοποίηση στον ενδιαφερόμενο ή από τη δημοσίευση στην Επίσημη Εφημερίδα της Ε.Ε. </a:t>
            </a:r>
            <a:endParaRPr lang="el-GR" sz="2000" dirty="0" smtClean="0">
              <a:latin typeface="Times New Roman" pitchFamily="18" charset="0"/>
              <a:cs typeface="Times New Roman" pitchFamily="18" charset="0"/>
            </a:endParaRP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Ωστόσο </a:t>
            </a:r>
            <a:r>
              <a:rPr lang="el-GR" sz="2000" dirty="0">
                <a:latin typeface="Times New Roman" pitchFamily="18" charset="0"/>
                <a:cs typeface="Times New Roman" pitchFamily="18" charset="0"/>
              </a:rPr>
              <a:t>η απόφαση μετά τη Συνθήκη του Μάαστριχτ δεν οφείλει πια υποχρεωτικά να ορίζει αποδέκτη. Έτσι, αποκτά μεγαλύτερη εμβέλεια και αντικαθιστά κυρίως όλα τα μέσα που στο παρελθόν χρησιμοποιούνταν στον τομέα της </a:t>
            </a:r>
            <a:r>
              <a:rPr lang="el-GR" sz="2000" dirty="0" smtClean="0">
                <a:latin typeface="Times New Roman" pitchFamily="18" charset="0"/>
                <a:cs typeface="Times New Roman" pitchFamily="18" charset="0"/>
              </a:rPr>
              <a:t>ΚΕΠΠΑ.</a:t>
            </a:r>
            <a:endParaRPr lang="el-GR"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260315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a:latin typeface="Times New Roman" pitchFamily="18" charset="0"/>
                <a:cs typeface="Times New Roman" pitchFamily="18" charset="0"/>
              </a:rPr>
              <a:t>ΑΠΟΦΑΣΗ</a:t>
            </a:r>
            <a:endParaRPr lang="el-GR" sz="2000" dirty="0"/>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a:latin typeface="Times New Roman" pitchFamily="18" charset="0"/>
                <a:cs typeface="Times New Roman" pitchFamily="18" charset="0"/>
              </a:rPr>
              <a:t>Μετά τη Λισαβόνα και με σκοπό την αποσαφήνιση τεχνικών λεπτομερειών προγενέστερου παράγωγου δικαίου ή την τροποποίηση ορισμένων στοιχείων μίας νομοθετικής πράξης, υιοθετήθηκαν και οι λεγόμενες «κατ' εξουσιοδότηση» πράξεις δικαίου. </a:t>
            </a:r>
            <a:endParaRPr lang="el-GR" sz="2000" dirty="0" smtClean="0">
              <a:latin typeface="Times New Roman" pitchFamily="18" charset="0"/>
              <a:cs typeface="Times New Roman" pitchFamily="18" charset="0"/>
            </a:endParaRP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Επιτροπή με εντολή του Συμβουλίου και του Κοινοβουλίου μπορεί να αναλάβει την έκδοση τέτοιων κανόνων. </a:t>
            </a:r>
            <a:endParaRPr lang="el-GR" sz="2000" dirty="0" smtClean="0">
              <a:latin typeface="Times New Roman" pitchFamily="18" charset="0"/>
              <a:cs typeface="Times New Roman" pitchFamily="18" charset="0"/>
            </a:endParaRP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Ωστόσο </a:t>
            </a:r>
            <a:r>
              <a:rPr lang="el-GR" sz="2000" dirty="0">
                <a:latin typeface="Times New Roman" pitchFamily="18" charset="0"/>
                <a:cs typeface="Times New Roman" pitchFamily="18" charset="0"/>
              </a:rPr>
              <a:t>το νομικό πλαίσιο που ορίζει τη διαδικασία είναι αυστηρό ως προς τις προϋποθέσεις, την ισχύ και την ανάκληση τέτοιου είδους κανόνων (άρθρο 290 ΣΛΕΕ).</a:t>
            </a:r>
          </a:p>
          <a:p>
            <a:pPr marL="0" indent="0">
              <a:buNone/>
            </a:pPr>
            <a:endParaRPr lang="el-GR" sz="2000" dirty="0"/>
          </a:p>
        </p:txBody>
      </p:sp>
    </p:spTree>
    <p:extLst>
      <p:ext uri="{BB962C8B-B14F-4D97-AF65-F5344CB8AC3E}">
        <p14:creationId xmlns:p14="http://schemas.microsoft.com/office/powerpoint/2010/main" xmlns="" val="2804947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ΣΥΣΤΑΣΕΙΣ ΚΑΙ ΓΝΩΜΕΣ</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a:latin typeface="Times New Roman" pitchFamily="18" charset="0"/>
                <a:cs typeface="Times New Roman" pitchFamily="18" charset="0"/>
              </a:rPr>
              <a:t>Οι συστάσεις και οι γνώμες αποτελούν το μη δεσμευτικό παράγωγο δίκαιο. </a:t>
            </a: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Οι </a:t>
            </a:r>
            <a:r>
              <a:rPr lang="el-GR" sz="2000" dirty="0">
                <a:latin typeface="Times New Roman" pitchFamily="18" charset="0"/>
                <a:cs typeface="Times New Roman" pitchFamily="18" charset="0"/>
              </a:rPr>
              <a:t>συστάσεις αποτελούν μη δεσμευτικά νομικά κείμενα που οφείλονται σε πρωτοβουλία του εκδότη (της Επιτροπής ή του Συμβουλίου) με σκοπό να συστήσει προς τον αποδέκτη την τήρηση ορισμένης συμπεριφοράς σε ένα πεδίο πολιτικής. </a:t>
            </a: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Οι </a:t>
            </a:r>
            <a:r>
              <a:rPr lang="el-GR" sz="2000" dirty="0">
                <a:latin typeface="Times New Roman" pitchFamily="18" charset="0"/>
                <a:cs typeface="Times New Roman" pitchFamily="18" charset="0"/>
              </a:rPr>
              <a:t>γνώμες αντίθετα διατυπώνονται ύστερα από αίτημα του παραλήπτη για να λάβει υποστήριξη και συμβουλές προκειμένου να ρυθμιστεί ένα ορισμένο θέμα. </a:t>
            </a: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Και </a:t>
            </a:r>
            <a:r>
              <a:rPr lang="el-GR" sz="2000" dirty="0">
                <a:latin typeface="Times New Roman" pitchFamily="18" charset="0"/>
                <a:cs typeface="Times New Roman" pitchFamily="18" charset="0"/>
              </a:rPr>
              <a:t>τα δύο μη δεσμευτικά είδη μπορεί να έχουν έμμεσες έννομες συνέπειες λόγω της λήψης μελλοντικών μέτρων εφαρμογής μιας πολιτικής.</a:t>
            </a:r>
          </a:p>
          <a:p>
            <a:pPr marL="0" indent="0">
              <a:buNone/>
            </a:pPr>
            <a:endParaRPr lang="el-GR" sz="2000" dirty="0"/>
          </a:p>
        </p:txBody>
      </p:sp>
    </p:spTree>
    <p:extLst>
      <p:ext uri="{BB962C8B-B14F-4D97-AF65-F5344CB8AC3E}">
        <p14:creationId xmlns:p14="http://schemas.microsoft.com/office/powerpoint/2010/main" xmlns="" val="1556642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Άρθρο 28 του Συντάγματος</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smtClean="0">
                <a:latin typeface="Times New Roman" pitchFamily="18" charset="0"/>
                <a:cs typeface="Times New Roman" pitchFamily="18" charset="0"/>
              </a:rPr>
              <a:t>3. H Ελλάδα προβαίνει ελεύθερα, με νόμο που ψηφίζεται από την απόλυτη πλειοψηφία του όλου αριθμού των βουλευτών, σε περιορισμούς ως προς την άσκηση της εθνικής κυριαρχίας της, εφόσον αυτό υπαγορεύεται από σπουδαίο εθνικό συμφέρον, δεν θίγει τα δικαιώματα του ανθρώπου και τις βάσεις του δημοκρατικού πολιτεύματος και γίνεται με βάση τις αρχές της ισότητας και με τον όρο της αμοιβαιότητας.</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**Ερμηνευτική δήλωση:</a:t>
            </a:r>
          </a:p>
          <a:p>
            <a:pPr marL="0" indent="0" algn="just">
              <a:buNone/>
            </a:pPr>
            <a:r>
              <a:rPr lang="el-GR" sz="2000" dirty="0" smtClean="0">
                <a:latin typeface="Times New Roman" pitchFamily="18" charset="0"/>
                <a:cs typeface="Times New Roman" pitchFamily="18" charset="0"/>
              </a:rPr>
              <a:t>Το άρθρο 28 αποτελεί θεμέλιο για τη συμμετοχή της Χώρας στις διαδικασίες της ευρωπαϊκής ολοκλήρωσης.</a:t>
            </a:r>
          </a:p>
          <a:p>
            <a:pPr marL="0" indent="0">
              <a:buNone/>
            </a:pPr>
            <a:endParaRPr lang="el-GR" sz="2000" dirty="0"/>
          </a:p>
        </p:txBody>
      </p:sp>
    </p:spTree>
    <p:extLst>
      <p:ext uri="{BB962C8B-B14F-4D97-AF65-F5344CB8AC3E}">
        <p14:creationId xmlns:p14="http://schemas.microsoft.com/office/powerpoint/2010/main" xmlns="" val="1291186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ΠΡΩΤΟΓΕΝΕΣ ΔΙΚΑΙΟ ΤΗΣ Ε.Ε.</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2500"/>
          </a:bodyPr>
          <a:lstStyle/>
          <a:p>
            <a:pPr marL="0" indent="0">
              <a:buNone/>
            </a:pPr>
            <a:r>
              <a:rPr lang="el-GR" sz="2600" b="1" dirty="0">
                <a:latin typeface="Times New Roman" pitchFamily="18" charset="0"/>
                <a:cs typeface="Times New Roman" pitchFamily="18" charset="0"/>
              </a:rPr>
              <a:t>Συνθήκη Ευρωπαϊκής Ένωσης</a:t>
            </a:r>
          </a:p>
          <a:p>
            <a:endParaRPr lang="el-GR" sz="2600" b="1" dirty="0">
              <a:latin typeface="Times New Roman" pitchFamily="18" charset="0"/>
              <a:cs typeface="Times New Roman" pitchFamily="18" charset="0"/>
            </a:endParaRPr>
          </a:p>
          <a:p>
            <a:pPr marL="0" indent="0">
              <a:buNone/>
            </a:pPr>
            <a:r>
              <a:rPr lang="el-GR" sz="2600" b="1" dirty="0">
                <a:latin typeface="Times New Roman" pitchFamily="18" charset="0"/>
                <a:cs typeface="Times New Roman" pitchFamily="18" charset="0"/>
              </a:rPr>
              <a:t>Συνθήκη Λειτουργίας Ευρωπαϊκής Ένωσης</a:t>
            </a:r>
          </a:p>
          <a:p>
            <a:pPr marL="0" indent="0">
              <a:buNone/>
            </a:pPr>
            <a:r>
              <a:rPr lang="el-GR" sz="2600" b="1" dirty="0">
                <a:latin typeface="Times New Roman" pitchFamily="18" charset="0"/>
                <a:cs typeface="Times New Roman" pitchFamily="18" charset="0"/>
              </a:rPr>
              <a:t> </a:t>
            </a:r>
          </a:p>
          <a:p>
            <a:pPr marL="0" indent="0">
              <a:buNone/>
            </a:pPr>
            <a:r>
              <a:rPr lang="el-GR" sz="2600" b="1" dirty="0">
                <a:latin typeface="Times New Roman" pitchFamily="18" charset="0"/>
                <a:cs typeface="Times New Roman" pitchFamily="18" charset="0"/>
              </a:rPr>
              <a:t>Χάρτης Θεμελιωδών Δικαιωμάτων Ευρωπαϊκής Ένωσης</a:t>
            </a:r>
          </a:p>
          <a:p>
            <a:endParaRPr lang="el-GR" sz="2600" b="1" dirty="0" smtClean="0">
              <a:latin typeface="Times New Roman" pitchFamily="18" charset="0"/>
              <a:cs typeface="Times New Roman" pitchFamily="18" charset="0"/>
            </a:endParaRPr>
          </a:p>
          <a:p>
            <a:pPr marL="0" indent="0">
              <a:buNone/>
            </a:pPr>
            <a:r>
              <a:rPr lang="el-GR" sz="2600" b="1" dirty="0">
                <a:latin typeface="Times New Roman" pitchFamily="18" charset="0"/>
                <a:cs typeface="Times New Roman" pitchFamily="18" charset="0"/>
              </a:rPr>
              <a:t> </a:t>
            </a:r>
            <a:r>
              <a:rPr lang="el-GR" sz="2600" b="1" dirty="0" smtClean="0">
                <a:latin typeface="Times New Roman" pitchFamily="18" charset="0"/>
                <a:cs typeface="Times New Roman" pitchFamily="18" charset="0"/>
              </a:rPr>
              <a:t>Παραρτήματα </a:t>
            </a:r>
            <a:r>
              <a:rPr lang="el-GR" sz="2600" b="1" dirty="0">
                <a:latin typeface="Times New Roman" pitchFamily="18" charset="0"/>
                <a:cs typeface="Times New Roman" pitchFamily="18" charset="0"/>
              </a:rPr>
              <a:t>––Πρωτόκολλα Συνθηκών Πρωτόκολλα </a:t>
            </a:r>
            <a:r>
              <a:rPr lang="el-GR" sz="2600" b="1" dirty="0" smtClean="0">
                <a:latin typeface="Times New Roman" pitchFamily="18" charset="0"/>
                <a:cs typeface="Times New Roman" pitchFamily="18" charset="0"/>
              </a:rPr>
              <a:t>Συνθηκών</a:t>
            </a:r>
          </a:p>
          <a:p>
            <a:pPr marL="0" indent="0">
              <a:buNone/>
            </a:pPr>
            <a:endParaRPr lang="el-GR" sz="2600" b="1" dirty="0" smtClean="0">
              <a:latin typeface="Times New Roman" pitchFamily="18" charset="0"/>
              <a:cs typeface="Times New Roman" pitchFamily="18" charset="0"/>
            </a:endParaRPr>
          </a:p>
          <a:p>
            <a:pPr marL="0" indent="0">
              <a:buNone/>
            </a:pPr>
            <a:r>
              <a:rPr lang="el-GR" sz="2600" b="1" dirty="0" smtClean="0">
                <a:latin typeface="Times New Roman" pitchFamily="18" charset="0"/>
                <a:cs typeface="Times New Roman" pitchFamily="18" charset="0"/>
              </a:rPr>
              <a:t>Συνθήκη Ευρωπαϊκής Κοινότητας Ατομικής Ενέργειας.</a:t>
            </a:r>
          </a:p>
          <a:p>
            <a:endParaRPr lang="el-GR" dirty="0"/>
          </a:p>
          <a:p>
            <a:endParaRPr lang="el-GR" dirty="0"/>
          </a:p>
          <a:p>
            <a:pPr marL="0" indent="0">
              <a:buNone/>
            </a:pP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xmlns="" val="2813643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ΠΡΩΤΟΓΕΝΕΣ ΔΙΚΑΙΟ ΤΗΣ Ε.Ε.</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lnSpcReduction="10000"/>
          </a:bodyPr>
          <a:lstStyle/>
          <a:p>
            <a:pPr marL="0" indent="0" algn="just">
              <a:buNone/>
            </a:pPr>
            <a:r>
              <a:rPr lang="el-GR" sz="2000" b="1" dirty="0" smtClean="0">
                <a:latin typeface="Times New Roman" pitchFamily="18" charset="0"/>
                <a:cs typeface="Times New Roman" pitchFamily="18" charset="0"/>
              </a:rPr>
              <a:t>ΣΥΝΘΗΚΗ </a:t>
            </a:r>
            <a:r>
              <a:rPr lang="el-GR" sz="2000" b="1" dirty="0">
                <a:latin typeface="Times New Roman" pitchFamily="18" charset="0"/>
                <a:cs typeface="Times New Roman" pitchFamily="18" charset="0"/>
              </a:rPr>
              <a:t>ΓΙΑ ΤΗΝ ΕΥΡΩΠΑΪΚΗ ΕΝΩΣΗ (ΣΕΕ): </a:t>
            </a:r>
            <a:endParaRPr lang="el-GR" sz="2000" b="1"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Περιλαμβάνει </a:t>
            </a:r>
            <a:r>
              <a:rPr lang="el-GR" sz="2000" dirty="0">
                <a:latin typeface="Times New Roman" pitchFamily="18" charset="0"/>
                <a:cs typeface="Times New Roman" pitchFamily="18" charset="0"/>
              </a:rPr>
              <a:t>τις </a:t>
            </a:r>
            <a:r>
              <a:rPr lang="el-GR" sz="2000" dirty="0" smtClean="0">
                <a:latin typeface="Times New Roman" pitchFamily="18" charset="0"/>
                <a:cs typeface="Times New Roman" pitchFamily="18" charset="0"/>
              </a:rPr>
              <a:t>ρυθμίσεις </a:t>
            </a:r>
            <a:r>
              <a:rPr lang="el-GR" sz="2000" dirty="0">
                <a:latin typeface="Times New Roman" pitchFamily="18" charset="0"/>
                <a:cs typeface="Times New Roman" pitchFamily="18" charset="0"/>
              </a:rPr>
              <a:t>για την λειτουργία της Ευρωπαϊκής </a:t>
            </a:r>
            <a:r>
              <a:rPr lang="el-GR" sz="2000" dirty="0" smtClean="0">
                <a:latin typeface="Times New Roman" pitchFamily="18" charset="0"/>
                <a:cs typeface="Times New Roman" pitchFamily="18" charset="0"/>
              </a:rPr>
              <a:t>Ένωσης (θεσμικά όργανα, κανόνες δικαίου, επιμέρους </a:t>
            </a:r>
            <a:r>
              <a:rPr lang="el-GR" sz="2000" dirty="0" err="1" smtClean="0">
                <a:latin typeface="Times New Roman" pitchFamily="18" charset="0"/>
                <a:cs typeface="Times New Roman" pitchFamily="18" charset="0"/>
              </a:rPr>
              <a:t>ενωσιακές</a:t>
            </a:r>
            <a:r>
              <a:rPr lang="el-GR" sz="2000" dirty="0" smtClean="0">
                <a:latin typeface="Times New Roman" pitchFamily="18" charset="0"/>
                <a:cs typeface="Times New Roman" pitchFamily="18" charset="0"/>
              </a:rPr>
              <a:t> πολιτικές).</a:t>
            </a:r>
            <a:endParaRPr lang="el-GR" sz="2000" dirty="0">
              <a:latin typeface="Times New Roman" pitchFamily="18" charset="0"/>
              <a:cs typeface="Times New Roman" pitchFamily="18" charset="0"/>
            </a:endParaRPr>
          </a:p>
          <a:p>
            <a:pPr marL="0" indent="0" algn="just">
              <a:buNone/>
            </a:pPr>
            <a:endParaRPr lang="el-GR" sz="2000" b="1" dirty="0" smtClean="0">
              <a:latin typeface="Times New Roman" pitchFamily="18" charset="0"/>
              <a:cs typeface="Times New Roman" pitchFamily="18" charset="0"/>
            </a:endParaRPr>
          </a:p>
          <a:p>
            <a:pPr marL="0" indent="0" algn="just">
              <a:buNone/>
            </a:pPr>
            <a:r>
              <a:rPr lang="el-GR" sz="2000" b="1" dirty="0" smtClean="0">
                <a:latin typeface="Times New Roman" pitchFamily="18" charset="0"/>
                <a:cs typeface="Times New Roman" pitchFamily="18" charset="0"/>
              </a:rPr>
              <a:t>ΣΥΝΘΗΚΗ </a:t>
            </a:r>
            <a:r>
              <a:rPr lang="el-GR" sz="2000" b="1" dirty="0">
                <a:latin typeface="Times New Roman" pitchFamily="18" charset="0"/>
                <a:cs typeface="Times New Roman" pitchFamily="18" charset="0"/>
              </a:rPr>
              <a:t>ΓΙΑ ΤΗ ΛΕΙΤΟΥΡΓΙΑ ΤΗΣ ΕΥΡΩΠΑΪΚΗΣ ΕΝΩΣΗΣ (ΣΛΕΕ) :</a:t>
            </a: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Περιέχει ρυθμίσεις </a:t>
            </a:r>
            <a:r>
              <a:rPr lang="el-GR" sz="2000" dirty="0">
                <a:latin typeface="Times New Roman" pitchFamily="18" charset="0"/>
                <a:cs typeface="Times New Roman" pitchFamily="18" charset="0"/>
              </a:rPr>
              <a:t>που εξειδικεύουν σε μεγάλο βαθμό τα όσα προβλέπονται από την Συνθήκη για την Ευρωπαϊκή Ένωση.</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a:latin typeface="Times New Roman" pitchFamily="18" charset="0"/>
                <a:cs typeface="Times New Roman" pitchFamily="18" charset="0"/>
              </a:rPr>
              <a:t>Ο</a:t>
            </a:r>
            <a:r>
              <a:rPr lang="el-GR" sz="2000" dirty="0" smtClean="0">
                <a:latin typeface="Times New Roman" pitchFamily="18" charset="0"/>
                <a:cs typeface="Times New Roman" pitchFamily="18" charset="0"/>
              </a:rPr>
              <a:t>ι </a:t>
            </a:r>
            <a:r>
              <a:rPr lang="el-GR" sz="2000" dirty="0">
                <a:latin typeface="Times New Roman" pitchFamily="18" charset="0"/>
                <a:cs typeface="Times New Roman" pitchFamily="18" charset="0"/>
              </a:rPr>
              <a:t>δύο Συνθήκες </a:t>
            </a:r>
            <a:r>
              <a:rPr lang="el-GR" sz="2000" dirty="0" smtClean="0">
                <a:latin typeface="Times New Roman" pitchFamily="18" charset="0"/>
                <a:cs typeface="Times New Roman" pitchFamily="18" charset="0"/>
              </a:rPr>
              <a:t>κατά ρητή πρόβλεψη είναι ισοδύναμες.</a:t>
            </a:r>
            <a:endParaRPr lang="el-GR" sz="2000" dirty="0">
              <a:latin typeface="Times New Roman" pitchFamily="18" charset="0"/>
              <a:cs typeface="Times New Roman" pitchFamily="18" charset="0"/>
            </a:endParaRP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Συνοδεύονται </a:t>
            </a:r>
            <a:r>
              <a:rPr lang="el-GR" sz="2000" dirty="0">
                <a:latin typeface="Times New Roman" pitchFamily="18" charset="0"/>
                <a:cs typeface="Times New Roman" pitchFamily="18" charset="0"/>
              </a:rPr>
              <a:t>από </a:t>
            </a:r>
            <a:r>
              <a:rPr lang="el-GR" sz="2000" dirty="0" smtClean="0">
                <a:latin typeface="Times New Roman" pitchFamily="18" charset="0"/>
                <a:cs typeface="Times New Roman" pitchFamily="18" charset="0"/>
              </a:rPr>
              <a:t>Παραρτήματα και Πρωτόκολλα, </a:t>
            </a:r>
            <a:r>
              <a:rPr lang="el-GR" sz="2000" dirty="0">
                <a:latin typeface="Times New Roman" pitchFamily="18" charset="0"/>
                <a:cs typeface="Times New Roman" pitchFamily="18" charset="0"/>
              </a:rPr>
              <a:t>τα οποία έχουν ισοδύναμη νομική αξία με αυτές και με τα οποία ρυθμίζονται συγκεκριμένα θέματα.</a:t>
            </a:r>
          </a:p>
          <a:p>
            <a:pPr marL="0" indent="0">
              <a:buNone/>
            </a:pPr>
            <a:endParaRPr lang="el-GR" sz="2000" dirty="0"/>
          </a:p>
        </p:txBody>
      </p:sp>
    </p:spTree>
    <p:extLst>
      <p:ext uri="{BB962C8B-B14F-4D97-AF65-F5344CB8AC3E}">
        <p14:creationId xmlns:p14="http://schemas.microsoft.com/office/powerpoint/2010/main" xmlns="" val="1296546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ΠΡΩΤΟΓΕΝΕΣ ΔΙΚΑΙΟ ΤΗΣ Ε.Ε.</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Αναφέρονται ενδεικτικά :</a:t>
            </a:r>
          </a:p>
          <a:p>
            <a:pPr marL="0" indent="0" algn="just">
              <a:buNone/>
            </a:pPr>
            <a:r>
              <a:rPr lang="el-GR" sz="2000" dirty="0" smtClean="0">
                <a:latin typeface="Times New Roman" pitchFamily="18" charset="0"/>
                <a:cs typeface="Times New Roman" pitchFamily="18" charset="0"/>
              </a:rPr>
              <a:t>Οι αξίες </a:t>
            </a:r>
            <a:r>
              <a:rPr lang="el-GR" sz="2000" dirty="0">
                <a:latin typeface="Times New Roman" pitchFamily="18" charset="0"/>
                <a:cs typeface="Times New Roman" pitchFamily="18" charset="0"/>
              </a:rPr>
              <a:t>και </a:t>
            </a:r>
            <a:r>
              <a:rPr lang="el-GR" sz="2000" dirty="0" smtClean="0">
                <a:latin typeface="Times New Roman" pitchFamily="18" charset="0"/>
                <a:cs typeface="Times New Roman" pitchFamily="18" charset="0"/>
              </a:rPr>
              <a:t>οι στόχοι </a:t>
            </a:r>
            <a:r>
              <a:rPr lang="el-GR" sz="2000" dirty="0">
                <a:latin typeface="Times New Roman" pitchFamily="18" charset="0"/>
                <a:cs typeface="Times New Roman" pitchFamily="18" charset="0"/>
              </a:rPr>
              <a:t>της Ευρωπαϊκής Ένωσης.</a:t>
            </a: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Οι αρχές </a:t>
            </a:r>
            <a:r>
              <a:rPr lang="el-GR" sz="2000" dirty="0">
                <a:latin typeface="Times New Roman" pitchFamily="18" charset="0"/>
                <a:cs typeface="Times New Roman" pitchFamily="18" charset="0"/>
              </a:rPr>
              <a:t>που διέπουν τις αρμοδιότητες και την νομοθετική δράση της Ευρωπαϊκής Ένωσης.</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 σεβασμός </a:t>
            </a:r>
            <a:r>
              <a:rPr lang="el-GR" sz="2000" dirty="0">
                <a:latin typeface="Times New Roman" pitchFamily="18" charset="0"/>
                <a:cs typeface="Times New Roman" pitchFamily="18" charset="0"/>
              </a:rPr>
              <a:t>και </a:t>
            </a: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προστασία </a:t>
            </a:r>
            <a:r>
              <a:rPr lang="el-GR" sz="2000" dirty="0" smtClean="0">
                <a:latin typeface="Times New Roman" pitchFamily="18" charset="0"/>
                <a:cs typeface="Times New Roman" pitchFamily="18" charset="0"/>
              </a:rPr>
              <a:t>των θεμελιωδών δικαιωμάτων από </a:t>
            </a:r>
            <a:r>
              <a:rPr lang="el-GR" sz="2000" dirty="0">
                <a:latin typeface="Times New Roman" pitchFamily="18" charset="0"/>
                <a:cs typeface="Times New Roman" pitchFamily="18" charset="0"/>
              </a:rPr>
              <a:t>την Ευρωπαϊκή </a:t>
            </a:r>
            <a:r>
              <a:rPr lang="el-GR" sz="2000" dirty="0" smtClean="0">
                <a:latin typeface="Times New Roman" pitchFamily="18" charset="0"/>
                <a:cs typeface="Times New Roman" pitchFamily="18" charset="0"/>
              </a:rPr>
              <a:t>Ένωση και τα όργανά της.</a:t>
            </a:r>
            <a:endParaRPr lang="el-GR" sz="2000" dirty="0">
              <a:latin typeface="Times New Roman" pitchFamily="18" charset="0"/>
              <a:cs typeface="Times New Roman" pitchFamily="18" charset="0"/>
            </a:endParaRP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Τα θεσμικά όργανα της Ε.Ε., η σύνθεση και οι αρμοδιότητές τους.</a:t>
            </a:r>
          </a:p>
          <a:p>
            <a:pPr marL="0" indent="0">
              <a:buNone/>
            </a:pPr>
            <a:endParaRPr lang="el-GR" sz="2000" dirty="0"/>
          </a:p>
          <a:p>
            <a:pPr marL="0" indent="0">
              <a:buNone/>
            </a:pPr>
            <a:endParaRPr lang="el-GR" sz="2000" dirty="0"/>
          </a:p>
        </p:txBody>
      </p:sp>
    </p:spTree>
    <p:extLst>
      <p:ext uri="{BB962C8B-B14F-4D97-AF65-F5344CB8AC3E}">
        <p14:creationId xmlns:p14="http://schemas.microsoft.com/office/powerpoint/2010/main" xmlns="" val="3461889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ΠΡΩΤΟΓΕΝΕΣ ΔΙΚΑΙΟ ΤΗΣ Ε.Ε.</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smtClean="0">
                <a:latin typeface="Times New Roman" pitchFamily="18" charset="0"/>
                <a:cs typeface="Times New Roman" pitchFamily="18" charset="0"/>
              </a:rPr>
              <a:t>Η εξωτερική δράση και η κοινή εξωτερική πολιτική, καθώς και η πολιτική ασφάλειας της Ευρωπαϊκής Ένωσης.</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Οι διαδικασίες αναθεώρησης των Συνθηκών της Ευρωπαϊκής Ένωσης.</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είσοδος νέων κρατών μελών στην Ευρωπαϊκή Ένωση.</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αποχώρηση των κρατών μελών από την Ευρωπαϊκή Ένωση.</a:t>
            </a:r>
          </a:p>
          <a:p>
            <a:pPr marL="0" indent="0">
              <a:buNone/>
            </a:pPr>
            <a:endParaRPr lang="el-GR" sz="2000" dirty="0"/>
          </a:p>
        </p:txBody>
      </p:sp>
    </p:spTree>
    <p:extLst>
      <p:ext uri="{BB962C8B-B14F-4D97-AF65-F5344CB8AC3E}">
        <p14:creationId xmlns:p14="http://schemas.microsoft.com/office/powerpoint/2010/main" xmlns="" val="3166270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ΠΡΩΤΟΓΕΝΕΣ ΔΙΚΑΙΟ ΤΗΣ Ε.Ε.</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smtClean="0">
                <a:latin typeface="Times New Roman" pitchFamily="18" charset="0"/>
                <a:cs typeface="Times New Roman" pitchFamily="18" charset="0"/>
              </a:rPr>
              <a:t>Οι τομείς </a:t>
            </a:r>
            <a:r>
              <a:rPr lang="el-GR" sz="2000" dirty="0">
                <a:latin typeface="Times New Roman" pitchFamily="18" charset="0"/>
                <a:cs typeface="Times New Roman" pitchFamily="18" charset="0"/>
              </a:rPr>
              <a:t>και </a:t>
            </a:r>
            <a:r>
              <a:rPr lang="el-GR" sz="2000" dirty="0" smtClean="0">
                <a:latin typeface="Times New Roman" pitchFamily="18" charset="0"/>
                <a:cs typeface="Times New Roman" pitchFamily="18" charset="0"/>
              </a:rPr>
              <a:t>οι </a:t>
            </a:r>
            <a:r>
              <a:rPr lang="el-GR" sz="2000" dirty="0">
                <a:latin typeface="Times New Roman" pitchFamily="18" charset="0"/>
                <a:cs typeface="Times New Roman" pitchFamily="18" charset="0"/>
              </a:rPr>
              <a:t>κατηγορίες </a:t>
            </a:r>
            <a:r>
              <a:rPr lang="el-GR" sz="2000" dirty="0" smtClean="0">
                <a:latin typeface="Times New Roman" pitchFamily="18" charset="0"/>
                <a:cs typeface="Times New Roman" pitchFamily="18" charset="0"/>
              </a:rPr>
              <a:t>των αρμοδιοτήτων που ασκούνται από τα όργανα της </a:t>
            </a:r>
            <a:r>
              <a:rPr lang="el-GR" sz="2000" dirty="0">
                <a:latin typeface="Times New Roman" pitchFamily="18" charset="0"/>
                <a:cs typeface="Times New Roman" pitchFamily="18" charset="0"/>
              </a:rPr>
              <a:t>Ευρωπαϊκής Ένωσης.</a:t>
            </a: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ευρωπαϊκή ιθαγένεια, οι υποχρεώσεις, καθώς  και </a:t>
            </a:r>
            <a:r>
              <a:rPr lang="el-GR" sz="2000" dirty="0">
                <a:latin typeface="Times New Roman" pitchFamily="18" charset="0"/>
                <a:cs typeface="Times New Roman" pitchFamily="18" charset="0"/>
              </a:rPr>
              <a:t>τα προνόμια που απορρέουν από αυτήν για τους ευρωπαίους πολίτες.</a:t>
            </a: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τελωνειακή </a:t>
            </a:r>
            <a:r>
              <a:rPr lang="el-GR" sz="2000" dirty="0">
                <a:latin typeface="Times New Roman" pitchFamily="18" charset="0"/>
                <a:cs typeface="Times New Roman" pitchFamily="18" charset="0"/>
              </a:rPr>
              <a:t>ένωση και </a:t>
            </a: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ελεύθερη κυκλοφορία μετά τον εκτελωνισμό των εμπορευμάτων τρίτων χωρών εντός της Ευρωπαϊκής Ένωσης.</a:t>
            </a:r>
          </a:p>
          <a:p>
            <a:pPr marL="0" indent="0" algn="just">
              <a:buNone/>
            </a:pPr>
            <a:endParaRPr lang="el-GR" sz="2000" dirty="0" smtClean="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κοινή αγορά </a:t>
            </a:r>
            <a:r>
              <a:rPr lang="el-GR" sz="2000" dirty="0" smtClean="0">
                <a:latin typeface="Times New Roman" pitchFamily="18" charset="0"/>
                <a:cs typeface="Times New Roman" pitchFamily="18" charset="0"/>
              </a:rPr>
              <a:t>και τα δικαιώματα που απορρέουν από αυτήν (ελευθερία </a:t>
            </a:r>
            <a:r>
              <a:rPr lang="el-GR" sz="2000" dirty="0">
                <a:latin typeface="Times New Roman" pitchFamily="18" charset="0"/>
                <a:cs typeface="Times New Roman" pitchFamily="18" charset="0"/>
              </a:rPr>
              <a:t>κυκλοφορίας προσώπων και αγαθών, ελευθερία παροχής υπηρεσιών και ελευθερία κίνησης κεφαλαίων).</a:t>
            </a:r>
          </a:p>
          <a:p>
            <a:pPr marL="0" indent="0">
              <a:buNone/>
            </a:pPr>
            <a:endParaRPr lang="el-GR" sz="2000" dirty="0"/>
          </a:p>
        </p:txBody>
      </p:sp>
    </p:spTree>
    <p:extLst>
      <p:ext uri="{BB962C8B-B14F-4D97-AF65-F5344CB8AC3E}">
        <p14:creationId xmlns:p14="http://schemas.microsoft.com/office/powerpoint/2010/main" xmlns="" val="3759740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r>
              <a:rPr lang="el-GR" sz="2000" b="1" dirty="0" smtClean="0">
                <a:latin typeface="Times New Roman" pitchFamily="18" charset="0"/>
                <a:cs typeface="Times New Roman" pitchFamily="18" charset="0"/>
              </a:rPr>
              <a:t>ΠΡΩΤΟΓΕΝΕΣ ΔΙΚΑΙΟ ΤΗΣ Ε.Ε.</a:t>
            </a:r>
            <a:endParaRPr lang="el-GR" sz="2000" b="1" dirty="0">
              <a:latin typeface="Times New Roman" pitchFamily="18" charset="0"/>
              <a:cs typeface="Times New Roman" pitchFamily="18" charset="0"/>
            </a:endParaRPr>
          </a:p>
        </p:txBody>
      </p:sp>
      <p:sp>
        <p:nvSpPr>
          <p:cNvPr id="3" name="Θέση περιεχομένου 2"/>
          <p:cNvSpPr>
            <a:spLocks noGrp="1"/>
          </p:cNvSpPr>
          <p:nvPr>
            <p:ph idx="1"/>
          </p:nvPr>
        </p:nvSpPr>
        <p:spPr>
          <a:solidFill>
            <a:schemeClr val="tx2">
              <a:lumMod val="40000"/>
              <a:lumOff val="6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rmAutofit/>
          </a:bodyPr>
          <a:lstStyle/>
          <a:p>
            <a:pPr marL="0" indent="0" algn="just">
              <a:buNone/>
            </a:pPr>
            <a:r>
              <a:rPr lang="el-GR" sz="2000" dirty="0" smtClean="0">
                <a:latin typeface="Times New Roman" pitchFamily="18" charset="0"/>
                <a:cs typeface="Times New Roman" pitchFamily="18" charset="0"/>
              </a:rPr>
              <a:t>Οι επιμέρους πολιτικές </a:t>
            </a:r>
            <a:r>
              <a:rPr lang="el-GR" sz="2000" dirty="0">
                <a:latin typeface="Times New Roman" pitchFamily="18" charset="0"/>
                <a:cs typeface="Times New Roman" pitchFamily="18" charset="0"/>
              </a:rPr>
              <a:t>της Ευρωπαϊκής Ένωσης </a:t>
            </a:r>
            <a:r>
              <a:rPr lang="el-GR" sz="2000" dirty="0" smtClean="0">
                <a:latin typeface="Times New Roman" pitchFamily="18" charset="0"/>
                <a:cs typeface="Times New Roman" pitchFamily="18" charset="0"/>
              </a:rPr>
              <a:t>στα πλαίσια </a:t>
            </a:r>
            <a:r>
              <a:rPr lang="el-GR" sz="2000" dirty="0">
                <a:latin typeface="Times New Roman" pitchFamily="18" charset="0"/>
                <a:cs typeface="Times New Roman" pitchFamily="18" charset="0"/>
              </a:rPr>
              <a:t>των αρμοδιοτήτων της.</a:t>
            </a: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Οι κανόνες </a:t>
            </a:r>
            <a:r>
              <a:rPr lang="el-GR" sz="2000" dirty="0">
                <a:latin typeface="Times New Roman" pitchFamily="18" charset="0"/>
                <a:cs typeface="Times New Roman" pitchFamily="18" charset="0"/>
              </a:rPr>
              <a:t>για τον ανταγωνισμό, τη φορολογία και την προσέγγιση των νομοθεσιών των κρατών μελών.</a:t>
            </a: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 ρόλος </a:t>
            </a:r>
            <a:r>
              <a:rPr lang="el-GR" sz="2000" dirty="0">
                <a:latin typeface="Times New Roman" pitchFamily="18" charset="0"/>
                <a:cs typeface="Times New Roman" pitchFamily="18" charset="0"/>
              </a:rPr>
              <a:t>και </a:t>
            </a:r>
            <a:r>
              <a:rPr lang="el-GR" sz="2000" dirty="0" smtClean="0">
                <a:latin typeface="Times New Roman" pitchFamily="18" charset="0"/>
                <a:cs typeface="Times New Roman" pitchFamily="18" charset="0"/>
              </a:rPr>
              <a:t>η </a:t>
            </a:r>
            <a:r>
              <a:rPr lang="el-GR" sz="2000" dirty="0">
                <a:latin typeface="Times New Roman" pitchFamily="18" charset="0"/>
                <a:cs typeface="Times New Roman" pitchFamily="18" charset="0"/>
              </a:rPr>
              <a:t>λειτουργία των θεσμικών οργάνων της Ευρωπαϊκής Ένωσης.</a:t>
            </a:r>
          </a:p>
          <a:p>
            <a:pPr marL="0" indent="0" algn="just">
              <a:buNone/>
            </a:pPr>
            <a:endParaRPr lang="el-GR" sz="2000" dirty="0">
              <a:latin typeface="Times New Roman" pitchFamily="18" charset="0"/>
              <a:cs typeface="Times New Roman" pitchFamily="18" charset="0"/>
            </a:endParaRPr>
          </a:p>
          <a:p>
            <a:pPr marL="0" indent="0" algn="just">
              <a:buNone/>
            </a:pPr>
            <a:r>
              <a:rPr lang="el-GR" sz="2000" dirty="0" smtClean="0">
                <a:latin typeface="Times New Roman" pitchFamily="18" charset="0"/>
                <a:cs typeface="Times New Roman" pitchFamily="18" charset="0"/>
              </a:rPr>
              <a:t>Οι νομικές </a:t>
            </a:r>
            <a:r>
              <a:rPr lang="el-GR" sz="2000" dirty="0">
                <a:latin typeface="Times New Roman" pitchFamily="18" charset="0"/>
                <a:cs typeface="Times New Roman" pitchFamily="18" charset="0"/>
              </a:rPr>
              <a:t>πράξεις της Ευρωπαϊκής Ένωσης και ο</a:t>
            </a:r>
            <a:r>
              <a:rPr lang="el-GR" sz="2000" dirty="0" smtClean="0">
                <a:latin typeface="Times New Roman" pitchFamily="18" charset="0"/>
                <a:cs typeface="Times New Roman" pitchFamily="18" charset="0"/>
              </a:rPr>
              <a:t> τρόπος </a:t>
            </a:r>
            <a:r>
              <a:rPr lang="el-GR" sz="2000" dirty="0">
                <a:latin typeface="Times New Roman" pitchFamily="18" charset="0"/>
                <a:cs typeface="Times New Roman" pitchFamily="18" charset="0"/>
              </a:rPr>
              <a:t>παραγωγής τους.</a:t>
            </a:r>
          </a:p>
          <a:p>
            <a:pPr marL="0" indent="0">
              <a:buNone/>
            </a:pPr>
            <a:endParaRPr lang="el-GR" sz="2000" dirty="0"/>
          </a:p>
        </p:txBody>
      </p:sp>
    </p:spTree>
    <p:extLst>
      <p:ext uri="{BB962C8B-B14F-4D97-AF65-F5344CB8AC3E}">
        <p14:creationId xmlns:p14="http://schemas.microsoft.com/office/powerpoint/2010/main" xmlns="" val="13037512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1662</Words>
  <Application>Microsoft Office PowerPoint</Application>
  <PresentationFormat>Προβολή στην οθόνη (4:3)</PresentationFormat>
  <Paragraphs>165</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 του Office</vt:lpstr>
      <vt:lpstr>ΠΑΝΤΕΙΟ ΠΑΝΕΠΙΣΤΗΜΙΟ ΤΜΗΜΑ ΔΗΜΟΣΙΑΣ ΔΙΟΙΚΗΣΗΣ ΜΑΘΗΜΑ : ΕΙΣΑΓΩΓΗ ΣΤΟ ΕΥΡΩΠΑΪΚΟ ΔΙΚΑΙΟ</vt:lpstr>
      <vt:lpstr>Άρθρο 28 του Συντάγματος </vt:lpstr>
      <vt:lpstr>Άρθρο 28 του Συντάγματος</vt:lpstr>
      <vt:lpstr>ΠΡΩΤΟΓΕΝΕΣ ΔΙΚΑΙΟ ΤΗΣ Ε.Ε.</vt:lpstr>
      <vt:lpstr>ΠΡΩΤΟΓΕΝΕΣ ΔΙΚΑΙΟ ΤΗΣ Ε.Ε.</vt:lpstr>
      <vt:lpstr>ΠΡΩΤΟΓΕΝΕΣ ΔΙΚΑΙΟ ΤΗΣ Ε.Ε.</vt:lpstr>
      <vt:lpstr>ΠΡΩΤΟΓΕΝΕΣ ΔΙΚΑΙΟ ΤΗΣ Ε.Ε.</vt:lpstr>
      <vt:lpstr>ΠΡΩΤΟΓΕΝΕΣ ΔΙΚΑΙΟ ΤΗΣ Ε.Ε.</vt:lpstr>
      <vt:lpstr>ΠΡΩΤΟΓΕΝΕΣ ΔΙΚΑΙΟ ΤΗΣ Ε.Ε.</vt:lpstr>
      <vt:lpstr>ΔΕΥΤΕΡΟΓΕΝΕΣ Ή ΠΑΡΑΓΩΓΟ ΔΙΚΑΙΟ ΤΗΣ Ε.Ε.</vt:lpstr>
      <vt:lpstr>ΔΕΥΤΕΡΟΓΕΝΕΣ Ή ΠΑΡΑΓΩΓΟ ΔΙΚΑΙΟ ΤΗΣ Ε.Ε.</vt:lpstr>
      <vt:lpstr>ΔΕΥΤΕΡΟΓΕΝΕΣ Ή ΠΑΡΑΓΩΓΟ ΔΙΚΑΙΟ ΤΗΣ Ε.Ε.</vt:lpstr>
      <vt:lpstr>ΚΑΝΟΝΙΣΜΟΣ</vt:lpstr>
      <vt:lpstr>ΚΑΝΟΝΙΣΜΟΣ</vt:lpstr>
      <vt:lpstr>ΟΔΗΓΙΑ</vt:lpstr>
      <vt:lpstr>ΟΔΗΓΙΑ</vt:lpstr>
      <vt:lpstr>ΟΔΗΓΙΑ</vt:lpstr>
      <vt:lpstr>ΟΔΗΓΙΑ</vt:lpstr>
      <vt:lpstr>ΟΔΗΓΙΑ</vt:lpstr>
      <vt:lpstr>ΑΠΟΦΑΣΗ</vt:lpstr>
      <vt:lpstr>ΑΠΟΦΑΣΗ</vt:lpstr>
      <vt:lpstr>ΑΠΟΦΑΣΗ</vt:lpstr>
      <vt:lpstr>ΣΥΣΤΑΣΕΙΣ ΚΑΙ ΓΝΩΜΕΣ</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εφη - ακης</dc:creator>
  <cp:lastModifiedBy>Jimer585</cp:lastModifiedBy>
  <cp:revision>8</cp:revision>
  <dcterms:created xsi:type="dcterms:W3CDTF">2020-12-22T21:17:55Z</dcterms:created>
  <dcterms:modified xsi:type="dcterms:W3CDTF">2023-10-12T18:41:58Z</dcterms:modified>
</cp:coreProperties>
</file>