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E489C-641B-47D7-AD2F-92BDADFA57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C9FC4A-E01C-44AB-9189-EB41FC2F5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4521A-B06B-4278-AC1E-CFE860E09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EF86-70FA-4680-9C19-F359BF3D34AF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91AE1-12EB-45C9-980B-D422F6F8C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6ABCE-BEF8-4CBD-8E85-F74058A65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0344-9266-4F49-AF95-6B19C479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95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687C8-4E2B-435E-8138-2E5B2E2CC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1AA98E-A55B-4A61-85D2-B63A4A494A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D60EE-5D2B-4DB3-9535-5B76526C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EF86-70FA-4680-9C19-F359BF3D34AF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1B098-84C5-491C-B63E-D3A8495CA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24B67-E848-41B1-8C0C-C28F7804E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0344-9266-4F49-AF95-6B19C479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56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83E206-A1A1-4FB4-B665-6FAE925627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FC3505-9493-4896-A7F7-CE30A93668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91CB00-5C03-4455-A4ED-3B3313B00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EF86-70FA-4680-9C19-F359BF3D34AF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1F5C8-2FD9-498C-9F80-F78FDBF22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8DBCA-D645-474E-882B-4AFC492D1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0344-9266-4F49-AF95-6B19C479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8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E0B3E-0038-413C-9C16-C25B14BFF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F5344-A137-4CDD-8B26-D04C9050F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9376B-FB21-4706-A8A0-D6FCBAF4B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EF86-70FA-4680-9C19-F359BF3D34AF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A60BA-8ED3-4729-86FC-2B5C4CECB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6C28-A4C5-4AE1-BE32-807B0F2AF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0344-9266-4F49-AF95-6B19C479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7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60869-8522-4BE4-A05A-D7655BC94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A56CDB-B295-4F7E-AC9D-2C5BB2C9A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6CE3E-5FB1-4327-938E-D51D3A89C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EF86-70FA-4680-9C19-F359BF3D34AF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40E0F-E01D-4F89-AACF-626FA3194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C14E3-7D58-4702-8E1D-5A245D99B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0344-9266-4F49-AF95-6B19C479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91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599A2-2878-4D84-A043-12A5A611A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0DFA7-0285-4BE7-AA16-0D7B6FAFEA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41BFB8-50CA-499F-988F-F22443012D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AB5A6B-E245-4A58-8023-D9790F1D5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EF86-70FA-4680-9C19-F359BF3D34AF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916E3C-EB3A-46F1-924A-4899DC166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E6C30F-650B-464E-99B9-FF5CB010C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0344-9266-4F49-AF95-6B19C479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84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F976A-8A68-4226-9FA1-A864274F4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A59BB3-8AA1-4AF0-81FD-260632F7C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489194-ACC6-43A0-90DA-5D9B72D4E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35BC1B-ECA3-4FF7-85F8-415E95C8B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753938-B256-4A49-8B5E-1EBEF271BD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163C7C-839A-495C-9959-68F0833CB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EF86-70FA-4680-9C19-F359BF3D34AF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C80879-2BCD-429F-9137-2E05AB1FC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736618-E3E7-4288-9D9E-E931E6925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0344-9266-4F49-AF95-6B19C479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44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E06FC-62EB-45E8-BFC1-C00E72886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F56FD4-111A-4F80-9776-01E2FBF13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EF86-70FA-4680-9C19-F359BF3D34AF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33AECA-99BC-47A3-99B1-9F8424AAA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1E9B41-D36E-4A10-8EB7-A40A5DC74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0344-9266-4F49-AF95-6B19C479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19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41C974-4FF9-4118-B266-5E93BA0FB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EF86-70FA-4680-9C19-F359BF3D34AF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75B38A-ED7F-4FC1-9D8D-391F18ACD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A16366-F28A-4F3A-9C6D-FBBBAB5A8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0344-9266-4F49-AF95-6B19C479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04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4DD4B-802E-45C4-9B15-9C9F42114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DBB0C-7C3C-49AF-93C0-46B03D22B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28A3A6-CFF8-4E13-91C4-BE296B0AD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B21CF1-A1FA-4C68-97C4-492B96BFC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EF86-70FA-4680-9C19-F359BF3D34AF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AC5D54-C977-407F-AC62-8E8718A58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86D5C5-9484-44AE-8A64-C2E0EBD90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0344-9266-4F49-AF95-6B19C479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4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045F5-3321-4D9D-BEB9-61014E95D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F1F294-DCE1-4063-8B00-53DC81AAE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DD8389-8DED-46B7-B71C-0C67018571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E854A6-81B9-48CA-AEC9-1B7D28654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EF86-70FA-4680-9C19-F359BF3D34AF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1B7CC2-D194-44F2-B0F8-D3BC3F321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1448C-55D1-4432-BA6F-3B2DBC917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0344-9266-4F49-AF95-6B19C479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0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82B247-B53D-4CEA-AB4C-AEE6A4C4A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B3E60-F789-4F56-88D7-4CD19B7FF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89919-A7B7-4C5D-A5F8-032D7F2385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2EF86-70FA-4680-9C19-F359BF3D34AF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F327D-BEEE-48E9-9905-E840A9B46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39C9E-D503-4D43-8CA7-4DBBFB42F0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10344-9266-4F49-AF95-6B19C479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0ABAB-D55D-47AF-BE25-2E6DE6DE96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l-GR" dirty="0" err="1"/>
              <a:t>γγλία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877531-61A7-4BBB-B2A4-A785675A07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11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88966-D4B4-447F-8265-CFAE8E6D9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Προτεσταντικές ρίζες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81167-F017-4F21-B844-34653A17B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e-DE" dirty="0"/>
              <a:t>John Wickliffe</a:t>
            </a:r>
            <a:r>
              <a:rPr lang="el-GR" dirty="0"/>
              <a:t>, θεολόγος φιλόσοφος, επαναστατικές ιδέες</a:t>
            </a:r>
            <a:endParaRPr lang="de-DE" dirty="0"/>
          </a:p>
          <a:p>
            <a:r>
              <a:rPr lang="el-GR" dirty="0"/>
              <a:t>Επίδραση Λουθήρου </a:t>
            </a:r>
          </a:p>
          <a:p>
            <a:r>
              <a:rPr lang="el-GR" dirty="0"/>
              <a:t>Αφορμή: Ερρίκος ο 8</a:t>
            </a:r>
            <a:r>
              <a:rPr lang="el-GR" baseline="30000" dirty="0"/>
              <a:t>ος</a:t>
            </a:r>
            <a:r>
              <a:rPr lang="el-GR" dirty="0"/>
              <a:t> (δεύτερη σύζυγος μετά την Αικατερίνη, η Άννα </a:t>
            </a:r>
            <a:r>
              <a:rPr lang="el-GR" dirty="0" err="1"/>
              <a:t>Μπολέυν</a:t>
            </a:r>
            <a:r>
              <a:rPr lang="el-GR" dirty="0"/>
              <a:t> (κυρία επί των τιμών της πρώτης συζύγου του Ερρίκου, της Ισπανίδας πριγκίπισσας Αικατερίνης της </a:t>
            </a:r>
            <a:r>
              <a:rPr lang="el-GR" dirty="0" err="1"/>
              <a:t>Αραγωνίας</a:t>
            </a:r>
            <a:r>
              <a:rPr lang="el-GR" dirty="0"/>
              <a:t>) ο </a:t>
            </a:r>
            <a:r>
              <a:rPr lang="el-GR" dirty="0" err="1"/>
              <a:t>Ερρικός</a:t>
            </a:r>
            <a:r>
              <a:rPr lang="el-GR" dirty="0"/>
              <a:t> αποσπάστηκε από τον Καθολικισμό για να την παντρευτεί. </a:t>
            </a:r>
          </a:p>
          <a:p>
            <a:r>
              <a:rPr lang="el-GR" dirty="0"/>
              <a:t>Βασίλισσα Ελισάβετ (μετά από την Μαρία που πέθανε γρήγορα, κόρη της Αικατερίνης): έθεσε τις βάσεις της αγγλικής οικονομίας, ήταν προτεστάντισσα με πάθος από τη μαμά της, αντιμετώπισε αντιδράσεις με Ισπανία, δεν θέλει να σκοτώνονται οι Καθολικοί.</a:t>
            </a:r>
          </a:p>
          <a:p>
            <a:r>
              <a:rPr lang="el-GR" dirty="0"/>
              <a:t>Διάλεξε τους καλύτερους συμβούλους (</a:t>
            </a:r>
            <a:r>
              <a:rPr lang="de-DE" dirty="0"/>
              <a:t>Sir Francis Bake</a:t>
            </a:r>
            <a:r>
              <a:rPr lang="el-GR" dirty="0"/>
              <a:t>): χώρες σαν την Αγγλία πρέπει να στηριχθούν στη ναυτιλία (μέγα της </a:t>
            </a:r>
            <a:r>
              <a:rPr lang="el-GR" dirty="0" err="1"/>
              <a:t>θαλάττης</a:t>
            </a:r>
            <a:r>
              <a:rPr lang="el-GR" dirty="0"/>
              <a:t> κράτος), κεφάλαιο στο ναυτικό, οι φεουδάρχες είχαν τα χρήματα σε σεντούκια για πολυτέλειες, οι σύμβουλοι είπαν ότι τα χρήματα αυτά πρέπει να επενδυθούν στο ναυτικό. Η Ελισάβετ επενδύει τα δικά της χρήματα για να πείσει τον κόσμο.</a:t>
            </a:r>
          </a:p>
          <a:p>
            <a:r>
              <a:rPr lang="el-GR" dirty="0"/>
              <a:t>1588 ήλθε ισπανική αρμάδα στην Αγγλία για να την κατακτήσει. Ηττήθηκε η Ισπανία. Η Ελισάβετ καθοδηγούσε τους ναύτες. </a:t>
            </a:r>
          </a:p>
          <a:p>
            <a:r>
              <a:rPr lang="el-GR" dirty="0"/>
              <a:t>Η Ελισάβετ δίδει μεγάλη έμφαση στη βελτίωση της οικονομίας.</a:t>
            </a:r>
          </a:p>
          <a:p>
            <a:r>
              <a:rPr lang="el-GR" dirty="0"/>
              <a:t>Κατευθύνεται προς Β. Αμερική και Αυστραλία (πρώτα Ταϊτή ο </a:t>
            </a:r>
            <a:r>
              <a:rPr lang="de-DE" dirty="0"/>
              <a:t>Cook</a:t>
            </a:r>
            <a:r>
              <a:rPr lang="el-GR" dirty="0"/>
              <a:t>), είχαν προηγηθεί οι Ολλανδοί, αλλά επικράτησαν οι Άγγλοι. Στην Αυστραλία δημιούργησαν φυλακές ασφαλείας</a:t>
            </a:r>
          </a:p>
          <a:p>
            <a:r>
              <a:rPr lang="el-GR" dirty="0"/>
              <a:t>1599: Βρετανική Εταιρεία Ανατολικών Ινδιών (προτεσταντικό μοντέλο: καθένας μόνος του, όλοι μαζί), αργότερα </a:t>
            </a:r>
            <a:r>
              <a:rPr lang="de-DE" dirty="0"/>
              <a:t>London Stock Exchange, </a:t>
            </a:r>
            <a:r>
              <a:rPr lang="el-GR" dirty="0"/>
              <a:t>1694 Β</a:t>
            </a:r>
            <a:r>
              <a:rPr lang="de-DE" dirty="0"/>
              <a:t>ank </a:t>
            </a:r>
            <a:r>
              <a:rPr lang="de-DE" dirty="0" err="1"/>
              <a:t>of</a:t>
            </a:r>
            <a:r>
              <a:rPr lang="de-DE" dirty="0"/>
              <a:t> England, </a:t>
            </a:r>
            <a:r>
              <a:rPr lang="el-GR" dirty="0"/>
              <a:t>συνώνυμο αξιοπιστίας</a:t>
            </a:r>
          </a:p>
        </p:txBody>
      </p:sp>
    </p:spTree>
    <p:extLst>
      <p:ext uri="{BB962C8B-B14F-4D97-AF65-F5344CB8AC3E}">
        <p14:creationId xmlns:p14="http://schemas.microsoft.com/office/powerpoint/2010/main" val="1740950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40F59-D1B1-44E9-AAEF-923D1933E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Αμφισβήτηση του βασιλιά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A4006-D8D7-4B60-842A-450C682EF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l-GR" dirty="0" err="1"/>
              <a:t>Προτεστάντικες</a:t>
            </a:r>
            <a:r>
              <a:rPr lang="el-GR" dirty="0"/>
              <a:t> ομάδες αμφισβητούν τον βασιλιά</a:t>
            </a:r>
          </a:p>
          <a:p>
            <a:r>
              <a:rPr lang="el-GR" dirty="0"/>
              <a:t>1642 Αγγλική Επανάσταση, </a:t>
            </a:r>
            <a:r>
              <a:rPr lang="de-DE" dirty="0"/>
              <a:t>The </a:t>
            </a:r>
            <a:r>
              <a:rPr lang="de-DE" dirty="0" err="1"/>
              <a:t>Glorious</a:t>
            </a:r>
            <a:r>
              <a:rPr lang="de-DE" dirty="0"/>
              <a:t> Revolution </a:t>
            </a:r>
            <a:r>
              <a:rPr lang="el-GR" dirty="0"/>
              <a:t>έως το 1689</a:t>
            </a:r>
          </a:p>
          <a:p>
            <a:r>
              <a:rPr lang="el-GR" dirty="0"/>
              <a:t>Το 1649 ο </a:t>
            </a:r>
            <a:r>
              <a:rPr lang="el-GR" dirty="0" err="1"/>
              <a:t>Κρόμγουελ</a:t>
            </a:r>
            <a:r>
              <a:rPr lang="el-GR" dirty="0"/>
              <a:t> κόβει το κεφάλι του Καρόλου 1</a:t>
            </a:r>
            <a:r>
              <a:rPr lang="el-GR" baseline="30000" dirty="0"/>
              <a:t>ου</a:t>
            </a:r>
            <a:r>
              <a:rPr lang="el-GR" dirty="0"/>
              <a:t> </a:t>
            </a:r>
          </a:p>
          <a:p>
            <a:r>
              <a:rPr lang="el-GR" dirty="0" err="1"/>
              <a:t>Καλβινιστικές</a:t>
            </a:r>
            <a:r>
              <a:rPr lang="el-GR" dirty="0"/>
              <a:t> ομάδες παίρνουν την εξουσία</a:t>
            </a:r>
          </a:p>
          <a:p>
            <a:r>
              <a:rPr lang="el-GR" dirty="0"/>
              <a:t>Ο βασιλιάς επανήλθε το 1660, κλήθηκε από την Ολλανδία ο Γουλιέλμος της </a:t>
            </a:r>
            <a:r>
              <a:rPr lang="el-GR" dirty="0" err="1"/>
              <a:t>Οράγκης</a:t>
            </a:r>
            <a:r>
              <a:rPr lang="el-GR" dirty="0"/>
              <a:t>, ήταν Ολλανδός, ήξερε τι θα πει νόμος, Σύνταγμα, κοινωνία ισορροπημένη, έκλεισε ο κύκλος της Αγγλικής Επανάστασης</a:t>
            </a:r>
          </a:p>
          <a:p>
            <a:r>
              <a:rPr lang="el-GR" dirty="0"/>
              <a:t>Ο βασιλιάς της Αγγλίας είναι συνταγματικός βασιλιάς, συμμετέχουν στη διοίκηση όλες οι τάξεις</a:t>
            </a:r>
          </a:p>
          <a:p>
            <a:r>
              <a:rPr lang="el-GR" dirty="0"/>
              <a:t>Συστήνεται η Βουλή των Λόρδων και η Βουλή των Κοινοτήτων (συμμετέχει η μεσαία τάξη, τεχνίτες, έμποροι, όχι αγρότες), </a:t>
            </a:r>
          </a:p>
          <a:p>
            <a:r>
              <a:rPr lang="el-GR" dirty="0"/>
              <a:t>Κατοχυρώνεται η ιδιοκτησία (</a:t>
            </a:r>
            <a:r>
              <a:rPr lang="de-DE" dirty="0" err="1"/>
              <a:t>my</a:t>
            </a:r>
            <a:r>
              <a:rPr lang="de-DE" dirty="0"/>
              <a:t>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my</a:t>
            </a:r>
            <a:r>
              <a:rPr lang="de-DE" dirty="0"/>
              <a:t> </a:t>
            </a:r>
            <a:r>
              <a:rPr lang="de-DE" dirty="0" err="1"/>
              <a:t>castle</a:t>
            </a:r>
            <a:r>
              <a:rPr lang="el-GR" dirty="0"/>
              <a:t>)</a:t>
            </a:r>
            <a:r>
              <a:rPr lang="de-DE" dirty="0"/>
              <a:t>, </a:t>
            </a:r>
            <a:r>
              <a:rPr lang="el-GR" dirty="0"/>
              <a:t>παλιότερα οι ηγέτιδες δυνάμεις θεωρούσαν δικαίωμα να αποσπούν την ιδιοκτησία</a:t>
            </a:r>
          </a:p>
          <a:p>
            <a:r>
              <a:rPr lang="el-GR" dirty="0"/>
              <a:t>Κατοχυρώθηκε ο έλεγχος του σώματος</a:t>
            </a:r>
            <a:r>
              <a:rPr lang="de-DE" dirty="0"/>
              <a:t> </a:t>
            </a:r>
            <a:r>
              <a:rPr lang="el-GR" dirty="0"/>
              <a:t>(</a:t>
            </a:r>
            <a:r>
              <a:rPr lang="de-DE" dirty="0" err="1"/>
              <a:t>habeas</a:t>
            </a:r>
            <a:r>
              <a:rPr lang="de-DE" dirty="0"/>
              <a:t> </a:t>
            </a:r>
            <a:r>
              <a:rPr lang="de-DE" dirty="0" err="1"/>
              <a:t>corpus</a:t>
            </a:r>
            <a:r>
              <a:rPr lang="de-DE" dirty="0"/>
              <a:t>, </a:t>
            </a:r>
            <a:r>
              <a:rPr lang="el-GR" dirty="0"/>
              <a:t>προστασία αξιοπρέπειας</a:t>
            </a:r>
          </a:p>
          <a:p>
            <a:r>
              <a:rPr lang="el-GR" dirty="0"/>
              <a:t>Ψηφίστηκε η </a:t>
            </a:r>
            <a:r>
              <a:rPr lang="de-DE" dirty="0"/>
              <a:t>Declaration </a:t>
            </a:r>
            <a:r>
              <a:rPr lang="de-DE" dirty="0" err="1"/>
              <a:t>of</a:t>
            </a:r>
            <a:r>
              <a:rPr lang="de-DE" dirty="0"/>
              <a:t> Rights (</a:t>
            </a:r>
            <a:r>
              <a:rPr lang="el-GR" dirty="0"/>
              <a:t>Διακήρυξη Δικαιωμάτων</a:t>
            </a:r>
            <a:r>
              <a:rPr lang="de-DE" dirty="0"/>
              <a:t>)</a:t>
            </a:r>
            <a:endParaRPr lang="el-GR" dirty="0"/>
          </a:p>
          <a:p>
            <a:r>
              <a:rPr lang="el-GR" dirty="0"/>
              <a:t>Θεσπίστηκε συνταγματική μοναρχία</a:t>
            </a:r>
          </a:p>
          <a:p>
            <a:r>
              <a:rPr lang="el-GR" dirty="0"/>
              <a:t>Κατοχυρώθηκαν συνταγματικά δικαιώματα, πολιτική ανοχή</a:t>
            </a:r>
          </a:p>
        </p:txBody>
      </p:sp>
    </p:spTree>
    <p:extLst>
      <p:ext uri="{BB962C8B-B14F-4D97-AF65-F5344CB8AC3E}">
        <p14:creationId xmlns:p14="http://schemas.microsoft.com/office/powerpoint/2010/main" val="2896920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8B477-7558-416E-9B57-0659C319A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B30C6-D801-4F28-89CC-E09A87DFA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1</a:t>
            </a:r>
            <a:r>
              <a:rPr lang="el-GR" baseline="30000" dirty="0"/>
              <a:t>η</a:t>
            </a:r>
            <a:r>
              <a:rPr lang="el-GR" dirty="0"/>
              <a:t> βασιλευομένη συνταγματική μοναρχία</a:t>
            </a:r>
          </a:p>
          <a:p>
            <a:r>
              <a:rPr lang="el-GR" dirty="0"/>
              <a:t>Δεν έχει όμως κωδικοποιημένο Σύνταγμα</a:t>
            </a:r>
          </a:p>
          <a:p>
            <a:r>
              <a:rPr lang="el-GR" dirty="0"/>
              <a:t>Σύνταγμα είναι κείμενα πολιτικής εμβέλειας, περιλαμβανομένων της </a:t>
            </a:r>
            <a:r>
              <a:rPr lang="de-DE" dirty="0"/>
              <a:t>Magna Charta, Habeas Corpus, Declaration </a:t>
            </a:r>
            <a:r>
              <a:rPr lang="de-DE" dirty="0" err="1"/>
              <a:t>of</a:t>
            </a:r>
            <a:r>
              <a:rPr lang="de-DE" dirty="0"/>
              <a:t> Rights</a:t>
            </a:r>
          </a:p>
          <a:p>
            <a:r>
              <a:rPr lang="el-GR" dirty="0"/>
              <a:t>Γόνιμο έδαφος για την Αμερικανική επανάσταση…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410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442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Aγγλία</vt:lpstr>
      <vt:lpstr>Προτεσταντικές ρίζες</vt:lpstr>
      <vt:lpstr>Αμφισβήτηση του βασιλιά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Aγγλία</dc:title>
  <dc:creator>ΦΕΡΕΝΙΚΗ ΠΑΝΑΓΟΠΟΥΛΟΥ</dc:creator>
  <cp:lastModifiedBy>ΦΕΡΕΝΙΚΗ ΠΑΝΑΓΟΠΟΥΛΟΥ</cp:lastModifiedBy>
  <cp:revision>10</cp:revision>
  <dcterms:created xsi:type="dcterms:W3CDTF">2020-08-21T07:00:03Z</dcterms:created>
  <dcterms:modified xsi:type="dcterms:W3CDTF">2020-09-23T15:58:17Z</dcterms:modified>
</cp:coreProperties>
</file>