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2" r:id="rId3"/>
    <p:sldId id="263" r:id="rId4"/>
    <p:sldId id="264" r:id="rId5"/>
    <p:sldId id="265" r:id="rId6"/>
    <p:sldId id="266" r:id="rId7"/>
    <p:sldId id="267" r:id="rId8"/>
    <p:sldId id="309" r:id="rId9"/>
    <p:sldId id="268" r:id="rId10"/>
    <p:sldId id="310" r:id="rId11"/>
    <p:sldId id="269" r:id="rId12"/>
    <p:sldId id="270" r:id="rId13"/>
    <p:sldId id="271" r:id="rId14"/>
    <p:sldId id="272" r:id="rId15"/>
    <p:sldId id="311" r:id="rId16"/>
    <p:sldId id="273" r:id="rId17"/>
    <p:sldId id="274" r:id="rId18"/>
    <p:sldId id="275" r:id="rId19"/>
    <p:sldId id="276" r:id="rId20"/>
    <p:sldId id="277" r:id="rId21"/>
    <p:sldId id="278" r:id="rId22"/>
    <p:sldId id="279" r:id="rId23"/>
    <p:sldId id="280" r:id="rId24"/>
    <p:sldId id="281" r:id="rId25"/>
    <p:sldId id="312" r:id="rId26"/>
    <p:sldId id="287" r:id="rId27"/>
    <p:sldId id="288" r:id="rId28"/>
    <p:sldId id="289" r:id="rId29"/>
    <p:sldId id="290" r:id="rId30"/>
    <p:sldId id="316" r:id="rId31"/>
    <p:sldId id="291" r:id="rId32"/>
    <p:sldId id="317" r:id="rId33"/>
    <p:sldId id="292" r:id="rId34"/>
    <p:sldId id="295" r:id="rId35"/>
    <p:sldId id="296" r:id="rId36"/>
    <p:sldId id="297" r:id="rId37"/>
    <p:sldId id="318" r:id="rId38"/>
    <p:sldId id="298" r:id="rId39"/>
    <p:sldId id="319" r:id="rId40"/>
    <p:sldId id="299" r:id="rId41"/>
    <p:sldId id="300" r:id="rId42"/>
    <p:sldId id="301" r:id="rId43"/>
    <p:sldId id="305" r:id="rId44"/>
    <p:sldId id="320" r:id="rId45"/>
    <p:sldId id="306" r:id="rId46"/>
    <p:sldId id="307" r:id="rId47"/>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6" d="100"/>
          <a:sy n="76" d="100"/>
        </p:scale>
        <p:origin x="-1206" y="1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p:cNvSpPr>
            <a:spLocks noGrp="1"/>
          </p:cNvSpPr>
          <p:nvPr>
            <p:ph type="ctrTitle"/>
          </p:nvPr>
        </p:nvSpPr>
        <p:spPr>
          <a:xfrm>
            <a:off x="685800" y="2130425"/>
            <a:ext cx="7772400" cy="1470025"/>
          </a:xfrm>
        </p:spPr>
        <p:txBody>
          <a:bodyPr/>
          <a:lstStyle/>
          <a:p>
            <a:r>
              <a:rPr lang="el-GR"/>
              <a:t>Στυλ κύριου τίτλου</a:t>
            </a:r>
          </a:p>
        </p:txBody>
      </p:sp>
      <p:sp>
        <p:nvSpPr>
          <p:cNvPr id="3" name="Υπότιτλος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a:t>Στυλ κύριου υπότιτλου</a:t>
            </a:r>
          </a:p>
        </p:txBody>
      </p:sp>
      <p:sp>
        <p:nvSpPr>
          <p:cNvPr id="4" name="Θέση ημερομηνίας 3"/>
          <p:cNvSpPr>
            <a:spLocks noGrp="1"/>
          </p:cNvSpPr>
          <p:nvPr>
            <p:ph type="dt" sz="half" idx="10"/>
          </p:nvPr>
        </p:nvSpPr>
        <p:spPr/>
        <p:txBody>
          <a:bodyPr/>
          <a:lstStyle/>
          <a:p>
            <a:fld id="{A0B7E5AD-C63D-408B-A22B-EED0FA129797}" type="datetimeFigureOut">
              <a:rPr lang="el-GR" smtClean="0"/>
              <a:t>17/6/2024</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EEE80452-A5C3-468B-BF4C-573DCDEB1501}" type="slidenum">
              <a:rPr lang="el-GR" smtClean="0"/>
              <a:t>‹#›</a:t>
            </a:fld>
            <a:endParaRPr lang="el-GR"/>
          </a:p>
        </p:txBody>
      </p:sp>
    </p:spTree>
    <p:extLst>
      <p:ext uri="{BB962C8B-B14F-4D97-AF65-F5344CB8AC3E}">
        <p14:creationId xmlns:p14="http://schemas.microsoft.com/office/powerpoint/2010/main" val="420919896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a:t>Στυλ κύριου τίτλου</a:t>
            </a:r>
          </a:p>
        </p:txBody>
      </p:sp>
      <p:sp>
        <p:nvSpPr>
          <p:cNvPr id="3" name="Θέση κατακόρυφου κειμένου 2"/>
          <p:cNvSpPr>
            <a:spLocks noGrp="1"/>
          </p:cNvSpPr>
          <p:nvPr>
            <p:ph type="body" orient="vert" idx="1"/>
          </p:nvPr>
        </p:nvSpPr>
        <p:spPr/>
        <p:txBody>
          <a:bodyPr vert="eaVert"/>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ημερομηνίας 3"/>
          <p:cNvSpPr>
            <a:spLocks noGrp="1"/>
          </p:cNvSpPr>
          <p:nvPr>
            <p:ph type="dt" sz="half" idx="10"/>
          </p:nvPr>
        </p:nvSpPr>
        <p:spPr/>
        <p:txBody>
          <a:bodyPr/>
          <a:lstStyle/>
          <a:p>
            <a:fld id="{A0B7E5AD-C63D-408B-A22B-EED0FA129797}" type="datetimeFigureOut">
              <a:rPr lang="el-GR" smtClean="0"/>
              <a:t>17/6/2024</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EEE80452-A5C3-468B-BF4C-573DCDEB1501}" type="slidenum">
              <a:rPr lang="el-GR" smtClean="0"/>
              <a:t>‹#›</a:t>
            </a:fld>
            <a:endParaRPr lang="el-GR"/>
          </a:p>
        </p:txBody>
      </p:sp>
    </p:spTree>
    <p:extLst>
      <p:ext uri="{BB962C8B-B14F-4D97-AF65-F5344CB8AC3E}">
        <p14:creationId xmlns:p14="http://schemas.microsoft.com/office/powerpoint/2010/main" val="31839139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p:nvPr>
        </p:nvSpPr>
        <p:spPr>
          <a:xfrm>
            <a:off x="6629400" y="274638"/>
            <a:ext cx="2057400" cy="5851525"/>
          </a:xfrm>
        </p:spPr>
        <p:txBody>
          <a:bodyPr vert="eaVert"/>
          <a:lstStyle/>
          <a:p>
            <a:r>
              <a:rPr lang="el-GR"/>
              <a:t>Στυλ κύριου τίτλου</a:t>
            </a:r>
          </a:p>
        </p:txBody>
      </p:sp>
      <p:sp>
        <p:nvSpPr>
          <p:cNvPr id="3" name="Θέση κατακόρυφου κειμένου 2"/>
          <p:cNvSpPr>
            <a:spLocks noGrp="1"/>
          </p:cNvSpPr>
          <p:nvPr>
            <p:ph type="body" orient="vert" idx="1"/>
          </p:nvPr>
        </p:nvSpPr>
        <p:spPr>
          <a:xfrm>
            <a:off x="457200" y="274638"/>
            <a:ext cx="6019800" cy="5851525"/>
          </a:xfrm>
        </p:spPr>
        <p:txBody>
          <a:bodyPr vert="eaVert"/>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ημερομηνίας 3"/>
          <p:cNvSpPr>
            <a:spLocks noGrp="1"/>
          </p:cNvSpPr>
          <p:nvPr>
            <p:ph type="dt" sz="half" idx="10"/>
          </p:nvPr>
        </p:nvSpPr>
        <p:spPr/>
        <p:txBody>
          <a:bodyPr/>
          <a:lstStyle/>
          <a:p>
            <a:fld id="{A0B7E5AD-C63D-408B-A22B-EED0FA129797}" type="datetimeFigureOut">
              <a:rPr lang="el-GR" smtClean="0"/>
              <a:t>17/6/2024</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EEE80452-A5C3-468B-BF4C-573DCDEB1501}" type="slidenum">
              <a:rPr lang="el-GR" smtClean="0"/>
              <a:t>‹#›</a:t>
            </a:fld>
            <a:endParaRPr lang="el-GR"/>
          </a:p>
        </p:txBody>
      </p:sp>
    </p:spTree>
    <p:extLst>
      <p:ext uri="{BB962C8B-B14F-4D97-AF65-F5344CB8AC3E}">
        <p14:creationId xmlns:p14="http://schemas.microsoft.com/office/powerpoint/2010/main" val="383186995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a:t>Στυλ κύριου τίτλου</a:t>
            </a:r>
          </a:p>
        </p:txBody>
      </p:sp>
      <p:sp>
        <p:nvSpPr>
          <p:cNvPr id="3" name="Θέση περιεχομένου 2"/>
          <p:cNvSpPr>
            <a:spLocks noGrp="1"/>
          </p:cNvSpPr>
          <p:nvPr>
            <p:ph idx="1"/>
          </p:nvPr>
        </p:nvSpPr>
        <p:spPr/>
        <p:txBody>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ημερομηνίας 3"/>
          <p:cNvSpPr>
            <a:spLocks noGrp="1"/>
          </p:cNvSpPr>
          <p:nvPr>
            <p:ph type="dt" sz="half" idx="10"/>
          </p:nvPr>
        </p:nvSpPr>
        <p:spPr/>
        <p:txBody>
          <a:bodyPr/>
          <a:lstStyle/>
          <a:p>
            <a:fld id="{A0B7E5AD-C63D-408B-A22B-EED0FA129797}" type="datetimeFigureOut">
              <a:rPr lang="el-GR" smtClean="0"/>
              <a:t>17/6/2024</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EEE80452-A5C3-468B-BF4C-573DCDEB1501}" type="slidenum">
              <a:rPr lang="el-GR" smtClean="0"/>
              <a:t>‹#›</a:t>
            </a:fld>
            <a:endParaRPr lang="el-GR"/>
          </a:p>
        </p:txBody>
      </p:sp>
    </p:spTree>
    <p:extLst>
      <p:ext uri="{BB962C8B-B14F-4D97-AF65-F5344CB8AC3E}">
        <p14:creationId xmlns:p14="http://schemas.microsoft.com/office/powerpoint/2010/main" val="3044171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p:cNvSpPr>
            <a:spLocks noGrp="1"/>
          </p:cNvSpPr>
          <p:nvPr>
            <p:ph type="title"/>
          </p:nvPr>
        </p:nvSpPr>
        <p:spPr>
          <a:xfrm>
            <a:off x="722313" y="4406900"/>
            <a:ext cx="7772400" cy="1362075"/>
          </a:xfrm>
        </p:spPr>
        <p:txBody>
          <a:bodyPr anchor="t"/>
          <a:lstStyle>
            <a:lvl1pPr algn="l">
              <a:defRPr sz="4000" b="1" cap="all"/>
            </a:lvl1pPr>
          </a:lstStyle>
          <a:p>
            <a:r>
              <a:rPr lang="el-GR"/>
              <a:t>Στυλ κύριου τίτλου</a:t>
            </a:r>
          </a:p>
        </p:txBody>
      </p:sp>
      <p:sp>
        <p:nvSpPr>
          <p:cNvPr id="3" name="Θέση κειμένου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a:t>Στυλ υποδείγματος κειμένου</a:t>
            </a:r>
          </a:p>
        </p:txBody>
      </p:sp>
      <p:sp>
        <p:nvSpPr>
          <p:cNvPr id="4" name="Θέση ημερομηνίας 3"/>
          <p:cNvSpPr>
            <a:spLocks noGrp="1"/>
          </p:cNvSpPr>
          <p:nvPr>
            <p:ph type="dt" sz="half" idx="10"/>
          </p:nvPr>
        </p:nvSpPr>
        <p:spPr/>
        <p:txBody>
          <a:bodyPr/>
          <a:lstStyle/>
          <a:p>
            <a:fld id="{A0B7E5AD-C63D-408B-A22B-EED0FA129797}" type="datetimeFigureOut">
              <a:rPr lang="el-GR" smtClean="0"/>
              <a:t>17/6/2024</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EEE80452-A5C3-468B-BF4C-573DCDEB1501}" type="slidenum">
              <a:rPr lang="el-GR" smtClean="0"/>
              <a:t>‹#›</a:t>
            </a:fld>
            <a:endParaRPr lang="el-GR"/>
          </a:p>
        </p:txBody>
      </p:sp>
    </p:spTree>
    <p:extLst>
      <p:ext uri="{BB962C8B-B14F-4D97-AF65-F5344CB8AC3E}">
        <p14:creationId xmlns:p14="http://schemas.microsoft.com/office/powerpoint/2010/main" val="14212084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a:t>Στυλ κύριου τίτλου</a:t>
            </a:r>
          </a:p>
        </p:txBody>
      </p:sp>
      <p:sp>
        <p:nvSpPr>
          <p:cNvPr id="3" name="Θέση περιεχομένου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περιεχομένου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5" name="Θέση ημερομηνίας 4"/>
          <p:cNvSpPr>
            <a:spLocks noGrp="1"/>
          </p:cNvSpPr>
          <p:nvPr>
            <p:ph type="dt" sz="half" idx="10"/>
          </p:nvPr>
        </p:nvSpPr>
        <p:spPr/>
        <p:txBody>
          <a:bodyPr/>
          <a:lstStyle/>
          <a:p>
            <a:fld id="{A0B7E5AD-C63D-408B-A22B-EED0FA129797}" type="datetimeFigureOut">
              <a:rPr lang="el-GR" smtClean="0"/>
              <a:t>17/6/2024</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EEE80452-A5C3-468B-BF4C-573DCDEB1501}" type="slidenum">
              <a:rPr lang="el-GR" smtClean="0"/>
              <a:t>‹#›</a:t>
            </a:fld>
            <a:endParaRPr lang="el-GR"/>
          </a:p>
        </p:txBody>
      </p:sp>
    </p:spTree>
    <p:extLst>
      <p:ext uri="{BB962C8B-B14F-4D97-AF65-F5344CB8AC3E}">
        <p14:creationId xmlns:p14="http://schemas.microsoft.com/office/powerpoint/2010/main" val="729796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a:lvl1pPr>
          </a:lstStyle>
          <a:p>
            <a:r>
              <a:rPr lang="el-GR"/>
              <a:t>Στυλ κύριου τίτλου</a:t>
            </a:r>
          </a:p>
        </p:txBody>
      </p:sp>
      <p:sp>
        <p:nvSpPr>
          <p:cNvPr id="3" name="Θέση κειμένου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υποδείγματος κειμένου</a:t>
            </a:r>
          </a:p>
        </p:txBody>
      </p:sp>
      <p:sp>
        <p:nvSpPr>
          <p:cNvPr id="4" name="Θέση περιεχομένου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5" name="Θέση κειμένου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υποδείγματος κειμένου</a:t>
            </a:r>
          </a:p>
        </p:txBody>
      </p:sp>
      <p:sp>
        <p:nvSpPr>
          <p:cNvPr id="6" name="Θέση περιεχομένου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7" name="Θέση ημερομηνίας 6"/>
          <p:cNvSpPr>
            <a:spLocks noGrp="1"/>
          </p:cNvSpPr>
          <p:nvPr>
            <p:ph type="dt" sz="half" idx="10"/>
          </p:nvPr>
        </p:nvSpPr>
        <p:spPr/>
        <p:txBody>
          <a:bodyPr/>
          <a:lstStyle/>
          <a:p>
            <a:fld id="{A0B7E5AD-C63D-408B-A22B-EED0FA129797}" type="datetimeFigureOut">
              <a:rPr lang="el-GR" smtClean="0"/>
              <a:t>17/6/2024</a:t>
            </a:fld>
            <a:endParaRPr lang="el-GR"/>
          </a:p>
        </p:txBody>
      </p:sp>
      <p:sp>
        <p:nvSpPr>
          <p:cNvPr id="8" name="Θέση υποσέλιδου 7"/>
          <p:cNvSpPr>
            <a:spLocks noGrp="1"/>
          </p:cNvSpPr>
          <p:nvPr>
            <p:ph type="ftr" sz="quarter" idx="11"/>
          </p:nvPr>
        </p:nvSpPr>
        <p:spPr/>
        <p:txBody>
          <a:bodyPr/>
          <a:lstStyle/>
          <a:p>
            <a:endParaRPr lang="el-GR"/>
          </a:p>
        </p:txBody>
      </p:sp>
      <p:sp>
        <p:nvSpPr>
          <p:cNvPr id="9" name="Θέση αριθμού διαφάνειας 8"/>
          <p:cNvSpPr>
            <a:spLocks noGrp="1"/>
          </p:cNvSpPr>
          <p:nvPr>
            <p:ph type="sldNum" sz="quarter" idx="12"/>
          </p:nvPr>
        </p:nvSpPr>
        <p:spPr/>
        <p:txBody>
          <a:bodyPr/>
          <a:lstStyle/>
          <a:p>
            <a:fld id="{EEE80452-A5C3-468B-BF4C-573DCDEB1501}" type="slidenum">
              <a:rPr lang="el-GR" smtClean="0"/>
              <a:t>‹#›</a:t>
            </a:fld>
            <a:endParaRPr lang="el-GR"/>
          </a:p>
        </p:txBody>
      </p:sp>
    </p:spTree>
    <p:extLst>
      <p:ext uri="{BB962C8B-B14F-4D97-AF65-F5344CB8AC3E}">
        <p14:creationId xmlns:p14="http://schemas.microsoft.com/office/powerpoint/2010/main" val="26681860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a:t>Στυλ κύριου τίτλου</a:t>
            </a:r>
          </a:p>
        </p:txBody>
      </p:sp>
      <p:sp>
        <p:nvSpPr>
          <p:cNvPr id="3" name="Θέση ημερομηνίας 2"/>
          <p:cNvSpPr>
            <a:spLocks noGrp="1"/>
          </p:cNvSpPr>
          <p:nvPr>
            <p:ph type="dt" sz="half" idx="10"/>
          </p:nvPr>
        </p:nvSpPr>
        <p:spPr/>
        <p:txBody>
          <a:bodyPr/>
          <a:lstStyle/>
          <a:p>
            <a:fld id="{A0B7E5AD-C63D-408B-A22B-EED0FA129797}" type="datetimeFigureOut">
              <a:rPr lang="el-GR" smtClean="0"/>
              <a:t>17/6/2024</a:t>
            </a:fld>
            <a:endParaRPr lang="el-GR"/>
          </a:p>
        </p:txBody>
      </p:sp>
      <p:sp>
        <p:nvSpPr>
          <p:cNvPr id="4" name="Θέση υποσέλιδου 3"/>
          <p:cNvSpPr>
            <a:spLocks noGrp="1"/>
          </p:cNvSpPr>
          <p:nvPr>
            <p:ph type="ftr" sz="quarter" idx="11"/>
          </p:nvPr>
        </p:nvSpPr>
        <p:spPr/>
        <p:txBody>
          <a:bodyPr/>
          <a:lstStyle/>
          <a:p>
            <a:endParaRPr lang="el-GR"/>
          </a:p>
        </p:txBody>
      </p:sp>
      <p:sp>
        <p:nvSpPr>
          <p:cNvPr id="5" name="Θέση αριθμού διαφάνειας 4"/>
          <p:cNvSpPr>
            <a:spLocks noGrp="1"/>
          </p:cNvSpPr>
          <p:nvPr>
            <p:ph type="sldNum" sz="quarter" idx="12"/>
          </p:nvPr>
        </p:nvSpPr>
        <p:spPr/>
        <p:txBody>
          <a:bodyPr/>
          <a:lstStyle/>
          <a:p>
            <a:fld id="{EEE80452-A5C3-468B-BF4C-573DCDEB1501}" type="slidenum">
              <a:rPr lang="el-GR" smtClean="0"/>
              <a:t>‹#›</a:t>
            </a:fld>
            <a:endParaRPr lang="el-GR"/>
          </a:p>
        </p:txBody>
      </p:sp>
    </p:spTree>
    <p:extLst>
      <p:ext uri="{BB962C8B-B14F-4D97-AF65-F5344CB8AC3E}">
        <p14:creationId xmlns:p14="http://schemas.microsoft.com/office/powerpoint/2010/main" val="8037528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Θέση ημερομηνίας 1"/>
          <p:cNvSpPr>
            <a:spLocks noGrp="1"/>
          </p:cNvSpPr>
          <p:nvPr>
            <p:ph type="dt" sz="half" idx="10"/>
          </p:nvPr>
        </p:nvSpPr>
        <p:spPr/>
        <p:txBody>
          <a:bodyPr/>
          <a:lstStyle/>
          <a:p>
            <a:fld id="{A0B7E5AD-C63D-408B-A22B-EED0FA129797}" type="datetimeFigureOut">
              <a:rPr lang="el-GR" smtClean="0"/>
              <a:t>17/6/2024</a:t>
            </a:fld>
            <a:endParaRPr lang="el-GR"/>
          </a:p>
        </p:txBody>
      </p:sp>
      <p:sp>
        <p:nvSpPr>
          <p:cNvPr id="3" name="Θέση υποσέλιδου 2"/>
          <p:cNvSpPr>
            <a:spLocks noGrp="1"/>
          </p:cNvSpPr>
          <p:nvPr>
            <p:ph type="ftr" sz="quarter" idx="11"/>
          </p:nvPr>
        </p:nvSpPr>
        <p:spPr/>
        <p:txBody>
          <a:bodyPr/>
          <a:lstStyle/>
          <a:p>
            <a:endParaRPr lang="el-GR"/>
          </a:p>
        </p:txBody>
      </p:sp>
      <p:sp>
        <p:nvSpPr>
          <p:cNvPr id="4" name="Θέση αριθμού διαφάνειας 3"/>
          <p:cNvSpPr>
            <a:spLocks noGrp="1"/>
          </p:cNvSpPr>
          <p:nvPr>
            <p:ph type="sldNum" sz="quarter" idx="12"/>
          </p:nvPr>
        </p:nvSpPr>
        <p:spPr/>
        <p:txBody>
          <a:bodyPr/>
          <a:lstStyle/>
          <a:p>
            <a:fld id="{EEE80452-A5C3-468B-BF4C-573DCDEB1501}" type="slidenum">
              <a:rPr lang="el-GR" smtClean="0"/>
              <a:t>‹#›</a:t>
            </a:fld>
            <a:endParaRPr lang="el-GR"/>
          </a:p>
        </p:txBody>
      </p:sp>
    </p:spTree>
    <p:extLst>
      <p:ext uri="{BB962C8B-B14F-4D97-AF65-F5344CB8AC3E}">
        <p14:creationId xmlns:p14="http://schemas.microsoft.com/office/powerpoint/2010/main" val="362967712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273050"/>
            <a:ext cx="3008313" cy="1162050"/>
          </a:xfrm>
        </p:spPr>
        <p:txBody>
          <a:bodyPr anchor="b"/>
          <a:lstStyle>
            <a:lvl1pPr algn="l">
              <a:defRPr sz="2000" b="1"/>
            </a:lvl1pPr>
          </a:lstStyle>
          <a:p>
            <a:r>
              <a:rPr lang="el-GR"/>
              <a:t>Στυλ κύριου τίτλου</a:t>
            </a:r>
          </a:p>
        </p:txBody>
      </p:sp>
      <p:sp>
        <p:nvSpPr>
          <p:cNvPr id="3" name="Θέση περιεχομένου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κειμένου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υποδείγματος κειμένου</a:t>
            </a:r>
          </a:p>
        </p:txBody>
      </p:sp>
      <p:sp>
        <p:nvSpPr>
          <p:cNvPr id="5" name="Θέση ημερομηνίας 4"/>
          <p:cNvSpPr>
            <a:spLocks noGrp="1"/>
          </p:cNvSpPr>
          <p:nvPr>
            <p:ph type="dt" sz="half" idx="10"/>
          </p:nvPr>
        </p:nvSpPr>
        <p:spPr/>
        <p:txBody>
          <a:bodyPr/>
          <a:lstStyle/>
          <a:p>
            <a:fld id="{A0B7E5AD-C63D-408B-A22B-EED0FA129797}" type="datetimeFigureOut">
              <a:rPr lang="el-GR" smtClean="0"/>
              <a:t>17/6/2024</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EEE80452-A5C3-468B-BF4C-573DCDEB1501}" type="slidenum">
              <a:rPr lang="el-GR" smtClean="0"/>
              <a:t>‹#›</a:t>
            </a:fld>
            <a:endParaRPr lang="el-GR"/>
          </a:p>
        </p:txBody>
      </p:sp>
    </p:spTree>
    <p:extLst>
      <p:ext uri="{BB962C8B-B14F-4D97-AF65-F5344CB8AC3E}">
        <p14:creationId xmlns:p14="http://schemas.microsoft.com/office/powerpoint/2010/main" val="5723446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1792288" y="4800600"/>
            <a:ext cx="5486400" cy="566738"/>
          </a:xfrm>
        </p:spPr>
        <p:txBody>
          <a:bodyPr anchor="b"/>
          <a:lstStyle>
            <a:lvl1pPr algn="l">
              <a:defRPr sz="2000" b="1"/>
            </a:lvl1pPr>
          </a:lstStyle>
          <a:p>
            <a:r>
              <a:rPr lang="el-GR"/>
              <a:t>Στυλ κύριου τίτλου</a:t>
            </a:r>
          </a:p>
        </p:txBody>
      </p:sp>
      <p:sp>
        <p:nvSpPr>
          <p:cNvPr id="3" name="Θέση εικόνας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Θέση κειμένου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υποδείγματος κειμένου</a:t>
            </a:r>
          </a:p>
        </p:txBody>
      </p:sp>
      <p:sp>
        <p:nvSpPr>
          <p:cNvPr id="5" name="Θέση ημερομηνίας 4"/>
          <p:cNvSpPr>
            <a:spLocks noGrp="1"/>
          </p:cNvSpPr>
          <p:nvPr>
            <p:ph type="dt" sz="half" idx="10"/>
          </p:nvPr>
        </p:nvSpPr>
        <p:spPr/>
        <p:txBody>
          <a:bodyPr/>
          <a:lstStyle/>
          <a:p>
            <a:fld id="{A0B7E5AD-C63D-408B-A22B-EED0FA129797}" type="datetimeFigureOut">
              <a:rPr lang="el-GR" smtClean="0"/>
              <a:t>17/6/2024</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EEE80452-A5C3-468B-BF4C-573DCDEB1501}" type="slidenum">
              <a:rPr lang="el-GR" smtClean="0"/>
              <a:t>‹#›</a:t>
            </a:fld>
            <a:endParaRPr lang="el-GR"/>
          </a:p>
        </p:txBody>
      </p:sp>
    </p:spTree>
    <p:extLst>
      <p:ext uri="{BB962C8B-B14F-4D97-AF65-F5344CB8AC3E}">
        <p14:creationId xmlns:p14="http://schemas.microsoft.com/office/powerpoint/2010/main" val="202776526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l-GR"/>
              <a:t>Στυλ κύριου τίτλου</a:t>
            </a:r>
          </a:p>
        </p:txBody>
      </p:sp>
      <p:sp>
        <p:nvSpPr>
          <p:cNvPr id="3" name="Θέση κειμένου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ημερομηνίας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0B7E5AD-C63D-408B-A22B-EED0FA129797}" type="datetimeFigureOut">
              <a:rPr lang="el-GR" smtClean="0"/>
              <a:t>17/6/2024</a:t>
            </a:fld>
            <a:endParaRPr lang="el-GR"/>
          </a:p>
        </p:txBody>
      </p:sp>
      <p:sp>
        <p:nvSpPr>
          <p:cNvPr id="5" name="Θέση υποσέλιδου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Θέση αριθμού διαφάνειας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EE80452-A5C3-468B-BF4C-573DCDEB1501}" type="slidenum">
              <a:rPr lang="el-GR" smtClean="0"/>
              <a:t>‹#›</a:t>
            </a:fld>
            <a:endParaRPr lang="el-GR"/>
          </a:p>
        </p:txBody>
      </p:sp>
    </p:spTree>
    <p:extLst>
      <p:ext uri="{BB962C8B-B14F-4D97-AF65-F5344CB8AC3E}">
        <p14:creationId xmlns:p14="http://schemas.microsoft.com/office/powerpoint/2010/main" val="227874960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a:xfrm>
            <a:off x="685800" y="1052737"/>
            <a:ext cx="7772400" cy="2547714"/>
          </a:xfrm>
          <a:solidFill>
            <a:schemeClr val="bg1">
              <a:lumMod val="95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a:normAutofit fontScale="90000"/>
          </a:bodyPr>
          <a:lstStyle/>
          <a:p>
            <a:r>
              <a:rPr lang="el-GR" sz="2800" dirty="0">
                <a:latin typeface="Times New Roman" pitchFamily="18" charset="0"/>
                <a:cs typeface="Times New Roman" pitchFamily="18" charset="0"/>
              </a:rPr>
              <a:t/>
            </a:r>
            <a:br>
              <a:rPr lang="el-GR" sz="2800" dirty="0">
                <a:latin typeface="Times New Roman" pitchFamily="18" charset="0"/>
                <a:cs typeface="Times New Roman" pitchFamily="18" charset="0"/>
              </a:rPr>
            </a:br>
            <a:r>
              <a:rPr lang="el-GR" sz="2800" b="1" dirty="0" smtClean="0">
                <a:latin typeface="Times New Roman" pitchFamily="18" charset="0"/>
                <a:cs typeface="Times New Roman" pitchFamily="18" charset="0"/>
              </a:rPr>
              <a:t>ΠΑΝΤΕΙΟ</a:t>
            </a:r>
            <a:r>
              <a:rPr lang="el-GR" sz="2800" dirty="0" smtClean="0">
                <a:latin typeface="Times New Roman" pitchFamily="18" charset="0"/>
                <a:cs typeface="Times New Roman" pitchFamily="18" charset="0"/>
              </a:rPr>
              <a:t> </a:t>
            </a:r>
            <a:r>
              <a:rPr lang="el-GR" sz="2700" b="1" dirty="0" smtClean="0">
                <a:latin typeface="Times New Roman" pitchFamily="18" charset="0"/>
                <a:cs typeface="Times New Roman" pitchFamily="18" charset="0"/>
              </a:rPr>
              <a:t>ΠΑΝΕΠΙΣΤΗΜΙΟ</a:t>
            </a:r>
            <a:r>
              <a:rPr lang="el-GR" sz="2700" b="1" dirty="0">
                <a:latin typeface="Times New Roman" pitchFamily="18" charset="0"/>
                <a:cs typeface="Times New Roman" pitchFamily="18" charset="0"/>
              </a:rPr>
              <a:t/>
            </a:r>
            <a:br>
              <a:rPr lang="el-GR" sz="2700" b="1" dirty="0">
                <a:latin typeface="Times New Roman" pitchFamily="18" charset="0"/>
                <a:cs typeface="Times New Roman" pitchFamily="18" charset="0"/>
              </a:rPr>
            </a:br>
            <a:r>
              <a:rPr lang="el-GR" sz="2700" b="1" dirty="0" smtClean="0">
                <a:latin typeface="Times New Roman" pitchFamily="18" charset="0"/>
                <a:cs typeface="Times New Roman" pitchFamily="18" charset="0"/>
              </a:rPr>
              <a:t>ΤΜΗΜΑ : ΔΗΜΟΣΙΑΣ ΔΙΟΙΚΗΣΗΣ</a:t>
            </a:r>
            <a:r>
              <a:rPr lang="el-GR" sz="2700" b="1" dirty="0">
                <a:latin typeface="Times New Roman" pitchFamily="18" charset="0"/>
                <a:cs typeface="Times New Roman" pitchFamily="18" charset="0"/>
              </a:rPr>
              <a:t/>
            </a:r>
            <a:br>
              <a:rPr lang="el-GR" sz="2700" b="1" dirty="0">
                <a:latin typeface="Times New Roman" pitchFamily="18" charset="0"/>
                <a:cs typeface="Times New Roman" pitchFamily="18" charset="0"/>
              </a:rPr>
            </a:br>
            <a:r>
              <a:rPr lang="el-GR" sz="2700" b="1" dirty="0" smtClean="0">
                <a:latin typeface="Times New Roman" pitchFamily="18" charset="0"/>
                <a:cs typeface="Times New Roman" pitchFamily="18" charset="0"/>
              </a:rPr>
              <a:t>ΜΑΘΗΜΑ : «ΤΟΠΙΚΗ </a:t>
            </a:r>
            <a:r>
              <a:rPr lang="el-GR" sz="2700" b="1" dirty="0">
                <a:latin typeface="Times New Roman" pitchFamily="18" charset="0"/>
                <a:cs typeface="Times New Roman" pitchFamily="18" charset="0"/>
              </a:rPr>
              <a:t>ΑΥΤΟΔΙΟΙΚΗΣΗ </a:t>
            </a:r>
            <a:r>
              <a:rPr lang="el-GR" sz="2700" b="1" dirty="0" smtClean="0">
                <a:latin typeface="Times New Roman" pitchFamily="18" charset="0"/>
                <a:cs typeface="Times New Roman" pitchFamily="18" charset="0"/>
              </a:rPr>
              <a:t>ΚΑΙ ΚΟΙΝΩΝΙΚΗ ΑΝΑΠΤΥΞΗ»</a:t>
            </a:r>
            <a:r>
              <a:rPr lang="el-GR" sz="2700" b="1" dirty="0">
                <a:latin typeface="Times New Roman" pitchFamily="18" charset="0"/>
                <a:cs typeface="Times New Roman" pitchFamily="18" charset="0"/>
              </a:rPr>
              <a:t/>
            </a:r>
            <a:br>
              <a:rPr lang="el-GR" sz="2700" b="1" dirty="0">
                <a:latin typeface="Times New Roman" pitchFamily="18" charset="0"/>
                <a:cs typeface="Times New Roman" pitchFamily="18" charset="0"/>
              </a:rPr>
            </a:br>
            <a:endParaRPr lang="el-GR" sz="2700" b="1" dirty="0">
              <a:latin typeface="Times New Roman" pitchFamily="18" charset="0"/>
              <a:cs typeface="Times New Roman" pitchFamily="18" charset="0"/>
            </a:endParaRPr>
          </a:p>
        </p:txBody>
      </p:sp>
      <p:sp>
        <p:nvSpPr>
          <p:cNvPr id="3" name="Υπότιτλος 2"/>
          <p:cNvSpPr>
            <a:spLocks noGrp="1"/>
          </p:cNvSpPr>
          <p:nvPr>
            <p:ph type="subTitle" idx="1"/>
          </p:nvPr>
        </p:nvSpPr>
        <p:spPr>
          <a:solidFill>
            <a:schemeClr val="bg1">
              <a:lumMod val="85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anchor="ctr">
            <a:normAutofit/>
          </a:bodyPr>
          <a:lstStyle/>
          <a:p>
            <a:r>
              <a:rPr lang="el-GR" sz="2400" b="1" dirty="0">
                <a:solidFill>
                  <a:schemeClr val="tx1"/>
                </a:solidFill>
                <a:latin typeface="Times New Roman" pitchFamily="18" charset="0"/>
                <a:cs typeface="Times New Roman" pitchFamily="18" charset="0"/>
              </a:rPr>
              <a:t>ΔΙΟΙΚΗΤΙΚΗ ΑΠΟΚΕΝΤΡΩΣΗ</a:t>
            </a:r>
          </a:p>
          <a:p>
            <a:endParaRPr lang="el-GR" sz="2400" b="1" dirty="0">
              <a:solidFill>
                <a:schemeClr val="tx1"/>
              </a:solidFill>
              <a:latin typeface="Times New Roman" pitchFamily="18" charset="0"/>
              <a:cs typeface="Times New Roman" pitchFamily="18" charset="0"/>
            </a:endParaRPr>
          </a:p>
          <a:p>
            <a:r>
              <a:rPr lang="el-GR" sz="2400" b="1" dirty="0">
                <a:solidFill>
                  <a:schemeClr val="tx1"/>
                </a:solidFill>
                <a:latin typeface="Times New Roman" pitchFamily="18" charset="0"/>
                <a:cs typeface="Times New Roman" pitchFamily="18" charset="0"/>
              </a:rPr>
              <a:t>ΑΠΟΚΕΝΤΡΩΜΕΝΕΣ ΔΙΟΙΚΗΣΕΙΣ</a:t>
            </a:r>
          </a:p>
        </p:txBody>
      </p:sp>
    </p:spTree>
    <p:extLst>
      <p:ext uri="{BB962C8B-B14F-4D97-AF65-F5344CB8AC3E}">
        <p14:creationId xmlns:p14="http://schemas.microsoft.com/office/powerpoint/2010/main" val="269300081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solidFill>
            <a:schemeClr val="bg1">
              <a:lumMod val="95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a:normAutofit/>
          </a:bodyPr>
          <a:lstStyle/>
          <a:p>
            <a:r>
              <a:rPr lang="el-GR" sz="2400" b="1" dirty="0">
                <a:latin typeface="Times New Roman" pitchFamily="18" charset="0"/>
                <a:cs typeface="Times New Roman" pitchFamily="18" charset="0"/>
              </a:rPr>
              <a:t>Γραμματέας Αποκεντρωμένης Διοίκησης</a:t>
            </a:r>
            <a:br>
              <a:rPr lang="el-GR" sz="2400" b="1" dirty="0">
                <a:latin typeface="Times New Roman" pitchFamily="18" charset="0"/>
                <a:cs typeface="Times New Roman" pitchFamily="18" charset="0"/>
              </a:rPr>
            </a:br>
            <a:r>
              <a:rPr lang="el-GR" sz="2400" b="1" dirty="0">
                <a:latin typeface="Times New Roman" pitchFamily="18" charset="0"/>
                <a:cs typeface="Times New Roman" pitchFamily="18" charset="0"/>
              </a:rPr>
              <a:t>(Άρθρο 64 Ν. 4954/2022)</a:t>
            </a:r>
            <a:endParaRPr lang="el-GR" sz="2400" dirty="0"/>
          </a:p>
        </p:txBody>
      </p:sp>
      <p:sp>
        <p:nvSpPr>
          <p:cNvPr id="3" name="Θέση περιεχομένου 2"/>
          <p:cNvSpPr>
            <a:spLocks noGrp="1"/>
          </p:cNvSpPr>
          <p:nvPr>
            <p:ph idx="1"/>
          </p:nvPr>
        </p:nvSpPr>
        <p:spPr>
          <a:solidFill>
            <a:schemeClr val="bg1">
              <a:lumMod val="85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anchor="ctr">
            <a:normAutofit/>
          </a:bodyPr>
          <a:lstStyle/>
          <a:p>
            <a:pPr marL="0" indent="0" algn="just">
              <a:buNone/>
            </a:pPr>
            <a:r>
              <a:rPr lang="el-GR" sz="2400" dirty="0" err="1">
                <a:latin typeface="Times New Roman" pitchFamily="18" charset="0"/>
                <a:cs typeface="Times New Roman" pitchFamily="18" charset="0"/>
              </a:rPr>
              <a:t>αβ</a:t>
            </a:r>
            <a:r>
              <a:rPr lang="el-GR" sz="2400" dirty="0">
                <a:latin typeface="Times New Roman" pitchFamily="18" charset="0"/>
                <a:cs typeface="Times New Roman" pitchFamily="18" charset="0"/>
              </a:rPr>
              <a:t>) κατευθύνει, συντονίζει, εποπτεύει και ελέγχει τη δράση των υπηρεσιών και των υπαλλήλων της προς την κατεύθυνση της υλοποίησης των σχεδιαζόμενων κυβερνητικών πολιτικών, της εξυπηρέτησης ή περαιτέρω εξειδίκευσης των στρατηγικών τους στόχων και της διαχείρισης ενδεχόμενων κρίσεων ή κινδύνων,</a:t>
            </a:r>
          </a:p>
          <a:p>
            <a:pPr marL="0" indent="0" algn="just">
              <a:buNone/>
            </a:pPr>
            <a:endParaRPr lang="el-GR" sz="2400" dirty="0">
              <a:latin typeface="Times New Roman" pitchFamily="18" charset="0"/>
              <a:cs typeface="Times New Roman" pitchFamily="18" charset="0"/>
            </a:endParaRPr>
          </a:p>
          <a:p>
            <a:pPr marL="0" indent="0" algn="just">
              <a:buNone/>
            </a:pPr>
            <a:r>
              <a:rPr lang="el-GR" sz="2400" dirty="0" err="1">
                <a:latin typeface="Times New Roman" pitchFamily="18" charset="0"/>
                <a:cs typeface="Times New Roman" pitchFamily="18" charset="0"/>
              </a:rPr>
              <a:t>αγ</a:t>
            </a:r>
            <a:r>
              <a:rPr lang="el-GR" sz="2400" dirty="0">
                <a:latin typeface="Times New Roman" pitchFamily="18" charset="0"/>
                <a:cs typeface="Times New Roman" pitchFamily="18" charset="0"/>
              </a:rPr>
              <a:t>) μεριμνά για την εύρυθμη λειτουργία των υπηρεσιών της Αποκεντρωμένης Διοίκησης και προς τον σκοπό αυτό συνεργάζεται με τον Συντονιστή Αποκεντρωμένης Διοίκησης για κάθε θέμα αρμοδιότητας του τελευταίου.</a:t>
            </a:r>
          </a:p>
          <a:p>
            <a:pPr marL="0" indent="0">
              <a:buNone/>
            </a:pPr>
            <a:endParaRPr lang="el-GR" sz="2400" dirty="0">
              <a:latin typeface="Times New Roman" pitchFamily="18" charset="0"/>
              <a:cs typeface="Times New Roman" pitchFamily="18" charset="0"/>
            </a:endParaRPr>
          </a:p>
        </p:txBody>
      </p:sp>
    </p:spTree>
    <p:extLst>
      <p:ext uri="{BB962C8B-B14F-4D97-AF65-F5344CB8AC3E}">
        <p14:creationId xmlns:p14="http://schemas.microsoft.com/office/powerpoint/2010/main" val="342328742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solidFill>
            <a:schemeClr val="bg1">
              <a:lumMod val="95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a:normAutofit/>
          </a:bodyPr>
          <a:lstStyle/>
          <a:p>
            <a:r>
              <a:rPr lang="el-GR" sz="2400" b="1" dirty="0">
                <a:latin typeface="Times New Roman" pitchFamily="18" charset="0"/>
                <a:cs typeface="Times New Roman" pitchFamily="18" charset="0"/>
              </a:rPr>
              <a:t>Γραμματέας Αποκεντρωμένης Διοίκησης</a:t>
            </a:r>
            <a:br>
              <a:rPr lang="el-GR" sz="2400" b="1" dirty="0">
                <a:latin typeface="Times New Roman" pitchFamily="18" charset="0"/>
                <a:cs typeface="Times New Roman" pitchFamily="18" charset="0"/>
              </a:rPr>
            </a:br>
            <a:r>
              <a:rPr lang="el-GR" sz="2400" b="1" dirty="0">
                <a:latin typeface="Times New Roman" pitchFamily="18" charset="0"/>
                <a:cs typeface="Times New Roman" pitchFamily="18" charset="0"/>
              </a:rPr>
              <a:t>(Άρθρο 64 Ν. 4954/2022)</a:t>
            </a:r>
            <a:endParaRPr lang="el-GR" sz="2400" dirty="0"/>
          </a:p>
        </p:txBody>
      </p:sp>
      <p:sp>
        <p:nvSpPr>
          <p:cNvPr id="3" name="Θέση περιεχομένου 2"/>
          <p:cNvSpPr>
            <a:spLocks noGrp="1"/>
          </p:cNvSpPr>
          <p:nvPr>
            <p:ph idx="1"/>
          </p:nvPr>
        </p:nvSpPr>
        <p:spPr>
          <a:solidFill>
            <a:schemeClr val="bg1">
              <a:lumMod val="85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anchor="ctr">
            <a:normAutofit fontScale="92500" lnSpcReduction="10000"/>
          </a:bodyPr>
          <a:lstStyle/>
          <a:p>
            <a:pPr marL="0" indent="0">
              <a:buNone/>
            </a:pPr>
            <a:endParaRPr lang="el-GR" sz="2400" dirty="0"/>
          </a:p>
          <a:p>
            <a:pPr marL="0" indent="0" algn="just">
              <a:buNone/>
            </a:pPr>
            <a:r>
              <a:rPr lang="el-GR" sz="2400" dirty="0">
                <a:latin typeface="Times New Roman" pitchFamily="18" charset="0"/>
                <a:cs typeface="Times New Roman" pitchFamily="18" charset="0"/>
              </a:rPr>
              <a:t>Ο Γραμματέας της Αποκεντρωμένης Διοίκησης, με απόφασή του, που αναρτάται στην ιστοσελίδα του προγράμματος «Διαύγεια», δύναται να μεταβιβάζει αρμοδιότητες και το δικαίωμα υπογραφής στους προϊσταμένους των υπηρεσιακών μονάδων των οποίων προΐσταται.</a:t>
            </a:r>
          </a:p>
          <a:p>
            <a:pPr marL="0" indent="0" algn="just">
              <a:buNone/>
            </a:pPr>
            <a:endParaRPr lang="el-GR" sz="2400" dirty="0">
              <a:latin typeface="Times New Roman" pitchFamily="18" charset="0"/>
              <a:cs typeface="Times New Roman" pitchFamily="18" charset="0"/>
            </a:endParaRPr>
          </a:p>
          <a:p>
            <a:pPr marL="0" indent="0" algn="just">
              <a:buNone/>
            </a:pPr>
            <a:r>
              <a:rPr lang="el-GR" sz="2400" dirty="0">
                <a:latin typeface="Times New Roman" pitchFamily="18" charset="0"/>
                <a:cs typeface="Times New Roman" pitchFamily="18" charset="0"/>
              </a:rPr>
              <a:t>Ο Γραμματέας της Αποκεντρωμένης Διοίκησης είναι πειθαρχικώς προϊστάμενος των υπαλλήλων της Αποκεντρωμένης Διοίκησης και μπορεί να επιβάλει την ποινή του προστίμου έως και τις αποδοχές δύο (2) μηνών.</a:t>
            </a:r>
          </a:p>
          <a:p>
            <a:pPr marL="0" indent="0" algn="just">
              <a:buNone/>
            </a:pPr>
            <a:endParaRPr lang="el-GR" sz="2400" dirty="0">
              <a:latin typeface="Times New Roman" pitchFamily="18" charset="0"/>
              <a:cs typeface="Times New Roman" pitchFamily="18" charset="0"/>
            </a:endParaRPr>
          </a:p>
          <a:p>
            <a:pPr marL="0" indent="0" algn="just">
              <a:buNone/>
            </a:pPr>
            <a:r>
              <a:rPr lang="el-GR" sz="2400" dirty="0">
                <a:latin typeface="Times New Roman" pitchFamily="18" charset="0"/>
                <a:cs typeface="Times New Roman" pitchFamily="18" charset="0"/>
              </a:rPr>
              <a:t>Ο Γραμματέας της Αποκεντρωμένης Διοίκησης ασκεί, επίσης, τις αρμοδιότητες αναφορικά με τους χερσαίους συνοριακούς σταθμούς.</a:t>
            </a:r>
          </a:p>
          <a:p>
            <a:pPr marL="0" indent="0">
              <a:buNone/>
            </a:pPr>
            <a:endParaRPr lang="el-GR" sz="2400" dirty="0"/>
          </a:p>
        </p:txBody>
      </p:sp>
    </p:spTree>
    <p:extLst>
      <p:ext uri="{BB962C8B-B14F-4D97-AF65-F5344CB8AC3E}">
        <p14:creationId xmlns:p14="http://schemas.microsoft.com/office/powerpoint/2010/main" val="390612200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solidFill>
            <a:schemeClr val="bg1">
              <a:lumMod val="95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a:normAutofit/>
          </a:bodyPr>
          <a:lstStyle/>
          <a:p>
            <a:r>
              <a:rPr lang="el-GR" sz="2400" b="1" dirty="0">
                <a:latin typeface="Times New Roman" pitchFamily="18" charset="0"/>
                <a:cs typeface="Times New Roman" pitchFamily="18" charset="0"/>
              </a:rPr>
              <a:t>Γραμματέας Αποκεντρωμένης Διοίκησης</a:t>
            </a:r>
            <a:br>
              <a:rPr lang="el-GR" sz="2400" b="1" dirty="0">
                <a:latin typeface="Times New Roman" pitchFamily="18" charset="0"/>
                <a:cs typeface="Times New Roman" pitchFamily="18" charset="0"/>
              </a:rPr>
            </a:br>
            <a:r>
              <a:rPr lang="el-GR" sz="2400" b="1" dirty="0">
                <a:latin typeface="Times New Roman" pitchFamily="18" charset="0"/>
                <a:cs typeface="Times New Roman" pitchFamily="18" charset="0"/>
              </a:rPr>
              <a:t>(Άρθρο 64 Ν. 4954/2022)</a:t>
            </a:r>
            <a:endParaRPr lang="el-GR" sz="2400" dirty="0"/>
          </a:p>
        </p:txBody>
      </p:sp>
      <p:sp>
        <p:nvSpPr>
          <p:cNvPr id="3" name="Θέση περιεχομένου 2"/>
          <p:cNvSpPr>
            <a:spLocks noGrp="1"/>
          </p:cNvSpPr>
          <p:nvPr>
            <p:ph idx="1"/>
          </p:nvPr>
        </p:nvSpPr>
        <p:spPr>
          <a:solidFill>
            <a:schemeClr val="bg1">
              <a:lumMod val="85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anchor="ctr">
            <a:normAutofit fontScale="92500" lnSpcReduction="10000"/>
          </a:bodyPr>
          <a:lstStyle/>
          <a:p>
            <a:pPr marL="0" indent="0" algn="just">
              <a:buNone/>
            </a:pPr>
            <a:endParaRPr lang="el-GR" sz="2400" dirty="0">
              <a:latin typeface="Times New Roman" pitchFamily="18" charset="0"/>
              <a:cs typeface="Times New Roman" pitchFamily="18" charset="0"/>
            </a:endParaRPr>
          </a:p>
          <a:p>
            <a:pPr marL="0" indent="0" algn="just">
              <a:buNone/>
            </a:pPr>
            <a:r>
              <a:rPr lang="el-GR" sz="2400" dirty="0">
                <a:latin typeface="Times New Roman" pitchFamily="18" charset="0"/>
                <a:cs typeface="Times New Roman" pitchFamily="18" charset="0"/>
              </a:rPr>
              <a:t>Ο Γραμματέας της Αποκεντρωμένης Διοίκησης μπορεί:</a:t>
            </a:r>
          </a:p>
          <a:p>
            <a:pPr marL="0" indent="0" algn="just">
              <a:buNone/>
            </a:pPr>
            <a:endParaRPr lang="el-GR" sz="2400" dirty="0">
              <a:latin typeface="Times New Roman" pitchFamily="18" charset="0"/>
              <a:cs typeface="Times New Roman" pitchFamily="18" charset="0"/>
            </a:endParaRPr>
          </a:p>
          <a:p>
            <a:pPr marL="0" indent="0" algn="just">
              <a:buNone/>
            </a:pPr>
            <a:r>
              <a:rPr lang="el-GR" sz="2400" dirty="0">
                <a:latin typeface="Times New Roman" pitchFamily="18" charset="0"/>
                <a:cs typeface="Times New Roman" pitchFamily="18" charset="0"/>
              </a:rPr>
              <a:t>α) να συστήνει, με απόφασή του, επιτροπές ή ομάδες εργασίας από δημόσιους λειτουργούς και υπαλλήλους, καθώς και ιδιώτες εμπειρογνώμονες για τη μελέτη, συλλογή και επεξεργασία στοιχείων ή την εκτέλεση έργου συναφούς με τις αρμοδιότητες των υπηρεσιών των οποίων προΐσταται. </a:t>
            </a:r>
          </a:p>
          <a:p>
            <a:pPr marL="0" indent="0" algn="just">
              <a:buNone/>
            </a:pPr>
            <a:endParaRPr lang="el-GR" sz="2400" dirty="0">
              <a:latin typeface="Times New Roman" pitchFamily="18" charset="0"/>
              <a:cs typeface="Times New Roman" pitchFamily="18" charset="0"/>
            </a:endParaRPr>
          </a:p>
          <a:p>
            <a:pPr marL="0" indent="0" algn="just">
              <a:buNone/>
            </a:pPr>
            <a:r>
              <a:rPr lang="el-GR" sz="2400" dirty="0">
                <a:latin typeface="Times New Roman" pitchFamily="18" charset="0"/>
                <a:cs typeface="Times New Roman" pitchFamily="18" charset="0"/>
              </a:rPr>
              <a:t>β) να αναθέτει, σύμφωνα με τις κείμενες διατάξεις, σε ερευνητικά κέντρα ή επιστημονικά ινστιτούτα τη διενέργεια ερευνών και τη σύνταξη μελετών ή άλλων επιστημονικών εργασιών, που σχετίζονται με τον σκοπό και τις αρμοδιότητες της Αποκεντρωμένης Διοίκησης.</a:t>
            </a:r>
          </a:p>
          <a:p>
            <a:pPr marL="0" indent="0">
              <a:buNone/>
            </a:pPr>
            <a:endParaRPr lang="el-GR" sz="2400" dirty="0"/>
          </a:p>
        </p:txBody>
      </p:sp>
    </p:spTree>
    <p:extLst>
      <p:ext uri="{BB962C8B-B14F-4D97-AF65-F5344CB8AC3E}">
        <p14:creationId xmlns:p14="http://schemas.microsoft.com/office/powerpoint/2010/main" val="116677753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solidFill>
            <a:schemeClr val="bg1">
              <a:lumMod val="95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a:normAutofit/>
          </a:bodyPr>
          <a:lstStyle/>
          <a:p>
            <a:r>
              <a:rPr lang="el-GR" sz="2400" b="1" dirty="0">
                <a:latin typeface="Times New Roman" pitchFamily="18" charset="0"/>
                <a:cs typeface="Times New Roman" pitchFamily="18" charset="0"/>
              </a:rPr>
              <a:t>Γραμματέας Αποκεντρωμένης Διοίκησης</a:t>
            </a:r>
            <a:br>
              <a:rPr lang="el-GR" sz="2400" b="1" dirty="0">
                <a:latin typeface="Times New Roman" pitchFamily="18" charset="0"/>
                <a:cs typeface="Times New Roman" pitchFamily="18" charset="0"/>
              </a:rPr>
            </a:br>
            <a:r>
              <a:rPr lang="el-GR" sz="2400" b="1" dirty="0">
                <a:latin typeface="Times New Roman" pitchFamily="18" charset="0"/>
                <a:cs typeface="Times New Roman" pitchFamily="18" charset="0"/>
              </a:rPr>
              <a:t>(Άρθρο 64 Ν. 4954/2022)</a:t>
            </a:r>
            <a:endParaRPr lang="el-GR" sz="2400" dirty="0"/>
          </a:p>
        </p:txBody>
      </p:sp>
      <p:sp>
        <p:nvSpPr>
          <p:cNvPr id="3" name="Θέση περιεχομένου 2"/>
          <p:cNvSpPr>
            <a:spLocks noGrp="1"/>
          </p:cNvSpPr>
          <p:nvPr>
            <p:ph idx="1"/>
          </p:nvPr>
        </p:nvSpPr>
        <p:spPr>
          <a:solidFill>
            <a:schemeClr val="bg1">
              <a:lumMod val="85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anchor="ctr">
            <a:normAutofit fontScale="92500"/>
          </a:bodyPr>
          <a:lstStyle/>
          <a:p>
            <a:pPr marL="0" indent="0" algn="just">
              <a:buNone/>
            </a:pPr>
            <a:endParaRPr lang="el-GR" sz="2400" dirty="0"/>
          </a:p>
          <a:p>
            <a:pPr marL="0" indent="0" algn="just">
              <a:buNone/>
            </a:pPr>
            <a:endParaRPr lang="el-GR" sz="2400" dirty="0"/>
          </a:p>
          <a:p>
            <a:pPr marL="0" indent="0" algn="just">
              <a:buNone/>
            </a:pPr>
            <a:r>
              <a:rPr lang="el-GR" sz="2400" dirty="0">
                <a:latin typeface="Times New Roman" pitchFamily="18" charset="0"/>
                <a:cs typeface="Times New Roman" pitchFamily="18" charset="0"/>
              </a:rPr>
              <a:t>Κατά των πράξεων του Γραμματέα της Αποκεντρωμένης Διοίκησης που αφορούν στην άσκηση των αρμοδιοτήτων του ασκείται η ειδική διοικητική προσφυγή του άρθρου 8 του ν. 3200/1955 (Α’ 97) ενώπιον του καθ’ </a:t>
            </a:r>
            <a:r>
              <a:rPr lang="el-GR" sz="2400" dirty="0" err="1">
                <a:latin typeface="Times New Roman" pitchFamily="18" charset="0"/>
                <a:cs typeface="Times New Roman" pitchFamily="18" charset="0"/>
              </a:rPr>
              <a:t>ύλην</a:t>
            </a:r>
            <a:r>
              <a:rPr lang="el-GR" sz="2400" dirty="0">
                <a:latin typeface="Times New Roman" pitchFamily="18" charset="0"/>
                <a:cs typeface="Times New Roman" pitchFamily="18" charset="0"/>
              </a:rPr>
              <a:t> αρμοδίου Υπουργού. </a:t>
            </a:r>
          </a:p>
          <a:p>
            <a:pPr marL="0" indent="0" algn="just">
              <a:buNone/>
            </a:pPr>
            <a:endParaRPr lang="el-GR" sz="2400" dirty="0">
              <a:latin typeface="Times New Roman" pitchFamily="18" charset="0"/>
              <a:cs typeface="Times New Roman" pitchFamily="18" charset="0"/>
            </a:endParaRPr>
          </a:p>
          <a:p>
            <a:pPr marL="0" indent="0" algn="just">
              <a:buNone/>
            </a:pPr>
            <a:r>
              <a:rPr lang="el-GR" sz="2400" dirty="0">
                <a:latin typeface="Times New Roman" pitchFamily="18" charset="0"/>
                <a:cs typeface="Times New Roman" pitchFamily="18" charset="0"/>
              </a:rPr>
              <a:t>Κατά των πράξεων του Γραμματέα της Αποκεντρωμένης Διοίκησης, που αφορούν στην άσκηση των αρμοδιοτήτων του ως προϊσταμένου των υπηρεσιών και του προσωπικού της Αποκεντρωμένης Διοίκησης, η ειδική διοικητική προσφυγή του άρθρου 8 του ν. 3200/1955 ασκείται ενώπιον του Υπουργού Εσωτερικών. </a:t>
            </a:r>
          </a:p>
          <a:p>
            <a:pPr marL="0" indent="0">
              <a:buNone/>
            </a:pPr>
            <a:endParaRPr lang="el-GR" sz="2400" dirty="0"/>
          </a:p>
          <a:p>
            <a:pPr marL="0" indent="0">
              <a:buNone/>
            </a:pPr>
            <a:endParaRPr lang="el-GR" sz="2400" dirty="0"/>
          </a:p>
        </p:txBody>
      </p:sp>
    </p:spTree>
    <p:extLst>
      <p:ext uri="{BB962C8B-B14F-4D97-AF65-F5344CB8AC3E}">
        <p14:creationId xmlns:p14="http://schemas.microsoft.com/office/powerpoint/2010/main" val="113893578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solidFill>
            <a:schemeClr val="bg1">
              <a:lumMod val="95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a:normAutofit/>
          </a:bodyPr>
          <a:lstStyle/>
          <a:p>
            <a:r>
              <a:rPr lang="el-GR" sz="2400" b="1" dirty="0">
                <a:latin typeface="Times New Roman" pitchFamily="18" charset="0"/>
                <a:cs typeface="Times New Roman" pitchFamily="18" charset="0"/>
              </a:rPr>
              <a:t>Γραμματέας Αποκεντρωμένης Διοίκησης</a:t>
            </a:r>
            <a:br>
              <a:rPr lang="el-GR" sz="2400" b="1" dirty="0">
                <a:latin typeface="Times New Roman" pitchFamily="18" charset="0"/>
                <a:cs typeface="Times New Roman" pitchFamily="18" charset="0"/>
              </a:rPr>
            </a:br>
            <a:r>
              <a:rPr lang="el-GR" sz="2400" b="1" dirty="0">
                <a:latin typeface="Times New Roman" pitchFamily="18" charset="0"/>
                <a:cs typeface="Times New Roman" pitchFamily="18" charset="0"/>
              </a:rPr>
              <a:t>(Άρθρο 64 Ν. 4954/2022)</a:t>
            </a:r>
            <a:endParaRPr lang="el-GR" sz="2400" dirty="0"/>
          </a:p>
        </p:txBody>
      </p:sp>
      <p:sp>
        <p:nvSpPr>
          <p:cNvPr id="3" name="Θέση περιεχομένου 2"/>
          <p:cNvSpPr>
            <a:spLocks noGrp="1"/>
          </p:cNvSpPr>
          <p:nvPr>
            <p:ph idx="1"/>
          </p:nvPr>
        </p:nvSpPr>
        <p:spPr>
          <a:solidFill>
            <a:schemeClr val="bg1">
              <a:lumMod val="85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anchor="ctr">
            <a:normAutofit/>
          </a:bodyPr>
          <a:lstStyle/>
          <a:p>
            <a:pPr marL="0" indent="0" algn="just">
              <a:buNone/>
            </a:pPr>
            <a:r>
              <a:rPr lang="el-GR" sz="2400" dirty="0">
                <a:latin typeface="Times New Roman" pitchFamily="18" charset="0"/>
                <a:cs typeface="Times New Roman" pitchFamily="18" charset="0"/>
              </a:rPr>
              <a:t>Η πειθαρχική εξουσία στους υπαλλήλους της Αποκεντρωμένης Διοίκησης ασκείται από:</a:t>
            </a:r>
          </a:p>
          <a:p>
            <a:pPr marL="0" indent="0" algn="just">
              <a:buNone/>
            </a:pPr>
            <a:endParaRPr lang="el-GR" sz="2400" dirty="0">
              <a:latin typeface="Times New Roman" pitchFamily="18" charset="0"/>
              <a:cs typeface="Times New Roman" pitchFamily="18" charset="0"/>
            </a:endParaRPr>
          </a:p>
          <a:p>
            <a:pPr marL="0" indent="0" algn="just">
              <a:buNone/>
            </a:pPr>
            <a:r>
              <a:rPr lang="el-GR" sz="2400" dirty="0">
                <a:latin typeface="Times New Roman" pitchFamily="18" charset="0"/>
                <a:cs typeface="Times New Roman" pitchFamily="18" charset="0"/>
              </a:rPr>
              <a:t>α. τον Γραμματέα της Αποκεντρωμένης Διοίκησης, </a:t>
            </a:r>
          </a:p>
          <a:p>
            <a:pPr marL="0" indent="0" algn="just">
              <a:buNone/>
            </a:pPr>
            <a:endParaRPr lang="el-GR" sz="2400" dirty="0">
              <a:latin typeface="Times New Roman" pitchFamily="18" charset="0"/>
              <a:cs typeface="Times New Roman" pitchFamily="18" charset="0"/>
            </a:endParaRPr>
          </a:p>
          <a:p>
            <a:pPr marL="0" indent="0" algn="just">
              <a:buNone/>
            </a:pPr>
            <a:r>
              <a:rPr lang="el-GR" sz="2400" dirty="0">
                <a:latin typeface="Times New Roman" pitchFamily="18" charset="0"/>
                <a:cs typeface="Times New Roman" pitchFamily="18" charset="0"/>
              </a:rPr>
              <a:t>β. τον Συντονιστή της Αποκεντρωμένης Διοίκησης, </a:t>
            </a:r>
          </a:p>
          <a:p>
            <a:pPr marL="0" indent="0" algn="just">
              <a:buNone/>
            </a:pPr>
            <a:endParaRPr lang="el-GR" sz="2400" dirty="0">
              <a:latin typeface="Times New Roman" pitchFamily="18" charset="0"/>
              <a:cs typeface="Times New Roman" pitchFamily="18" charset="0"/>
            </a:endParaRPr>
          </a:p>
          <a:p>
            <a:pPr marL="0" indent="0" algn="just">
              <a:buNone/>
            </a:pPr>
            <a:r>
              <a:rPr lang="el-GR" sz="2400" dirty="0">
                <a:latin typeface="Times New Roman" pitchFamily="18" charset="0"/>
                <a:cs typeface="Times New Roman" pitchFamily="18" charset="0"/>
              </a:rPr>
              <a:t>γ. τον προϊστάμενο της Γενικής Διεύθυνσης, </a:t>
            </a:r>
          </a:p>
          <a:p>
            <a:pPr marL="0" indent="0" algn="just">
              <a:buNone/>
            </a:pPr>
            <a:endParaRPr lang="el-GR" sz="2400" dirty="0">
              <a:latin typeface="Times New Roman" pitchFamily="18" charset="0"/>
              <a:cs typeface="Times New Roman" pitchFamily="18" charset="0"/>
            </a:endParaRPr>
          </a:p>
          <a:p>
            <a:pPr marL="0" indent="0">
              <a:buNone/>
            </a:pPr>
            <a:endParaRPr lang="el-GR" sz="2400" dirty="0"/>
          </a:p>
        </p:txBody>
      </p:sp>
    </p:spTree>
    <p:extLst>
      <p:ext uri="{BB962C8B-B14F-4D97-AF65-F5344CB8AC3E}">
        <p14:creationId xmlns:p14="http://schemas.microsoft.com/office/powerpoint/2010/main" val="29669991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solidFill>
            <a:schemeClr val="bg1">
              <a:lumMod val="95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a:normAutofit/>
          </a:bodyPr>
          <a:lstStyle/>
          <a:p>
            <a:r>
              <a:rPr lang="el-GR" sz="2400" b="1" dirty="0">
                <a:latin typeface="Times New Roman" pitchFamily="18" charset="0"/>
                <a:cs typeface="Times New Roman" pitchFamily="18" charset="0"/>
              </a:rPr>
              <a:t>Γραμματέας Αποκεντρωμένης Διοίκησης</a:t>
            </a:r>
            <a:br>
              <a:rPr lang="el-GR" sz="2400" b="1" dirty="0">
                <a:latin typeface="Times New Roman" pitchFamily="18" charset="0"/>
                <a:cs typeface="Times New Roman" pitchFamily="18" charset="0"/>
              </a:rPr>
            </a:br>
            <a:r>
              <a:rPr lang="el-GR" sz="2400" b="1" dirty="0">
                <a:latin typeface="Times New Roman" pitchFamily="18" charset="0"/>
                <a:cs typeface="Times New Roman" pitchFamily="18" charset="0"/>
              </a:rPr>
              <a:t>(Άρθρο 64 Ν. 4954/2022)</a:t>
            </a:r>
            <a:endParaRPr lang="el-GR" sz="2400" dirty="0"/>
          </a:p>
        </p:txBody>
      </p:sp>
      <p:sp>
        <p:nvSpPr>
          <p:cNvPr id="3" name="Θέση περιεχομένου 2"/>
          <p:cNvSpPr>
            <a:spLocks noGrp="1"/>
          </p:cNvSpPr>
          <p:nvPr>
            <p:ph idx="1"/>
          </p:nvPr>
        </p:nvSpPr>
        <p:spPr>
          <a:solidFill>
            <a:schemeClr val="bg1">
              <a:lumMod val="85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a:normAutofit/>
          </a:bodyPr>
          <a:lstStyle/>
          <a:p>
            <a:pPr marL="0" indent="0" algn="just">
              <a:buNone/>
            </a:pPr>
            <a:r>
              <a:rPr lang="el-GR" sz="2400" dirty="0">
                <a:latin typeface="Times New Roman" pitchFamily="18" charset="0"/>
                <a:cs typeface="Times New Roman" pitchFamily="18" charset="0"/>
              </a:rPr>
              <a:t>δ. τον προϊστάμενο Διεύθυνσης, </a:t>
            </a:r>
          </a:p>
          <a:p>
            <a:pPr marL="0" indent="0" algn="just">
              <a:buNone/>
            </a:pPr>
            <a:endParaRPr lang="el-GR" sz="2400" dirty="0">
              <a:latin typeface="Times New Roman" pitchFamily="18" charset="0"/>
              <a:cs typeface="Times New Roman" pitchFamily="18" charset="0"/>
            </a:endParaRPr>
          </a:p>
          <a:p>
            <a:pPr marL="0" indent="0" algn="just">
              <a:buNone/>
            </a:pPr>
            <a:r>
              <a:rPr lang="el-GR" sz="2400" dirty="0">
                <a:latin typeface="Times New Roman" pitchFamily="18" charset="0"/>
                <a:cs typeface="Times New Roman" pitchFamily="18" charset="0"/>
              </a:rPr>
              <a:t>ε. το Α’ Κοινό Πειθαρχικό Συμβούλιο για το Υπουργείο Εσωτερικών, συμπεριλαμβανομένων και των Γενικών Γραμματειών του, καθώς και τους φορείς που υπάγονται σε αυτό, και τις επτά (7) Αποκεντρωμένες Διοικήσεις, καθώς και τους φορείς που υπάγονται σε αυτές, </a:t>
            </a:r>
          </a:p>
          <a:p>
            <a:pPr marL="0" indent="0" algn="just">
              <a:buNone/>
            </a:pPr>
            <a:endParaRPr lang="el-GR" sz="2400" dirty="0">
              <a:latin typeface="Times New Roman" pitchFamily="18" charset="0"/>
              <a:cs typeface="Times New Roman" pitchFamily="18" charset="0"/>
            </a:endParaRPr>
          </a:p>
          <a:p>
            <a:pPr marL="0" indent="0" algn="just">
              <a:buNone/>
            </a:pPr>
            <a:r>
              <a:rPr lang="el-GR" sz="2400" dirty="0">
                <a:latin typeface="Times New Roman" pitchFamily="18" charset="0"/>
                <a:cs typeface="Times New Roman" pitchFamily="18" charset="0"/>
              </a:rPr>
              <a:t>στ. το Δευτεροβάθμιο Πειθαρχικό Συμβούλιο για τους Προϊσταμένους των Γενικών Διευθύνσεων και των Συντονιστών.</a:t>
            </a:r>
          </a:p>
        </p:txBody>
      </p:sp>
    </p:spTree>
    <p:extLst>
      <p:ext uri="{BB962C8B-B14F-4D97-AF65-F5344CB8AC3E}">
        <p14:creationId xmlns:p14="http://schemas.microsoft.com/office/powerpoint/2010/main" val="238909409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solidFill>
            <a:schemeClr val="bg1">
              <a:lumMod val="95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a:normAutofit/>
          </a:bodyPr>
          <a:lstStyle/>
          <a:p>
            <a:r>
              <a:rPr lang="el-GR" sz="2400" b="1" dirty="0">
                <a:latin typeface="Times New Roman" pitchFamily="18" charset="0"/>
                <a:cs typeface="Times New Roman" pitchFamily="18" charset="0"/>
              </a:rPr>
              <a:t>Γραμματέας Αποκεντρωμένης Διοίκησης</a:t>
            </a:r>
            <a:br>
              <a:rPr lang="el-GR" sz="2400" b="1" dirty="0">
                <a:latin typeface="Times New Roman" pitchFamily="18" charset="0"/>
                <a:cs typeface="Times New Roman" pitchFamily="18" charset="0"/>
              </a:rPr>
            </a:br>
            <a:r>
              <a:rPr lang="el-GR" sz="2400" b="1" dirty="0">
                <a:latin typeface="Times New Roman" pitchFamily="18" charset="0"/>
                <a:cs typeface="Times New Roman" pitchFamily="18" charset="0"/>
              </a:rPr>
              <a:t>(Άρθρο 64 Ν. 4954/2022)</a:t>
            </a:r>
            <a:endParaRPr lang="el-GR" sz="2400" dirty="0"/>
          </a:p>
        </p:txBody>
      </p:sp>
      <p:sp>
        <p:nvSpPr>
          <p:cNvPr id="3" name="Θέση περιεχομένου 2"/>
          <p:cNvSpPr>
            <a:spLocks noGrp="1"/>
          </p:cNvSpPr>
          <p:nvPr>
            <p:ph idx="1"/>
          </p:nvPr>
        </p:nvSpPr>
        <p:spPr>
          <a:solidFill>
            <a:schemeClr val="bg1">
              <a:lumMod val="85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anchor="ctr">
            <a:normAutofit/>
          </a:bodyPr>
          <a:lstStyle/>
          <a:p>
            <a:pPr marL="0" indent="0" algn="just">
              <a:buNone/>
            </a:pPr>
            <a:r>
              <a:rPr lang="el-GR" sz="2400" dirty="0">
                <a:latin typeface="Times New Roman" pitchFamily="18" charset="0"/>
                <a:cs typeface="Times New Roman" pitchFamily="18" charset="0"/>
              </a:rPr>
              <a:t>Αν ο Γραμματέας της Αποκεντρωμένης Διοίκησης, απουσιάζει ή κωλύεται ή για οποιονδήποτε λόγο λήξει η θητεία του και μέχρι να ορισθεί νέος από τον Υπουργό Εσωτερικών, ασκεί τα καθήκοντά του ο Συντονιστής Αποκεντρωμένης Διοίκησης ή ο ασκών καθήκοντα ή ο αναπληρωτής Συντονιστής και ελλείψει αυτού, ο αρχαιότερος προϊστάμενος Γενικής Διεύθυνσης της Αποκεντρωμένης Διοίκησης.</a:t>
            </a:r>
          </a:p>
          <a:p>
            <a:pPr marL="0" indent="0" algn="just">
              <a:buNone/>
            </a:pPr>
            <a:endParaRPr lang="el-GR" sz="2400" dirty="0">
              <a:latin typeface="Times New Roman" pitchFamily="18" charset="0"/>
              <a:cs typeface="Times New Roman" pitchFamily="18" charset="0"/>
            </a:endParaRPr>
          </a:p>
        </p:txBody>
      </p:sp>
    </p:spTree>
    <p:extLst>
      <p:ext uri="{BB962C8B-B14F-4D97-AF65-F5344CB8AC3E}">
        <p14:creationId xmlns:p14="http://schemas.microsoft.com/office/powerpoint/2010/main" val="378355140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solidFill>
            <a:schemeClr val="bg1">
              <a:lumMod val="95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a:normAutofit/>
          </a:bodyPr>
          <a:lstStyle/>
          <a:p>
            <a:r>
              <a:rPr lang="el-GR" sz="2400" b="1" dirty="0">
                <a:latin typeface="Times New Roman" pitchFamily="18" charset="0"/>
                <a:cs typeface="Times New Roman" pitchFamily="18" charset="0"/>
              </a:rPr>
              <a:t>Γραμματέας Αποκεντρωμένης Διοίκησης</a:t>
            </a:r>
            <a:br>
              <a:rPr lang="el-GR" sz="2400" b="1" dirty="0">
                <a:latin typeface="Times New Roman" pitchFamily="18" charset="0"/>
                <a:cs typeface="Times New Roman" pitchFamily="18" charset="0"/>
              </a:rPr>
            </a:br>
            <a:r>
              <a:rPr lang="el-GR" sz="2400" b="1" dirty="0">
                <a:latin typeface="Times New Roman" pitchFamily="18" charset="0"/>
                <a:cs typeface="Times New Roman" pitchFamily="18" charset="0"/>
              </a:rPr>
              <a:t>(Άρθρο 64 Ν. 4954/2022)</a:t>
            </a:r>
            <a:endParaRPr lang="el-GR" sz="2400" dirty="0"/>
          </a:p>
        </p:txBody>
      </p:sp>
      <p:sp>
        <p:nvSpPr>
          <p:cNvPr id="3" name="Θέση περιεχομένου 2"/>
          <p:cNvSpPr>
            <a:spLocks noGrp="1"/>
          </p:cNvSpPr>
          <p:nvPr>
            <p:ph idx="1"/>
          </p:nvPr>
        </p:nvSpPr>
        <p:spPr>
          <a:solidFill>
            <a:schemeClr val="bg1">
              <a:lumMod val="85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anchor="ctr">
            <a:normAutofit/>
          </a:bodyPr>
          <a:lstStyle/>
          <a:p>
            <a:pPr marL="0" indent="0">
              <a:buNone/>
            </a:pPr>
            <a:endParaRPr lang="el-GR" sz="2400" dirty="0"/>
          </a:p>
          <a:p>
            <a:pPr marL="0" indent="0" algn="just">
              <a:buNone/>
            </a:pPr>
            <a:r>
              <a:rPr lang="el-GR" sz="2400" dirty="0">
                <a:latin typeface="Times New Roman" pitchFamily="18" charset="0"/>
                <a:cs typeface="Times New Roman" pitchFamily="18" charset="0"/>
              </a:rPr>
              <a:t>Αν λήξει η θητεία του Γραμματέα της Αποκεντρωμένης Διοίκησης, ο Υπουργός Εσωτερικών ξεκινά άμεσα τη διαδικασία επιλογής νέου Γραμματέα.</a:t>
            </a:r>
          </a:p>
          <a:p>
            <a:pPr marL="0" indent="0">
              <a:buNone/>
            </a:pPr>
            <a:endParaRPr lang="el-GR" sz="2400" dirty="0"/>
          </a:p>
          <a:p>
            <a:pPr marL="0" indent="0" algn="just">
              <a:buNone/>
            </a:pPr>
            <a:r>
              <a:rPr lang="el-GR" sz="2400" dirty="0">
                <a:latin typeface="Times New Roman" pitchFamily="18" charset="0"/>
                <a:cs typeface="Times New Roman" pitchFamily="18" charset="0"/>
              </a:rPr>
              <a:t>Τον Γραμματέα επικουρεί στο έργο του «Γραφείο Γραμματέα Αποκεντρωμένης Διοίκησης»</a:t>
            </a:r>
          </a:p>
          <a:p>
            <a:pPr marL="0" indent="0">
              <a:buNone/>
            </a:pPr>
            <a:endParaRPr lang="el-GR" sz="2400" dirty="0"/>
          </a:p>
        </p:txBody>
      </p:sp>
    </p:spTree>
    <p:extLst>
      <p:ext uri="{BB962C8B-B14F-4D97-AF65-F5344CB8AC3E}">
        <p14:creationId xmlns:p14="http://schemas.microsoft.com/office/powerpoint/2010/main" val="352506763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solidFill>
            <a:schemeClr val="bg1">
              <a:lumMod val="95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a:normAutofit/>
          </a:bodyPr>
          <a:lstStyle/>
          <a:p>
            <a:r>
              <a:rPr lang="el-GR" sz="2400" b="1" dirty="0">
                <a:latin typeface="Times New Roman" pitchFamily="18" charset="0"/>
                <a:cs typeface="Times New Roman" pitchFamily="18" charset="0"/>
              </a:rPr>
              <a:t>Συντονιστής Αποκεντρωμένης Διοίκησης</a:t>
            </a:r>
            <a:br>
              <a:rPr lang="el-GR" sz="2400" b="1" dirty="0">
                <a:latin typeface="Times New Roman" pitchFamily="18" charset="0"/>
                <a:cs typeface="Times New Roman" pitchFamily="18" charset="0"/>
              </a:rPr>
            </a:br>
            <a:r>
              <a:rPr lang="el-GR" sz="2400" b="1" dirty="0">
                <a:latin typeface="Times New Roman" pitchFamily="18" charset="0"/>
                <a:cs typeface="Times New Roman" pitchFamily="18" charset="0"/>
              </a:rPr>
              <a:t>(Άρθρο 65 του Ν. 4954/2022)</a:t>
            </a:r>
          </a:p>
        </p:txBody>
      </p:sp>
      <p:sp>
        <p:nvSpPr>
          <p:cNvPr id="3" name="Θέση περιεχομένου 2"/>
          <p:cNvSpPr>
            <a:spLocks noGrp="1"/>
          </p:cNvSpPr>
          <p:nvPr>
            <p:ph idx="1"/>
          </p:nvPr>
        </p:nvSpPr>
        <p:spPr>
          <a:solidFill>
            <a:schemeClr val="bg1">
              <a:lumMod val="85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anchor="ctr">
            <a:normAutofit/>
          </a:bodyPr>
          <a:lstStyle/>
          <a:p>
            <a:pPr marL="0" indent="0">
              <a:buNone/>
            </a:pPr>
            <a:endParaRPr lang="el-GR" sz="2400" dirty="0"/>
          </a:p>
          <a:p>
            <a:pPr marL="0" indent="0" algn="ctr">
              <a:buNone/>
            </a:pPr>
            <a:r>
              <a:rPr lang="el-GR" sz="2400" b="1" dirty="0">
                <a:latin typeface="Times New Roman" pitchFamily="18" charset="0"/>
                <a:cs typeface="Times New Roman" pitchFamily="18" charset="0"/>
              </a:rPr>
              <a:t>Συντονιστής Αποκεντρωμένης Διοίκησης</a:t>
            </a:r>
          </a:p>
          <a:p>
            <a:pPr marL="0" indent="0" algn="just">
              <a:buNone/>
            </a:pPr>
            <a:endParaRPr lang="el-GR" sz="2400" dirty="0">
              <a:latin typeface="Times New Roman" pitchFamily="18" charset="0"/>
              <a:cs typeface="Times New Roman" pitchFamily="18" charset="0"/>
            </a:endParaRPr>
          </a:p>
          <a:p>
            <a:pPr marL="0" indent="0" algn="just">
              <a:buNone/>
            </a:pPr>
            <a:r>
              <a:rPr lang="el-GR" sz="2400" dirty="0">
                <a:latin typeface="Times New Roman" pitchFamily="18" charset="0"/>
                <a:cs typeface="Times New Roman" pitchFamily="18" charset="0"/>
              </a:rPr>
              <a:t>Σε κάθε Αποκεντρωμένη Διοίκηση συστήνεται θέση προϊσταμένου, που φέρει τον τίτλο «Συντονιστής Αποκεντρωμένης Διοίκησης». </a:t>
            </a:r>
          </a:p>
          <a:p>
            <a:pPr marL="0" indent="0" algn="just">
              <a:buNone/>
            </a:pPr>
            <a:endParaRPr lang="el-GR" sz="2400" dirty="0">
              <a:latin typeface="Times New Roman" pitchFamily="18" charset="0"/>
              <a:cs typeface="Times New Roman" pitchFamily="18" charset="0"/>
            </a:endParaRPr>
          </a:p>
          <a:p>
            <a:pPr marL="0" indent="0" algn="just">
              <a:buNone/>
            </a:pPr>
            <a:r>
              <a:rPr lang="el-GR" sz="2400" dirty="0">
                <a:latin typeface="Times New Roman" pitchFamily="18" charset="0"/>
                <a:cs typeface="Times New Roman" pitchFamily="18" charset="0"/>
              </a:rPr>
              <a:t>Η θέση που συστήνεται είναι αντίστοιχη με εκείνη προϊσταμένου Γενικής Διεύθυνσης Υπουργείου και οι αποδοχές του Συντονιστή Αποκεντρωμένης Διοίκησης είναι αυτές που προβλέπονται για τη θέση Γενικού Διευθυντή Υπουργείου.</a:t>
            </a:r>
          </a:p>
        </p:txBody>
      </p:sp>
    </p:spTree>
    <p:extLst>
      <p:ext uri="{BB962C8B-B14F-4D97-AF65-F5344CB8AC3E}">
        <p14:creationId xmlns:p14="http://schemas.microsoft.com/office/powerpoint/2010/main" val="80530353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solidFill>
            <a:schemeClr val="bg1">
              <a:lumMod val="95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a:normAutofit/>
          </a:bodyPr>
          <a:lstStyle/>
          <a:p>
            <a:r>
              <a:rPr lang="el-GR" sz="2400" b="1" dirty="0">
                <a:latin typeface="Times New Roman" pitchFamily="18" charset="0"/>
                <a:cs typeface="Times New Roman" pitchFamily="18" charset="0"/>
              </a:rPr>
              <a:t>Συντονιστής Αποκεντρωμένης Διοίκησης</a:t>
            </a:r>
            <a:br>
              <a:rPr lang="el-GR" sz="2400" b="1" dirty="0">
                <a:latin typeface="Times New Roman" pitchFamily="18" charset="0"/>
                <a:cs typeface="Times New Roman" pitchFamily="18" charset="0"/>
              </a:rPr>
            </a:br>
            <a:r>
              <a:rPr lang="el-GR" sz="2400" b="1" dirty="0">
                <a:latin typeface="Times New Roman" pitchFamily="18" charset="0"/>
                <a:cs typeface="Times New Roman" pitchFamily="18" charset="0"/>
              </a:rPr>
              <a:t>(Άρθρο 65 του Ν. 4954/2022)</a:t>
            </a:r>
            <a:endParaRPr lang="el-GR" sz="2400" dirty="0"/>
          </a:p>
        </p:txBody>
      </p:sp>
      <p:sp>
        <p:nvSpPr>
          <p:cNvPr id="3" name="Θέση περιεχομένου 2"/>
          <p:cNvSpPr>
            <a:spLocks noGrp="1"/>
          </p:cNvSpPr>
          <p:nvPr>
            <p:ph idx="1"/>
          </p:nvPr>
        </p:nvSpPr>
        <p:spPr>
          <a:solidFill>
            <a:schemeClr val="bg1">
              <a:lumMod val="85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anchor="ctr">
            <a:normAutofit/>
          </a:bodyPr>
          <a:lstStyle/>
          <a:p>
            <a:pPr marL="0" indent="0" algn="just">
              <a:buNone/>
            </a:pPr>
            <a:r>
              <a:rPr lang="el-GR" sz="2400" dirty="0">
                <a:latin typeface="Times New Roman" pitchFamily="18" charset="0"/>
                <a:cs typeface="Times New Roman" pitchFamily="18" charset="0"/>
              </a:rPr>
              <a:t>Ο Συντονιστής Αποκεντρωμένης Διοίκησης διορίζεται και παύεται με απόφαση του Υπουργού Εσωτερικών. </a:t>
            </a:r>
          </a:p>
          <a:p>
            <a:pPr marL="0" indent="0" algn="just">
              <a:buNone/>
            </a:pPr>
            <a:endParaRPr lang="el-GR" sz="2400" dirty="0">
              <a:latin typeface="Times New Roman" pitchFamily="18" charset="0"/>
              <a:cs typeface="Times New Roman" pitchFamily="18" charset="0"/>
            </a:endParaRPr>
          </a:p>
          <a:p>
            <a:pPr marL="0" indent="0" algn="just">
              <a:buNone/>
            </a:pPr>
            <a:r>
              <a:rPr lang="el-GR" sz="2400" dirty="0">
                <a:latin typeface="Times New Roman" pitchFamily="18" charset="0"/>
                <a:cs typeface="Times New Roman" pitchFamily="18" charset="0"/>
              </a:rPr>
              <a:t>Για θέματα που αναφέρονται στην υπηρεσιακή του κατάσταση υπάγεται στον Υπουργό Εσωτερικών. </a:t>
            </a:r>
          </a:p>
        </p:txBody>
      </p:sp>
    </p:spTree>
    <p:extLst>
      <p:ext uri="{BB962C8B-B14F-4D97-AF65-F5344CB8AC3E}">
        <p14:creationId xmlns:p14="http://schemas.microsoft.com/office/powerpoint/2010/main" val="85900550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solidFill>
            <a:schemeClr val="bg1">
              <a:lumMod val="95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a:normAutofit/>
          </a:bodyPr>
          <a:lstStyle/>
          <a:p>
            <a:r>
              <a:rPr lang="el-GR" sz="2400" b="1" dirty="0">
                <a:latin typeface="Times New Roman" pitchFamily="18" charset="0"/>
                <a:cs typeface="Times New Roman" pitchFamily="18" charset="0"/>
              </a:rPr>
              <a:t>Γραμματέας Αποκεντρωμένης Διοίκησης</a:t>
            </a:r>
            <a:br>
              <a:rPr lang="el-GR" sz="2400" b="1" dirty="0">
                <a:latin typeface="Times New Roman" pitchFamily="18" charset="0"/>
                <a:cs typeface="Times New Roman" pitchFamily="18" charset="0"/>
              </a:rPr>
            </a:br>
            <a:r>
              <a:rPr lang="el-GR" sz="2400" b="1" dirty="0">
                <a:latin typeface="Times New Roman" pitchFamily="18" charset="0"/>
                <a:cs typeface="Times New Roman" pitchFamily="18" charset="0"/>
              </a:rPr>
              <a:t>(Άρθρο 63 Ν. 4954/2022)</a:t>
            </a:r>
            <a:endParaRPr lang="el-GR" sz="2400" dirty="0"/>
          </a:p>
        </p:txBody>
      </p:sp>
      <p:sp>
        <p:nvSpPr>
          <p:cNvPr id="3" name="Θέση περιεχομένου 2"/>
          <p:cNvSpPr>
            <a:spLocks noGrp="1"/>
          </p:cNvSpPr>
          <p:nvPr>
            <p:ph idx="1"/>
          </p:nvPr>
        </p:nvSpPr>
        <p:spPr>
          <a:solidFill>
            <a:schemeClr val="bg1">
              <a:lumMod val="85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anchor="ctr">
            <a:normAutofit/>
          </a:bodyPr>
          <a:lstStyle/>
          <a:p>
            <a:pPr marL="0" indent="0" algn="just">
              <a:buNone/>
            </a:pPr>
            <a:r>
              <a:rPr lang="el-GR" sz="2400" dirty="0">
                <a:latin typeface="Times New Roman" pitchFamily="18" charset="0"/>
                <a:cs typeface="Times New Roman" pitchFamily="18" charset="0"/>
              </a:rPr>
              <a:t>Οι Γραμματείς των Αποκεντρωμένων Διοικήσεων διορίζονται και παύονται με απόφαση του Υπουργού Εσωτερικών που δημοσιεύεται στην Εφημερίδα της Κυβερνήσεως. </a:t>
            </a:r>
          </a:p>
          <a:p>
            <a:pPr marL="0" indent="0" algn="just">
              <a:buNone/>
            </a:pPr>
            <a:endParaRPr lang="el-GR" sz="2400" dirty="0">
              <a:latin typeface="Times New Roman" pitchFamily="18" charset="0"/>
              <a:cs typeface="Times New Roman" pitchFamily="18" charset="0"/>
            </a:endParaRPr>
          </a:p>
          <a:p>
            <a:pPr marL="0" indent="0" algn="just">
              <a:buNone/>
            </a:pPr>
            <a:r>
              <a:rPr lang="el-GR" sz="2400" dirty="0">
                <a:latin typeface="Times New Roman" pitchFamily="18" charset="0"/>
                <a:cs typeface="Times New Roman" pitchFamily="18" charset="0"/>
              </a:rPr>
              <a:t>Για θέματα που αναφέρονται στην υπηρεσιακή του κατάσταση υπάγονται στον Υπουργό Εσωτερικών. </a:t>
            </a:r>
          </a:p>
          <a:p>
            <a:pPr marL="0" indent="0">
              <a:buNone/>
            </a:pPr>
            <a:endParaRPr lang="el-GR" sz="2400" dirty="0"/>
          </a:p>
        </p:txBody>
      </p:sp>
    </p:spTree>
    <p:extLst>
      <p:ext uri="{BB962C8B-B14F-4D97-AF65-F5344CB8AC3E}">
        <p14:creationId xmlns:p14="http://schemas.microsoft.com/office/powerpoint/2010/main" val="65515232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solidFill>
            <a:schemeClr val="bg1">
              <a:lumMod val="95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a:normAutofit/>
          </a:bodyPr>
          <a:lstStyle/>
          <a:p>
            <a:r>
              <a:rPr lang="el-GR" sz="2400" b="1" dirty="0">
                <a:latin typeface="Times New Roman" pitchFamily="18" charset="0"/>
                <a:cs typeface="Times New Roman" pitchFamily="18" charset="0"/>
              </a:rPr>
              <a:t>Συντονιστής Αποκεντρωμένης Διοίκησης</a:t>
            </a:r>
            <a:br>
              <a:rPr lang="el-GR" sz="2400" b="1" dirty="0">
                <a:latin typeface="Times New Roman" pitchFamily="18" charset="0"/>
                <a:cs typeface="Times New Roman" pitchFamily="18" charset="0"/>
              </a:rPr>
            </a:br>
            <a:r>
              <a:rPr lang="el-GR" sz="2400" b="1" dirty="0">
                <a:latin typeface="Times New Roman" pitchFamily="18" charset="0"/>
                <a:cs typeface="Times New Roman" pitchFamily="18" charset="0"/>
              </a:rPr>
              <a:t>(Άρθρο 65 του Ν. 4954/2022)</a:t>
            </a:r>
            <a:endParaRPr lang="el-GR" sz="2400" dirty="0"/>
          </a:p>
        </p:txBody>
      </p:sp>
      <p:sp>
        <p:nvSpPr>
          <p:cNvPr id="3" name="Θέση περιεχομένου 2"/>
          <p:cNvSpPr>
            <a:spLocks noGrp="1"/>
          </p:cNvSpPr>
          <p:nvPr>
            <p:ph idx="1"/>
          </p:nvPr>
        </p:nvSpPr>
        <p:spPr>
          <a:solidFill>
            <a:schemeClr val="bg1">
              <a:lumMod val="85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anchor="ctr">
            <a:normAutofit/>
          </a:bodyPr>
          <a:lstStyle/>
          <a:p>
            <a:pPr marL="0" indent="0" algn="just">
              <a:buNone/>
            </a:pPr>
            <a:r>
              <a:rPr lang="el-GR" sz="2400" dirty="0">
                <a:latin typeface="Times New Roman" pitchFamily="18" charset="0"/>
                <a:cs typeface="Times New Roman" pitchFamily="18" charset="0"/>
              </a:rPr>
              <a:t>Η θητεία των Συντονιστών είναι τριετής με δυνατότητα ανανέωσης για μια ακόμη τριετία. </a:t>
            </a:r>
          </a:p>
          <a:p>
            <a:pPr marL="0" indent="0" algn="just">
              <a:buNone/>
            </a:pPr>
            <a:endParaRPr lang="el-GR" sz="2400" dirty="0">
              <a:latin typeface="Times New Roman" pitchFamily="18" charset="0"/>
              <a:cs typeface="Times New Roman" pitchFamily="18" charset="0"/>
            </a:endParaRPr>
          </a:p>
          <a:p>
            <a:pPr marL="0" indent="0" algn="just">
              <a:buNone/>
            </a:pPr>
            <a:r>
              <a:rPr lang="el-GR" sz="2400" dirty="0">
                <a:latin typeface="Times New Roman" pitchFamily="18" charset="0"/>
                <a:cs typeface="Times New Roman" pitchFamily="18" charset="0"/>
              </a:rPr>
              <a:t>Η θητεία λήγει πρόωρα σε περίπτωση παραίτησης, καθώς και αυτοδίκαιης θέσης σε αργία.</a:t>
            </a:r>
          </a:p>
          <a:p>
            <a:pPr marL="0" indent="0" algn="just">
              <a:buNone/>
            </a:pPr>
            <a:endParaRPr lang="el-GR" sz="2400" dirty="0">
              <a:latin typeface="Times New Roman" pitchFamily="18" charset="0"/>
              <a:cs typeface="Times New Roman" pitchFamily="18" charset="0"/>
            </a:endParaRPr>
          </a:p>
          <a:p>
            <a:pPr marL="0" indent="0" algn="just">
              <a:buNone/>
            </a:pPr>
            <a:r>
              <a:rPr lang="el-GR" sz="2400" dirty="0">
                <a:latin typeface="Times New Roman" pitchFamily="18" charset="0"/>
                <a:cs typeface="Times New Roman" pitchFamily="18" charset="0"/>
              </a:rPr>
              <a:t>Η θητεία μπορεί, επίσης, να λήξει, με απόφαση του Υπουργού Εσωτερικών, σε περίπτωση μόνιμης αδυναμίας εκτέλεσης των καθηκόντων του Συντονιστή για λόγους υγείας ή αναπηρίας ή εφόσον συντρέχουν οι προϋποθέσεις δυνητικής θέσης σε αργία. </a:t>
            </a:r>
          </a:p>
        </p:txBody>
      </p:sp>
    </p:spTree>
    <p:extLst>
      <p:ext uri="{BB962C8B-B14F-4D97-AF65-F5344CB8AC3E}">
        <p14:creationId xmlns:p14="http://schemas.microsoft.com/office/powerpoint/2010/main" val="216950892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solidFill>
            <a:schemeClr val="bg1">
              <a:lumMod val="95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a:normAutofit/>
          </a:bodyPr>
          <a:lstStyle/>
          <a:p>
            <a:r>
              <a:rPr lang="el-GR" sz="2400" b="1" dirty="0">
                <a:latin typeface="Times New Roman" pitchFamily="18" charset="0"/>
                <a:cs typeface="Times New Roman" pitchFamily="18" charset="0"/>
              </a:rPr>
              <a:t>Συντονιστής Αποκεντρωμένης Διοίκησης</a:t>
            </a:r>
            <a:br>
              <a:rPr lang="el-GR" sz="2400" b="1" dirty="0">
                <a:latin typeface="Times New Roman" pitchFamily="18" charset="0"/>
                <a:cs typeface="Times New Roman" pitchFamily="18" charset="0"/>
              </a:rPr>
            </a:br>
            <a:r>
              <a:rPr lang="el-GR" sz="2400" b="1" dirty="0">
                <a:latin typeface="Times New Roman" pitchFamily="18" charset="0"/>
                <a:cs typeface="Times New Roman" pitchFamily="18" charset="0"/>
              </a:rPr>
              <a:t>(Άρθρο 65 του Ν. 4954/2022)</a:t>
            </a:r>
            <a:endParaRPr lang="el-GR" sz="2400" dirty="0"/>
          </a:p>
        </p:txBody>
      </p:sp>
      <p:sp>
        <p:nvSpPr>
          <p:cNvPr id="3" name="Θέση περιεχομένου 2"/>
          <p:cNvSpPr>
            <a:spLocks noGrp="1"/>
          </p:cNvSpPr>
          <p:nvPr>
            <p:ph idx="1"/>
          </p:nvPr>
        </p:nvSpPr>
        <p:spPr>
          <a:solidFill>
            <a:schemeClr val="bg1">
              <a:lumMod val="85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anchor="ctr">
            <a:normAutofit/>
          </a:bodyPr>
          <a:lstStyle/>
          <a:p>
            <a:pPr marL="0" indent="0" algn="just">
              <a:buNone/>
            </a:pPr>
            <a:r>
              <a:rPr lang="el-GR" sz="2400" dirty="0">
                <a:latin typeface="Times New Roman" pitchFamily="18" charset="0"/>
                <a:cs typeface="Times New Roman" pitchFamily="18" charset="0"/>
              </a:rPr>
              <a:t>Εάν η θητεία του Συντονιστή της Αποκεντρωμένης Διοίκησης λήξει πρόωρα για οποιονδήποτε λόγο ή ο Συντονιστής απουσιάζει ή κωλύεται, τα καθήκοντα του Συντονιστή ασκεί ο αρχαιότερος προϊστάμενος Γενικής Διεύθυνσης της Αποκεντρωμένης Διοίκησης.</a:t>
            </a:r>
          </a:p>
          <a:p>
            <a:pPr marL="0" indent="0" algn="just">
              <a:buNone/>
            </a:pPr>
            <a:endParaRPr lang="el-GR" sz="2400" dirty="0">
              <a:latin typeface="Times New Roman" pitchFamily="18" charset="0"/>
              <a:cs typeface="Times New Roman" pitchFamily="18" charset="0"/>
            </a:endParaRPr>
          </a:p>
          <a:p>
            <a:pPr marL="0" indent="0" algn="just">
              <a:buNone/>
            </a:pPr>
            <a:r>
              <a:rPr lang="el-GR" sz="2400" dirty="0">
                <a:latin typeface="Times New Roman" pitchFamily="18" charset="0"/>
                <a:cs typeface="Times New Roman" pitchFamily="18" charset="0"/>
              </a:rPr>
              <a:t>Αν λήξει η θητεία του Συντονιστή της Αποκεντρωμένης Διοίκησης, ο Υπουργός Εσωτερικών ξεκινά άμεσα τη διαδικασία επιλογής νέου Συντονιστή.</a:t>
            </a:r>
          </a:p>
        </p:txBody>
      </p:sp>
    </p:spTree>
    <p:extLst>
      <p:ext uri="{BB962C8B-B14F-4D97-AF65-F5344CB8AC3E}">
        <p14:creationId xmlns:p14="http://schemas.microsoft.com/office/powerpoint/2010/main" val="311673392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solidFill>
            <a:schemeClr val="bg1">
              <a:lumMod val="95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a:normAutofit/>
          </a:bodyPr>
          <a:lstStyle/>
          <a:p>
            <a:r>
              <a:rPr lang="el-GR" sz="2400" b="1" dirty="0">
                <a:latin typeface="Times New Roman" pitchFamily="18" charset="0"/>
                <a:cs typeface="Times New Roman" pitchFamily="18" charset="0"/>
              </a:rPr>
              <a:t>Συντονιστής Αποκεντρωμένης Διοίκησης</a:t>
            </a:r>
            <a:br>
              <a:rPr lang="el-GR" sz="2400" b="1" dirty="0">
                <a:latin typeface="Times New Roman" pitchFamily="18" charset="0"/>
                <a:cs typeface="Times New Roman" pitchFamily="18" charset="0"/>
              </a:rPr>
            </a:br>
            <a:r>
              <a:rPr lang="el-GR" sz="2400" b="1" dirty="0">
                <a:latin typeface="Times New Roman" pitchFamily="18" charset="0"/>
                <a:cs typeface="Times New Roman" pitchFamily="18" charset="0"/>
              </a:rPr>
              <a:t>(Άρθρο 65 του Ν. 4954/2022)</a:t>
            </a:r>
            <a:endParaRPr lang="el-GR" sz="2400" dirty="0"/>
          </a:p>
        </p:txBody>
      </p:sp>
      <p:sp>
        <p:nvSpPr>
          <p:cNvPr id="3" name="Θέση περιεχομένου 2"/>
          <p:cNvSpPr>
            <a:spLocks noGrp="1"/>
          </p:cNvSpPr>
          <p:nvPr>
            <p:ph idx="1"/>
          </p:nvPr>
        </p:nvSpPr>
        <p:spPr>
          <a:solidFill>
            <a:schemeClr val="bg1">
              <a:lumMod val="85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anchor="ctr">
            <a:normAutofit lnSpcReduction="10000"/>
          </a:bodyPr>
          <a:lstStyle/>
          <a:p>
            <a:pPr marL="0" indent="0" algn="just">
              <a:buNone/>
            </a:pPr>
            <a:r>
              <a:rPr lang="el-GR" sz="2400" dirty="0">
                <a:latin typeface="Times New Roman" pitchFamily="18" charset="0"/>
                <a:cs typeface="Times New Roman" pitchFamily="18" charset="0"/>
              </a:rPr>
              <a:t>Δικαίωμα υποβολής υποψηφιότητας για τις θέσεις των Συντονιστών των Αποκεντρωμένων Διοικήσεων, έχουν τακτικοί δημόσιοι υπάλληλοι σε φορέα της Γενικής Κυβέρνησης με τα ακόλουθα ελάχιστα προσόντα: </a:t>
            </a:r>
          </a:p>
          <a:p>
            <a:pPr marL="0" indent="0" algn="just">
              <a:buNone/>
            </a:pPr>
            <a:endParaRPr lang="el-GR" sz="2400" dirty="0">
              <a:latin typeface="Times New Roman" pitchFamily="18" charset="0"/>
              <a:cs typeface="Times New Roman" pitchFamily="18" charset="0"/>
            </a:endParaRPr>
          </a:p>
          <a:p>
            <a:pPr marL="0" indent="0" algn="just">
              <a:buNone/>
            </a:pPr>
            <a:r>
              <a:rPr lang="el-GR" sz="2400" dirty="0">
                <a:latin typeface="Times New Roman" pitchFamily="18" charset="0"/>
                <a:cs typeface="Times New Roman" pitchFamily="18" charset="0"/>
              </a:rPr>
              <a:t>α) Πτυχίο Α.Ε.Ι. της ημεδαπής ή ισότιμο σχολών της αλλοδαπής,</a:t>
            </a:r>
          </a:p>
          <a:p>
            <a:pPr marL="0" indent="0" algn="just">
              <a:buNone/>
            </a:pPr>
            <a:endParaRPr lang="el-GR" sz="2400" dirty="0">
              <a:latin typeface="Times New Roman" pitchFamily="18" charset="0"/>
              <a:cs typeface="Times New Roman" pitchFamily="18" charset="0"/>
            </a:endParaRPr>
          </a:p>
          <a:p>
            <a:pPr marL="0" indent="0" algn="just">
              <a:buNone/>
            </a:pPr>
            <a:r>
              <a:rPr lang="el-GR" sz="2400" dirty="0">
                <a:latin typeface="Times New Roman" pitchFamily="18" charset="0"/>
                <a:cs typeface="Times New Roman" pitchFamily="18" charset="0"/>
              </a:rPr>
              <a:t>β) πολύ καλή γνώση της αγγλικής ή της γαλλικής ή της γερμανικής ή της ιταλικής ή της ισπανικής γλώσσας,</a:t>
            </a:r>
          </a:p>
          <a:p>
            <a:pPr marL="0" indent="0" algn="just">
              <a:buNone/>
            </a:pPr>
            <a:endParaRPr lang="el-GR" sz="2400" dirty="0">
              <a:latin typeface="Times New Roman" pitchFamily="18" charset="0"/>
              <a:cs typeface="Times New Roman" pitchFamily="18" charset="0"/>
            </a:endParaRPr>
          </a:p>
          <a:p>
            <a:pPr marL="0" indent="0" algn="just">
              <a:buNone/>
            </a:pPr>
            <a:r>
              <a:rPr lang="el-GR" sz="2400" dirty="0">
                <a:latin typeface="Times New Roman" pitchFamily="18" charset="0"/>
                <a:cs typeface="Times New Roman" pitchFamily="18" charset="0"/>
              </a:rPr>
              <a:t>γ) τουλάχιστον δωδεκαετή πραγματική προϋπηρεσία στον δημόσιο τομέα. </a:t>
            </a:r>
          </a:p>
        </p:txBody>
      </p:sp>
    </p:spTree>
    <p:extLst>
      <p:ext uri="{BB962C8B-B14F-4D97-AF65-F5344CB8AC3E}">
        <p14:creationId xmlns:p14="http://schemas.microsoft.com/office/powerpoint/2010/main" val="416589131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solidFill>
            <a:schemeClr val="bg1">
              <a:lumMod val="95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a:normAutofit/>
          </a:bodyPr>
          <a:lstStyle/>
          <a:p>
            <a:r>
              <a:rPr lang="el-GR" sz="2400" b="1" dirty="0">
                <a:latin typeface="Times New Roman" pitchFamily="18" charset="0"/>
                <a:cs typeface="Times New Roman" pitchFamily="18" charset="0"/>
              </a:rPr>
              <a:t>Συντονιστής Αποκεντρωμένης Διοίκησης</a:t>
            </a:r>
            <a:br>
              <a:rPr lang="el-GR" sz="2400" b="1" dirty="0">
                <a:latin typeface="Times New Roman" pitchFamily="18" charset="0"/>
                <a:cs typeface="Times New Roman" pitchFamily="18" charset="0"/>
              </a:rPr>
            </a:br>
            <a:r>
              <a:rPr lang="el-GR" sz="2400" b="1" dirty="0">
                <a:latin typeface="Times New Roman" pitchFamily="18" charset="0"/>
                <a:cs typeface="Times New Roman" pitchFamily="18" charset="0"/>
              </a:rPr>
              <a:t>(Άρθρο 65 του Ν. 4954/2022)</a:t>
            </a:r>
            <a:endParaRPr lang="el-GR" sz="2400" dirty="0"/>
          </a:p>
        </p:txBody>
      </p:sp>
      <p:sp>
        <p:nvSpPr>
          <p:cNvPr id="3" name="Θέση περιεχομένου 2"/>
          <p:cNvSpPr>
            <a:spLocks noGrp="1"/>
          </p:cNvSpPr>
          <p:nvPr>
            <p:ph idx="1"/>
          </p:nvPr>
        </p:nvSpPr>
        <p:spPr>
          <a:solidFill>
            <a:schemeClr val="bg1">
              <a:lumMod val="85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anchor="ctr">
            <a:normAutofit fontScale="92500"/>
          </a:bodyPr>
          <a:lstStyle/>
          <a:p>
            <a:pPr marL="0" indent="0" algn="just">
              <a:buNone/>
            </a:pPr>
            <a:endParaRPr lang="el-GR" sz="2400" dirty="0">
              <a:latin typeface="Times New Roman" pitchFamily="18" charset="0"/>
              <a:cs typeface="Times New Roman" pitchFamily="18" charset="0"/>
            </a:endParaRPr>
          </a:p>
          <a:p>
            <a:pPr marL="0" indent="0" algn="just">
              <a:buNone/>
            </a:pPr>
            <a:r>
              <a:rPr lang="el-GR" sz="2400" dirty="0">
                <a:latin typeface="Times New Roman" pitchFamily="18" charset="0"/>
                <a:cs typeface="Times New Roman" pitchFamily="18" charset="0"/>
              </a:rPr>
              <a:t>δ) τουλάχιστον τριετή προϋπηρεσία σε φορείς της Κεντρικής Δημόσιας Διοίκησης και νομικά πρόσωπα δημοσίου δικαίου των φορέων αυτών, σε θέση ευθύνης επιπέδου Γενικής Διεύθυνσης ή πενταετή προϋπηρεσία σε θέση ευθύνης επιπέδου Διεύθυνσης ή τετραετή προϋπηρεσία και στα δύο αυτά επίπεδα εκ των οποίων ένα (1) έτος σε θέση ευθύνης επιπέδου Γενικής Διεύθυνσης και </a:t>
            </a:r>
          </a:p>
          <a:p>
            <a:pPr marL="0" indent="0" algn="just">
              <a:buNone/>
            </a:pPr>
            <a:endParaRPr lang="el-GR" sz="2400" dirty="0">
              <a:latin typeface="Times New Roman" pitchFamily="18" charset="0"/>
              <a:cs typeface="Times New Roman" pitchFamily="18" charset="0"/>
            </a:endParaRPr>
          </a:p>
          <a:p>
            <a:pPr marL="0" indent="0" algn="just">
              <a:buNone/>
            </a:pPr>
            <a:r>
              <a:rPr lang="el-GR" sz="2400" dirty="0">
                <a:latin typeface="Times New Roman" pitchFamily="18" charset="0"/>
                <a:cs typeface="Times New Roman" pitchFamily="18" charset="0"/>
              </a:rPr>
              <a:t>ε) να μην έχουν αποσπασθεί ή μετακληθεί κατά τα τελευταία πέντε (5) έτη στα γραφεία του άρθρου 45 του ν. 4622/2019 (Α’ 133) (Ιδιαίτερα Γραφεία μελών Κυβερνήσεως), καθώς και βουλευτών ή μελών του Ευρωπαϊκού Κοινοβουλίου ή γραφεία πολιτικών κομμάτων.</a:t>
            </a:r>
          </a:p>
          <a:p>
            <a:pPr marL="0" indent="0">
              <a:buNone/>
            </a:pPr>
            <a:endParaRPr lang="el-GR" sz="2400" dirty="0"/>
          </a:p>
        </p:txBody>
      </p:sp>
    </p:spTree>
    <p:extLst>
      <p:ext uri="{BB962C8B-B14F-4D97-AF65-F5344CB8AC3E}">
        <p14:creationId xmlns:p14="http://schemas.microsoft.com/office/powerpoint/2010/main" val="313633455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solidFill>
            <a:schemeClr val="bg1">
              <a:lumMod val="95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a:normAutofit/>
          </a:bodyPr>
          <a:lstStyle/>
          <a:p>
            <a:r>
              <a:rPr lang="el-GR" sz="2400" b="1" dirty="0">
                <a:latin typeface="Times New Roman" pitchFamily="18" charset="0"/>
                <a:cs typeface="Times New Roman" pitchFamily="18" charset="0"/>
              </a:rPr>
              <a:t>Συντονιστής Αποκεντρωμένης Διοίκησης</a:t>
            </a:r>
            <a:br>
              <a:rPr lang="el-GR" sz="2400" b="1" dirty="0">
                <a:latin typeface="Times New Roman" pitchFamily="18" charset="0"/>
                <a:cs typeface="Times New Roman" pitchFamily="18" charset="0"/>
              </a:rPr>
            </a:br>
            <a:r>
              <a:rPr lang="el-GR" sz="2400" b="1" dirty="0">
                <a:latin typeface="Times New Roman" pitchFamily="18" charset="0"/>
                <a:cs typeface="Times New Roman" pitchFamily="18" charset="0"/>
              </a:rPr>
              <a:t>(Άρθρο 65 του Ν. 4954/2022)</a:t>
            </a:r>
            <a:endParaRPr lang="el-GR" sz="2400" dirty="0"/>
          </a:p>
        </p:txBody>
      </p:sp>
      <p:sp>
        <p:nvSpPr>
          <p:cNvPr id="3" name="Θέση περιεχομένου 2"/>
          <p:cNvSpPr>
            <a:spLocks noGrp="1"/>
          </p:cNvSpPr>
          <p:nvPr>
            <p:ph idx="1"/>
          </p:nvPr>
        </p:nvSpPr>
        <p:spPr>
          <a:solidFill>
            <a:schemeClr val="bg1">
              <a:lumMod val="85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anchor="ctr">
            <a:normAutofit/>
          </a:bodyPr>
          <a:lstStyle/>
          <a:p>
            <a:pPr marL="0" indent="0" algn="just">
              <a:buNone/>
            </a:pPr>
            <a:r>
              <a:rPr lang="el-GR" sz="2400" dirty="0">
                <a:latin typeface="Times New Roman" pitchFamily="18" charset="0"/>
                <a:cs typeface="Times New Roman" pitchFamily="18" charset="0"/>
              </a:rPr>
              <a:t>Η επιλογή των Συντονιστών των Αποκεντρωμένων Διοικήσεων γίνεται από πενταμελή Επιτροπή Επιλογής Στελεχών του Δημοσίου, η οποία συγκροτείται με απόφαση του Υπουργού Εσωτερικών και αποτελείται από :</a:t>
            </a:r>
          </a:p>
          <a:p>
            <a:pPr marL="0" indent="0" algn="just">
              <a:buNone/>
            </a:pPr>
            <a:endParaRPr lang="el-GR" sz="2400" dirty="0">
              <a:latin typeface="Times New Roman" pitchFamily="18" charset="0"/>
              <a:cs typeface="Times New Roman" pitchFamily="18" charset="0"/>
            </a:endParaRPr>
          </a:p>
          <a:p>
            <a:pPr marL="0" indent="0" algn="just">
              <a:buNone/>
            </a:pPr>
            <a:r>
              <a:rPr lang="el-GR" sz="2400" dirty="0">
                <a:latin typeface="Times New Roman" pitchFamily="18" charset="0"/>
                <a:cs typeface="Times New Roman" pitchFamily="18" charset="0"/>
              </a:rPr>
              <a:t>α) δύο (2) Αντιπροέδρους ή συμβούλους του Ανώτατου Συμβουλίου Επιλογής Προσωπικού (Α.Σ.Ε.Π.) με ισάριθμους συμβούλους ως αναπληρωτές τους, </a:t>
            </a:r>
          </a:p>
          <a:p>
            <a:pPr marL="0" indent="0" algn="just">
              <a:buNone/>
            </a:pPr>
            <a:endParaRPr lang="el-GR" sz="2400" dirty="0">
              <a:latin typeface="Times New Roman" pitchFamily="18" charset="0"/>
              <a:cs typeface="Times New Roman" pitchFamily="18" charset="0"/>
            </a:endParaRPr>
          </a:p>
          <a:p>
            <a:pPr marL="0" indent="0" algn="just">
              <a:buNone/>
            </a:pPr>
            <a:r>
              <a:rPr lang="el-GR" sz="2400" dirty="0">
                <a:latin typeface="Times New Roman" pitchFamily="18" charset="0"/>
                <a:cs typeface="Times New Roman" pitchFamily="18" charset="0"/>
              </a:rPr>
              <a:t>β) έναν (1) Νομικό Σύμβουλο, που υποδεικνύεται από τον Πρόεδρο του Νομικού Συμβουλίου του Κράτους, </a:t>
            </a:r>
          </a:p>
        </p:txBody>
      </p:sp>
    </p:spTree>
    <p:extLst>
      <p:ext uri="{BB962C8B-B14F-4D97-AF65-F5344CB8AC3E}">
        <p14:creationId xmlns:p14="http://schemas.microsoft.com/office/powerpoint/2010/main" val="49094423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solidFill>
            <a:schemeClr val="bg1">
              <a:lumMod val="95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a:normAutofit/>
          </a:bodyPr>
          <a:lstStyle/>
          <a:p>
            <a:r>
              <a:rPr lang="el-GR" sz="2400" b="1" dirty="0">
                <a:latin typeface="Times New Roman" pitchFamily="18" charset="0"/>
                <a:cs typeface="Times New Roman" pitchFamily="18" charset="0"/>
              </a:rPr>
              <a:t>Συντονιστής Αποκεντρωμένης Διοίκησης</a:t>
            </a:r>
            <a:br>
              <a:rPr lang="el-GR" sz="2400" b="1" dirty="0">
                <a:latin typeface="Times New Roman" pitchFamily="18" charset="0"/>
                <a:cs typeface="Times New Roman" pitchFamily="18" charset="0"/>
              </a:rPr>
            </a:br>
            <a:r>
              <a:rPr lang="el-GR" sz="2400" b="1" dirty="0">
                <a:latin typeface="Times New Roman" pitchFamily="18" charset="0"/>
                <a:cs typeface="Times New Roman" pitchFamily="18" charset="0"/>
              </a:rPr>
              <a:t>(Άρθρο 65 του Ν. 4954/2022)</a:t>
            </a:r>
            <a:endParaRPr lang="el-GR" sz="2400" dirty="0"/>
          </a:p>
        </p:txBody>
      </p:sp>
      <p:sp>
        <p:nvSpPr>
          <p:cNvPr id="3" name="Θέση περιεχομένου 2"/>
          <p:cNvSpPr>
            <a:spLocks noGrp="1"/>
          </p:cNvSpPr>
          <p:nvPr>
            <p:ph idx="1"/>
          </p:nvPr>
        </p:nvSpPr>
        <p:spPr>
          <a:solidFill>
            <a:schemeClr val="bg1">
              <a:lumMod val="85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anchor="ctr">
            <a:normAutofit/>
          </a:bodyPr>
          <a:lstStyle/>
          <a:p>
            <a:pPr marL="0" indent="0" algn="just">
              <a:buNone/>
            </a:pPr>
            <a:r>
              <a:rPr lang="el-GR" sz="2400" dirty="0">
                <a:latin typeface="Times New Roman" pitchFamily="18" charset="0"/>
                <a:cs typeface="Times New Roman" pitchFamily="18" charset="0"/>
              </a:rPr>
              <a:t>γ) τον Πρόεδρο του Εθνικού Κέντρου Δημόσιας Διοίκησης και Αυτοδιοίκησης (Ε.Κ.Δ.Δ.Α.) με τον αναπληρωτή του και </a:t>
            </a:r>
          </a:p>
          <a:p>
            <a:pPr marL="0" indent="0" algn="just">
              <a:buNone/>
            </a:pPr>
            <a:endParaRPr lang="el-GR" sz="2400" dirty="0">
              <a:latin typeface="Times New Roman" pitchFamily="18" charset="0"/>
              <a:cs typeface="Times New Roman" pitchFamily="18" charset="0"/>
            </a:endParaRPr>
          </a:p>
          <a:p>
            <a:pPr marL="0" indent="0" algn="just">
              <a:buNone/>
            </a:pPr>
            <a:r>
              <a:rPr lang="el-GR" sz="2400" dirty="0">
                <a:latin typeface="Times New Roman" pitchFamily="18" charset="0"/>
                <a:cs typeface="Times New Roman" pitchFamily="18" charset="0"/>
              </a:rPr>
              <a:t>δ) τον Γραμματέα της οικείας Αποκεντρωμένης Διοίκησης. </a:t>
            </a:r>
          </a:p>
          <a:p>
            <a:pPr marL="0" indent="0">
              <a:buNone/>
            </a:pPr>
            <a:endParaRPr lang="el-GR" sz="2400" dirty="0"/>
          </a:p>
          <a:p>
            <a:pPr marL="0" indent="0">
              <a:buNone/>
            </a:pPr>
            <a:endParaRPr lang="el-GR" sz="2400" dirty="0"/>
          </a:p>
        </p:txBody>
      </p:sp>
    </p:spTree>
    <p:extLst>
      <p:ext uri="{BB962C8B-B14F-4D97-AF65-F5344CB8AC3E}">
        <p14:creationId xmlns:p14="http://schemas.microsoft.com/office/powerpoint/2010/main" val="51588107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solidFill>
            <a:schemeClr val="bg1">
              <a:lumMod val="95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a:normAutofit/>
          </a:bodyPr>
          <a:lstStyle/>
          <a:p>
            <a:r>
              <a:rPr lang="el-GR" sz="2400" b="1" dirty="0">
                <a:latin typeface="Times New Roman" pitchFamily="18" charset="0"/>
                <a:cs typeface="Times New Roman" pitchFamily="18" charset="0"/>
              </a:rPr>
              <a:t>Συντονιστής Αποκεντρωμένης Διοίκησης</a:t>
            </a:r>
            <a:br>
              <a:rPr lang="el-GR" sz="2400" b="1" dirty="0">
                <a:latin typeface="Times New Roman" pitchFamily="18" charset="0"/>
                <a:cs typeface="Times New Roman" pitchFamily="18" charset="0"/>
              </a:rPr>
            </a:br>
            <a:r>
              <a:rPr lang="el-GR" sz="2400" b="1" dirty="0">
                <a:latin typeface="Times New Roman" pitchFamily="18" charset="0"/>
                <a:cs typeface="Times New Roman" pitchFamily="18" charset="0"/>
              </a:rPr>
              <a:t>(Άρθρο 65 του Ν. 4954/2022)</a:t>
            </a:r>
            <a:endParaRPr lang="el-GR" sz="2400" dirty="0"/>
          </a:p>
        </p:txBody>
      </p:sp>
      <p:sp>
        <p:nvSpPr>
          <p:cNvPr id="3" name="Θέση περιεχομένου 2"/>
          <p:cNvSpPr>
            <a:spLocks noGrp="1"/>
          </p:cNvSpPr>
          <p:nvPr>
            <p:ph idx="1"/>
          </p:nvPr>
        </p:nvSpPr>
        <p:spPr>
          <a:solidFill>
            <a:schemeClr val="bg1">
              <a:lumMod val="85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anchor="ctr">
            <a:normAutofit/>
          </a:bodyPr>
          <a:lstStyle/>
          <a:p>
            <a:pPr marL="0" indent="0" algn="just">
              <a:buNone/>
            </a:pPr>
            <a:r>
              <a:rPr lang="el-GR" sz="2400" dirty="0">
                <a:latin typeface="Times New Roman" pitchFamily="18" charset="0"/>
                <a:cs typeface="Times New Roman" pitchFamily="18" charset="0"/>
              </a:rPr>
              <a:t>Για την επιλογή των Συντονιστών των Αποκεντρωμένων Διοικήσεων, εκδίδεται μετά από απόφαση του Υπουργού Εσωτερικών, πρόσκληση εκδήλωσης ενδιαφέροντος από το Α.Σ.Ε.Π., η οποία δημοσιεύεται στην ιστοσελίδα του Υπουργείου Εσωτερικών, στην ιστοσελίδα </a:t>
            </a:r>
            <a:r>
              <a:rPr lang="el-GR" sz="2400" dirty="0" err="1">
                <a:latin typeface="Times New Roman" pitchFamily="18" charset="0"/>
                <a:cs typeface="Times New Roman" pitchFamily="18" charset="0"/>
              </a:rPr>
              <a:t>opengov.gr</a:t>
            </a:r>
            <a:r>
              <a:rPr lang="el-GR" sz="2400" dirty="0">
                <a:latin typeface="Times New Roman" pitchFamily="18" charset="0"/>
                <a:cs typeface="Times New Roman" pitchFamily="18" charset="0"/>
              </a:rPr>
              <a:t>, στην ιστοσελίδα του Α.Σ.Ε.Π. και στην ιστοσελίδα της οικείας Αποκεντρωμένης Διοίκησης τουλάχιστον δύο (2) μήνες πριν τη λήξη της θητείας των προηγούμενων. </a:t>
            </a:r>
          </a:p>
          <a:p>
            <a:pPr marL="0" indent="0" algn="just">
              <a:buNone/>
            </a:pPr>
            <a:r>
              <a:rPr lang="el-GR" sz="2400" dirty="0">
                <a:latin typeface="Times New Roman" pitchFamily="18" charset="0"/>
                <a:cs typeface="Times New Roman" pitchFamily="18" charset="0"/>
              </a:rPr>
              <a:t>Η προθεσμία υποβολής υποψηφιοτήτων άρχεται από την ημέρα της δημοσίευσης της πρόσκλησης στην ιστοσελίδα του Υπουργείου Εσωτερικών.</a:t>
            </a:r>
          </a:p>
        </p:txBody>
      </p:sp>
    </p:spTree>
    <p:extLst>
      <p:ext uri="{BB962C8B-B14F-4D97-AF65-F5344CB8AC3E}">
        <p14:creationId xmlns:p14="http://schemas.microsoft.com/office/powerpoint/2010/main" val="54109551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solidFill>
            <a:schemeClr val="bg1">
              <a:lumMod val="95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a:normAutofit/>
          </a:bodyPr>
          <a:lstStyle/>
          <a:p>
            <a:r>
              <a:rPr lang="el-GR" sz="2400" b="1" dirty="0">
                <a:latin typeface="Times New Roman" pitchFamily="18" charset="0"/>
                <a:cs typeface="Times New Roman" pitchFamily="18" charset="0"/>
              </a:rPr>
              <a:t>Συντονιστής Αποκεντρωμένης Διοίκησης</a:t>
            </a:r>
            <a:br>
              <a:rPr lang="el-GR" sz="2400" b="1" dirty="0">
                <a:latin typeface="Times New Roman" pitchFamily="18" charset="0"/>
                <a:cs typeface="Times New Roman" pitchFamily="18" charset="0"/>
              </a:rPr>
            </a:br>
            <a:r>
              <a:rPr lang="el-GR" sz="2400" b="1" dirty="0">
                <a:latin typeface="Times New Roman" pitchFamily="18" charset="0"/>
                <a:cs typeface="Times New Roman" pitchFamily="18" charset="0"/>
              </a:rPr>
              <a:t>(Άρθρο 65 του Ν. 4954/2022)</a:t>
            </a:r>
            <a:endParaRPr lang="el-GR" sz="2400" dirty="0"/>
          </a:p>
        </p:txBody>
      </p:sp>
      <p:sp>
        <p:nvSpPr>
          <p:cNvPr id="3" name="Θέση περιεχομένου 2"/>
          <p:cNvSpPr>
            <a:spLocks noGrp="1"/>
          </p:cNvSpPr>
          <p:nvPr>
            <p:ph idx="1"/>
          </p:nvPr>
        </p:nvSpPr>
        <p:spPr>
          <a:solidFill>
            <a:schemeClr val="bg1">
              <a:lumMod val="85000"/>
            </a:schemeClr>
          </a:solidFill>
        </p:spPr>
        <p:txBody>
          <a:bodyPr anchor="ctr">
            <a:normAutofit fontScale="92500" lnSpcReduction="20000"/>
          </a:bodyPr>
          <a:lstStyle/>
          <a:p>
            <a:pPr marL="0" indent="0" algn="just">
              <a:buNone/>
            </a:pPr>
            <a:r>
              <a:rPr lang="el-GR" sz="2400" dirty="0">
                <a:latin typeface="Times New Roman" pitchFamily="18" charset="0"/>
                <a:cs typeface="Times New Roman" pitchFamily="18" charset="0"/>
              </a:rPr>
              <a:t>Κάθε ενδιαφερόμενος μπορεί να υποβάλει υποψηφιότητα για μέχρι τρεις (3) θέσεις κατ’ ανώτατο όριο. </a:t>
            </a:r>
          </a:p>
          <a:p>
            <a:pPr marL="0" indent="0" algn="just">
              <a:buNone/>
            </a:pPr>
            <a:endParaRPr lang="el-GR" sz="2400" dirty="0">
              <a:latin typeface="Times New Roman" pitchFamily="18" charset="0"/>
              <a:cs typeface="Times New Roman" pitchFamily="18" charset="0"/>
            </a:endParaRPr>
          </a:p>
          <a:p>
            <a:pPr marL="0" indent="0" algn="just">
              <a:buNone/>
            </a:pPr>
            <a:r>
              <a:rPr lang="el-GR" sz="2400" dirty="0">
                <a:latin typeface="Times New Roman" pitchFamily="18" charset="0"/>
                <a:cs typeface="Times New Roman" pitchFamily="18" charset="0"/>
              </a:rPr>
              <a:t>Η αίτηση συνοδεύεται από: </a:t>
            </a:r>
          </a:p>
          <a:p>
            <a:pPr marL="0" indent="0" algn="just">
              <a:buNone/>
            </a:pPr>
            <a:endParaRPr lang="el-GR" sz="2400" dirty="0">
              <a:latin typeface="Times New Roman" pitchFamily="18" charset="0"/>
              <a:cs typeface="Times New Roman" pitchFamily="18" charset="0"/>
            </a:endParaRPr>
          </a:p>
          <a:p>
            <a:pPr marL="0" indent="0" algn="just">
              <a:buNone/>
            </a:pPr>
            <a:r>
              <a:rPr lang="el-GR" sz="2400" dirty="0">
                <a:latin typeface="Times New Roman" pitchFamily="18" charset="0"/>
                <a:cs typeface="Times New Roman" pitchFamily="18" charset="0"/>
              </a:rPr>
              <a:t>α) αναλυτικό βιογραφικό σημείωμα, </a:t>
            </a:r>
          </a:p>
          <a:p>
            <a:pPr marL="0" indent="0" algn="just">
              <a:buNone/>
            </a:pPr>
            <a:endParaRPr lang="el-GR" sz="2400" dirty="0">
              <a:latin typeface="Times New Roman" pitchFamily="18" charset="0"/>
              <a:cs typeface="Times New Roman" pitchFamily="18" charset="0"/>
            </a:endParaRPr>
          </a:p>
          <a:p>
            <a:pPr marL="0" indent="0" algn="just">
              <a:buNone/>
            </a:pPr>
            <a:r>
              <a:rPr lang="el-GR" sz="2400" dirty="0">
                <a:latin typeface="Times New Roman" pitchFamily="18" charset="0"/>
                <a:cs typeface="Times New Roman" pitchFamily="18" charset="0"/>
              </a:rPr>
              <a:t>β) πιστοποιητικό υπηρεσιακών μεταβολών, στο οποίο, με μέριμνα της υπηρεσίας του αιτούντος, περιλαμβάνεται κάθε απαραίτητη πληροφορία για την εφαρμογή και τον έλεγχο των προϋποθέσεων του παρόντος και </a:t>
            </a:r>
          </a:p>
          <a:p>
            <a:pPr marL="0" indent="0" algn="just">
              <a:buNone/>
            </a:pPr>
            <a:endParaRPr lang="el-GR" sz="2400" dirty="0">
              <a:latin typeface="Times New Roman" pitchFamily="18" charset="0"/>
              <a:cs typeface="Times New Roman" pitchFamily="18" charset="0"/>
            </a:endParaRPr>
          </a:p>
          <a:p>
            <a:pPr marL="0" indent="0" algn="just">
              <a:buNone/>
            </a:pPr>
            <a:r>
              <a:rPr lang="el-GR" sz="2400" dirty="0">
                <a:latin typeface="Times New Roman" pitchFamily="18" charset="0"/>
                <a:cs typeface="Times New Roman" pitchFamily="18" charset="0"/>
              </a:rPr>
              <a:t>γ) κάθε άλλο έγγραφο που αναφέρεται στην πρόσκληση. </a:t>
            </a:r>
          </a:p>
        </p:txBody>
      </p:sp>
    </p:spTree>
    <p:extLst>
      <p:ext uri="{BB962C8B-B14F-4D97-AF65-F5344CB8AC3E}">
        <p14:creationId xmlns:p14="http://schemas.microsoft.com/office/powerpoint/2010/main" val="260747629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solidFill>
            <a:schemeClr val="bg1">
              <a:lumMod val="95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a:normAutofit/>
          </a:bodyPr>
          <a:lstStyle/>
          <a:p>
            <a:r>
              <a:rPr lang="el-GR" sz="2400" b="1" dirty="0">
                <a:latin typeface="Times New Roman" pitchFamily="18" charset="0"/>
                <a:cs typeface="Times New Roman" pitchFamily="18" charset="0"/>
              </a:rPr>
              <a:t>Συντονιστής Αποκεντρωμένης Διοίκησης</a:t>
            </a:r>
            <a:br>
              <a:rPr lang="el-GR" sz="2400" b="1" dirty="0">
                <a:latin typeface="Times New Roman" pitchFamily="18" charset="0"/>
                <a:cs typeface="Times New Roman" pitchFamily="18" charset="0"/>
              </a:rPr>
            </a:br>
            <a:r>
              <a:rPr lang="el-GR" sz="2400" b="1" dirty="0">
                <a:latin typeface="Times New Roman" pitchFamily="18" charset="0"/>
                <a:cs typeface="Times New Roman" pitchFamily="18" charset="0"/>
              </a:rPr>
              <a:t>(Άρθρο 65 του Ν. 4954/2022)</a:t>
            </a:r>
            <a:endParaRPr lang="el-GR" sz="2400" dirty="0"/>
          </a:p>
        </p:txBody>
      </p:sp>
      <p:sp>
        <p:nvSpPr>
          <p:cNvPr id="3" name="Θέση περιεχομένου 2"/>
          <p:cNvSpPr>
            <a:spLocks noGrp="1"/>
          </p:cNvSpPr>
          <p:nvPr>
            <p:ph idx="1"/>
          </p:nvPr>
        </p:nvSpPr>
        <p:spPr>
          <a:solidFill>
            <a:schemeClr val="bg1">
              <a:lumMod val="85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anchor="ctr">
            <a:normAutofit fontScale="92500" lnSpcReduction="20000"/>
          </a:bodyPr>
          <a:lstStyle/>
          <a:p>
            <a:pPr marL="0" indent="0" algn="just">
              <a:buNone/>
            </a:pPr>
            <a:r>
              <a:rPr lang="el-GR" sz="2400" dirty="0">
                <a:latin typeface="Times New Roman" pitchFamily="18" charset="0"/>
                <a:cs typeface="Times New Roman" pitchFamily="18" charset="0"/>
              </a:rPr>
              <a:t>Η διαδικασία επιλογής διεξάγεται, ανά θέση, ως εξής:</a:t>
            </a:r>
          </a:p>
          <a:p>
            <a:pPr marL="0" indent="0" algn="just">
              <a:buNone/>
            </a:pPr>
            <a:endParaRPr lang="el-GR" sz="2400" dirty="0">
              <a:latin typeface="Times New Roman" pitchFamily="18" charset="0"/>
              <a:cs typeface="Times New Roman" pitchFamily="18" charset="0"/>
            </a:endParaRPr>
          </a:p>
          <a:p>
            <a:pPr marL="0" indent="0" algn="just">
              <a:buNone/>
            </a:pPr>
            <a:r>
              <a:rPr lang="el-GR" sz="2400" dirty="0">
                <a:latin typeface="Times New Roman" pitchFamily="18" charset="0"/>
                <a:cs typeface="Times New Roman" pitchFamily="18" charset="0"/>
              </a:rPr>
              <a:t>α) Επιλογή των υποψηφίων που συγκεντρώνουν τα ελάχιστα απαιτούμενα προσόντα.</a:t>
            </a:r>
          </a:p>
          <a:p>
            <a:pPr marL="0" indent="0" algn="just">
              <a:buNone/>
            </a:pPr>
            <a:endParaRPr lang="el-GR" sz="2400" dirty="0">
              <a:latin typeface="Times New Roman" pitchFamily="18" charset="0"/>
              <a:cs typeface="Times New Roman" pitchFamily="18" charset="0"/>
            </a:endParaRPr>
          </a:p>
          <a:p>
            <a:pPr marL="0" indent="0" algn="just">
              <a:buNone/>
            </a:pPr>
            <a:r>
              <a:rPr lang="el-GR" sz="2400" dirty="0">
                <a:latin typeface="Times New Roman" pitchFamily="18" charset="0"/>
                <a:cs typeface="Times New Roman" pitchFamily="18" charset="0"/>
              </a:rPr>
              <a:t>β) </a:t>
            </a:r>
            <a:r>
              <a:rPr lang="el-GR" sz="2400" dirty="0" err="1">
                <a:latin typeface="Times New Roman" pitchFamily="18" charset="0"/>
                <a:cs typeface="Times New Roman" pitchFamily="18" charset="0"/>
              </a:rPr>
              <a:t>Μοριοδότηση</a:t>
            </a:r>
            <a:r>
              <a:rPr lang="el-GR" sz="2400" dirty="0">
                <a:latin typeface="Times New Roman" pitchFamily="18" charset="0"/>
                <a:cs typeface="Times New Roman" pitchFamily="18" charset="0"/>
              </a:rPr>
              <a:t> των επιλέξιμων υποψηφίων με βάση τα κριτήρια.</a:t>
            </a:r>
          </a:p>
          <a:p>
            <a:pPr marL="0" indent="0" algn="just">
              <a:buNone/>
            </a:pPr>
            <a:endParaRPr lang="el-GR" sz="2400" dirty="0">
              <a:latin typeface="Times New Roman" pitchFamily="18" charset="0"/>
              <a:cs typeface="Times New Roman" pitchFamily="18" charset="0"/>
            </a:endParaRPr>
          </a:p>
          <a:p>
            <a:pPr marL="0" indent="0" algn="just">
              <a:buNone/>
            </a:pPr>
            <a:r>
              <a:rPr lang="el-GR" sz="2400" dirty="0">
                <a:latin typeface="Times New Roman" pitchFamily="18" charset="0"/>
                <a:cs typeface="Times New Roman" pitchFamily="18" charset="0"/>
              </a:rPr>
              <a:t>Σε περίπτωση μεγάλου αριθμού αιτήσεων, η Επιτροπή δύναται να ελέγχει τα δικαιολογητικά και την εν γένει ακρίβεια των δηλώσεων μόνο των υποψηφίων, που σύμφωνα με τα στοιχεία της αίτησής τους κατατάσσονται στους δώδεκα (12) πρώτους υποψηφίους και στη συνέχεια να προχωρήσει σε έλεγχο περαιτέρω υποψηφιοτήτων, εάν προκύψει τέτοια ανάγκη κατά τον έλεγχο των δώδεκα (12) πρώτων υποψηφιοτήτων.</a:t>
            </a:r>
          </a:p>
          <a:p>
            <a:pPr marL="0" indent="0">
              <a:buNone/>
            </a:pPr>
            <a:endParaRPr lang="el-GR" sz="2400" dirty="0"/>
          </a:p>
        </p:txBody>
      </p:sp>
    </p:spTree>
    <p:extLst>
      <p:ext uri="{BB962C8B-B14F-4D97-AF65-F5344CB8AC3E}">
        <p14:creationId xmlns:p14="http://schemas.microsoft.com/office/powerpoint/2010/main" val="53021452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solidFill>
            <a:schemeClr val="bg1">
              <a:lumMod val="95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a:normAutofit/>
          </a:bodyPr>
          <a:lstStyle/>
          <a:p>
            <a:r>
              <a:rPr lang="el-GR" sz="2400" b="1" dirty="0">
                <a:latin typeface="Times New Roman" pitchFamily="18" charset="0"/>
                <a:cs typeface="Times New Roman" pitchFamily="18" charset="0"/>
              </a:rPr>
              <a:t>Συντονιστής Αποκεντρωμένης Διοίκησης</a:t>
            </a:r>
            <a:br>
              <a:rPr lang="el-GR" sz="2400" b="1" dirty="0">
                <a:latin typeface="Times New Roman" pitchFamily="18" charset="0"/>
                <a:cs typeface="Times New Roman" pitchFamily="18" charset="0"/>
              </a:rPr>
            </a:br>
            <a:r>
              <a:rPr lang="el-GR" sz="2400" b="1" dirty="0">
                <a:latin typeface="Times New Roman" pitchFamily="18" charset="0"/>
                <a:cs typeface="Times New Roman" pitchFamily="18" charset="0"/>
              </a:rPr>
              <a:t>(Άρθρο 65 του Ν. 4954/2022)</a:t>
            </a:r>
            <a:endParaRPr lang="el-GR" sz="2400" dirty="0"/>
          </a:p>
        </p:txBody>
      </p:sp>
      <p:sp>
        <p:nvSpPr>
          <p:cNvPr id="3" name="Θέση περιεχομένου 2"/>
          <p:cNvSpPr>
            <a:spLocks noGrp="1"/>
          </p:cNvSpPr>
          <p:nvPr>
            <p:ph idx="1"/>
          </p:nvPr>
        </p:nvSpPr>
        <p:spPr>
          <a:solidFill>
            <a:schemeClr val="bg1">
              <a:lumMod val="85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anchor="ctr">
            <a:normAutofit/>
          </a:bodyPr>
          <a:lstStyle/>
          <a:p>
            <a:pPr marL="0" indent="0" algn="just">
              <a:buNone/>
            </a:pPr>
            <a:r>
              <a:rPr lang="el-GR" sz="2400" dirty="0">
                <a:latin typeface="Times New Roman" pitchFamily="18" charset="0"/>
                <a:cs typeface="Times New Roman" pitchFamily="18" charset="0"/>
              </a:rPr>
              <a:t>γ) Σύνταξη και ανάρτηση στην ιστοσελίδα του Α.Σ.Ε.Π. προσωρινών πινάκων:</a:t>
            </a:r>
          </a:p>
          <a:p>
            <a:pPr marL="0" indent="0" algn="just">
              <a:buNone/>
            </a:pPr>
            <a:endParaRPr lang="el-GR" sz="2400" dirty="0">
              <a:latin typeface="Times New Roman" pitchFamily="18" charset="0"/>
              <a:cs typeface="Times New Roman" pitchFamily="18" charset="0"/>
            </a:endParaRPr>
          </a:p>
          <a:p>
            <a:pPr marL="0" indent="0" algn="just">
              <a:buNone/>
            </a:pPr>
            <a:r>
              <a:rPr lang="el-GR" sz="2400" dirty="0">
                <a:latin typeface="Times New Roman" pitchFamily="18" charset="0"/>
                <a:cs typeface="Times New Roman" pitchFamily="18" charset="0"/>
              </a:rPr>
              <a:t>γα) των υποψηφίων που αποκλείονται λόγω έλλειψης των ελάχιστων προσόντων και του αντίστοιχου λόγου ή λόγων αποκλεισμού και </a:t>
            </a:r>
          </a:p>
          <a:p>
            <a:pPr marL="0" indent="0" algn="just">
              <a:buNone/>
            </a:pPr>
            <a:endParaRPr lang="el-GR" sz="2400" dirty="0">
              <a:latin typeface="Times New Roman" pitchFamily="18" charset="0"/>
              <a:cs typeface="Times New Roman" pitchFamily="18" charset="0"/>
            </a:endParaRPr>
          </a:p>
          <a:p>
            <a:pPr marL="0" indent="0" algn="just">
              <a:buNone/>
            </a:pPr>
            <a:r>
              <a:rPr lang="el-GR" sz="2400" dirty="0" err="1">
                <a:latin typeface="Times New Roman" pitchFamily="18" charset="0"/>
                <a:cs typeface="Times New Roman" pitchFamily="18" charset="0"/>
              </a:rPr>
              <a:t>γβ</a:t>
            </a:r>
            <a:r>
              <a:rPr lang="el-GR" sz="2400" dirty="0">
                <a:latin typeface="Times New Roman" pitchFamily="18" charset="0"/>
                <a:cs typeface="Times New Roman" pitchFamily="18" charset="0"/>
              </a:rPr>
              <a:t>) των υποψηφίων που επιλέγονται και της αντίστοιχης βαθμολογίας τους, με τα ονόματα των αποκλειομένων και των επιλέξιμων υποψηφίων.</a:t>
            </a:r>
          </a:p>
          <a:p>
            <a:pPr marL="0" indent="0">
              <a:buNone/>
            </a:pPr>
            <a:endParaRPr lang="el-GR" sz="2400" dirty="0"/>
          </a:p>
        </p:txBody>
      </p:sp>
    </p:spTree>
    <p:extLst>
      <p:ext uri="{BB962C8B-B14F-4D97-AF65-F5344CB8AC3E}">
        <p14:creationId xmlns:p14="http://schemas.microsoft.com/office/powerpoint/2010/main" val="203594075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solidFill>
            <a:schemeClr val="bg1">
              <a:lumMod val="95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a:normAutofit/>
          </a:bodyPr>
          <a:lstStyle/>
          <a:p>
            <a:r>
              <a:rPr lang="el-GR" sz="2400" b="1" dirty="0">
                <a:latin typeface="Times New Roman" pitchFamily="18" charset="0"/>
                <a:cs typeface="Times New Roman" pitchFamily="18" charset="0"/>
              </a:rPr>
              <a:t>Γραμματέας Αποκεντρωμένης Διοίκησης</a:t>
            </a:r>
            <a:br>
              <a:rPr lang="el-GR" sz="2400" b="1" dirty="0">
                <a:latin typeface="Times New Roman" pitchFamily="18" charset="0"/>
                <a:cs typeface="Times New Roman" pitchFamily="18" charset="0"/>
              </a:rPr>
            </a:br>
            <a:r>
              <a:rPr lang="el-GR" sz="2400" b="1" dirty="0">
                <a:latin typeface="Times New Roman" pitchFamily="18" charset="0"/>
                <a:cs typeface="Times New Roman" pitchFamily="18" charset="0"/>
              </a:rPr>
              <a:t>(Άρθρο 63 Ν. 4954/2022)</a:t>
            </a:r>
            <a:endParaRPr lang="el-GR" sz="2400" dirty="0"/>
          </a:p>
        </p:txBody>
      </p:sp>
      <p:sp>
        <p:nvSpPr>
          <p:cNvPr id="3" name="Θέση περιεχομένου 2"/>
          <p:cNvSpPr>
            <a:spLocks noGrp="1"/>
          </p:cNvSpPr>
          <p:nvPr>
            <p:ph idx="1"/>
          </p:nvPr>
        </p:nvSpPr>
        <p:spPr>
          <a:solidFill>
            <a:schemeClr val="bg1">
              <a:lumMod val="85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anchor="ctr">
            <a:normAutofit/>
          </a:bodyPr>
          <a:lstStyle/>
          <a:p>
            <a:pPr marL="0" indent="0" algn="just">
              <a:buNone/>
            </a:pPr>
            <a:r>
              <a:rPr lang="el-GR" sz="2400" dirty="0">
                <a:latin typeface="Times New Roman" pitchFamily="18" charset="0"/>
                <a:cs typeface="Times New Roman" pitchFamily="18" charset="0"/>
              </a:rPr>
              <a:t>Στη θέση του Γραμματέα της Αποκεντρωμένης Διοίκησης τοποθετούνται πρόσωπα τα οποία διαθέτουν κατ’ ελάχιστον: </a:t>
            </a:r>
          </a:p>
          <a:p>
            <a:pPr marL="0" indent="0" algn="just">
              <a:buNone/>
            </a:pPr>
            <a:r>
              <a:rPr lang="el-GR" sz="2400" dirty="0">
                <a:latin typeface="Times New Roman" pitchFamily="18" charset="0"/>
                <a:cs typeface="Times New Roman" pitchFamily="18" charset="0"/>
              </a:rPr>
              <a:t>α) Πτυχίο Ανώτατου Εκπαιδευτικού Ιδρύματος (Α.Ε.Ι.) της ημεδαπής ή ισότιμο σχολών της αλλοδαπής, </a:t>
            </a:r>
          </a:p>
          <a:p>
            <a:pPr marL="0" indent="0" algn="just">
              <a:buNone/>
            </a:pPr>
            <a:endParaRPr lang="el-GR" sz="2400" dirty="0">
              <a:latin typeface="Times New Roman" pitchFamily="18" charset="0"/>
              <a:cs typeface="Times New Roman" pitchFamily="18" charset="0"/>
            </a:endParaRPr>
          </a:p>
          <a:p>
            <a:pPr marL="0" indent="0" algn="just">
              <a:buNone/>
            </a:pPr>
            <a:r>
              <a:rPr lang="el-GR" sz="2400" dirty="0">
                <a:latin typeface="Times New Roman" pitchFamily="18" charset="0"/>
                <a:cs typeface="Times New Roman" pitchFamily="18" charset="0"/>
              </a:rPr>
              <a:t>β) μεταπτυχιακό τίτλο σπουδών ετήσιας τουλάχιστον διάρκειας ή διδακτορικό τίτλο σπουδών και </a:t>
            </a:r>
          </a:p>
          <a:p>
            <a:pPr marL="0" indent="0" algn="just">
              <a:buNone/>
            </a:pPr>
            <a:endParaRPr lang="el-GR" sz="2400" dirty="0">
              <a:latin typeface="Times New Roman" pitchFamily="18" charset="0"/>
              <a:cs typeface="Times New Roman" pitchFamily="18" charset="0"/>
            </a:endParaRPr>
          </a:p>
          <a:p>
            <a:pPr marL="0" indent="0" algn="just">
              <a:buNone/>
            </a:pPr>
            <a:r>
              <a:rPr lang="el-GR" sz="2400" dirty="0">
                <a:latin typeface="Times New Roman" pitchFamily="18" charset="0"/>
                <a:cs typeface="Times New Roman" pitchFamily="18" charset="0"/>
              </a:rPr>
              <a:t>γ) πολύ καλή γνώση της αγγλικής ή της γαλλικής ή της γερμανικής ή της ιταλικής ή της ισπανικής γλώσσας.</a:t>
            </a:r>
          </a:p>
        </p:txBody>
      </p:sp>
    </p:spTree>
    <p:extLst>
      <p:ext uri="{BB962C8B-B14F-4D97-AF65-F5344CB8AC3E}">
        <p14:creationId xmlns:p14="http://schemas.microsoft.com/office/powerpoint/2010/main" val="200201546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solidFill>
            <a:schemeClr val="bg1">
              <a:lumMod val="95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a:normAutofit/>
          </a:bodyPr>
          <a:lstStyle/>
          <a:p>
            <a:r>
              <a:rPr lang="el-GR" sz="2400" b="1" dirty="0">
                <a:latin typeface="Times New Roman" pitchFamily="18" charset="0"/>
                <a:cs typeface="Times New Roman" pitchFamily="18" charset="0"/>
              </a:rPr>
              <a:t>Συντονιστής Αποκεντρωμένης Διοίκησης</a:t>
            </a:r>
            <a:br>
              <a:rPr lang="el-GR" sz="2400" b="1" dirty="0">
                <a:latin typeface="Times New Roman" pitchFamily="18" charset="0"/>
                <a:cs typeface="Times New Roman" pitchFamily="18" charset="0"/>
              </a:rPr>
            </a:br>
            <a:r>
              <a:rPr lang="el-GR" sz="2400" b="1" dirty="0">
                <a:latin typeface="Times New Roman" pitchFamily="18" charset="0"/>
                <a:cs typeface="Times New Roman" pitchFamily="18" charset="0"/>
              </a:rPr>
              <a:t>(Άρθρο 65 του Ν. 4954/2022)</a:t>
            </a:r>
            <a:endParaRPr lang="el-GR" sz="2400" dirty="0"/>
          </a:p>
        </p:txBody>
      </p:sp>
      <p:sp>
        <p:nvSpPr>
          <p:cNvPr id="3" name="Θέση περιεχομένου 2"/>
          <p:cNvSpPr>
            <a:spLocks noGrp="1"/>
          </p:cNvSpPr>
          <p:nvPr>
            <p:ph idx="1"/>
          </p:nvPr>
        </p:nvSpPr>
        <p:spPr>
          <a:solidFill>
            <a:schemeClr val="bg1">
              <a:lumMod val="85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anchor="ctr">
            <a:normAutofit/>
          </a:bodyPr>
          <a:lstStyle/>
          <a:p>
            <a:pPr marL="0" indent="0">
              <a:buNone/>
            </a:pPr>
            <a:endParaRPr lang="el-GR" sz="2400" dirty="0"/>
          </a:p>
          <a:p>
            <a:pPr marL="0" indent="0" algn="just">
              <a:buNone/>
            </a:pPr>
            <a:r>
              <a:rPr lang="el-GR" sz="2400" dirty="0">
                <a:latin typeface="Times New Roman" pitchFamily="18" charset="0"/>
                <a:cs typeface="Times New Roman" pitchFamily="18" charset="0"/>
              </a:rPr>
              <a:t>δ) Οι υποψήφιοι έχουν αποκλειστική προθεσμία πέντε (5) ημερών, προκειμένου να υποβάλουν ενστάσεις.</a:t>
            </a:r>
          </a:p>
          <a:p>
            <a:pPr marL="0" indent="0" algn="just">
              <a:buNone/>
            </a:pPr>
            <a:endParaRPr lang="el-GR" sz="2400" dirty="0">
              <a:latin typeface="Times New Roman" pitchFamily="18" charset="0"/>
              <a:cs typeface="Times New Roman" pitchFamily="18" charset="0"/>
            </a:endParaRPr>
          </a:p>
          <a:p>
            <a:pPr marL="0" indent="0" algn="just">
              <a:buNone/>
            </a:pPr>
            <a:r>
              <a:rPr lang="el-GR" sz="2400" dirty="0">
                <a:latin typeface="Times New Roman" pitchFamily="18" charset="0"/>
                <a:cs typeface="Times New Roman" pitchFamily="18" charset="0"/>
              </a:rPr>
              <a:t>ε) Οι ενστάσεις εκδικάζονται από την Επιτροπή εντός προθεσμίας δεκαπέντε (15) ημερών και στη συνέχεια αναρτώνται οι οριστικοί πίνακες αποκλειομένων και επιλέξιμων υποψηφίων με τη βαθμολογία τους.</a:t>
            </a:r>
          </a:p>
          <a:p>
            <a:pPr marL="0" indent="0">
              <a:buNone/>
            </a:pPr>
            <a:endParaRPr lang="el-GR" sz="2400" dirty="0"/>
          </a:p>
        </p:txBody>
      </p:sp>
    </p:spTree>
    <p:extLst>
      <p:ext uri="{BB962C8B-B14F-4D97-AF65-F5344CB8AC3E}">
        <p14:creationId xmlns:p14="http://schemas.microsoft.com/office/powerpoint/2010/main" val="275924277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solidFill>
            <a:schemeClr val="bg1">
              <a:lumMod val="95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a:normAutofit/>
          </a:bodyPr>
          <a:lstStyle/>
          <a:p>
            <a:r>
              <a:rPr lang="el-GR" sz="2400" b="1" dirty="0">
                <a:latin typeface="Times New Roman" pitchFamily="18" charset="0"/>
                <a:cs typeface="Times New Roman" pitchFamily="18" charset="0"/>
              </a:rPr>
              <a:t>Συντονιστής Αποκεντρωμένης Διοίκησης</a:t>
            </a:r>
            <a:br>
              <a:rPr lang="el-GR" sz="2400" b="1" dirty="0">
                <a:latin typeface="Times New Roman" pitchFamily="18" charset="0"/>
                <a:cs typeface="Times New Roman" pitchFamily="18" charset="0"/>
              </a:rPr>
            </a:br>
            <a:r>
              <a:rPr lang="el-GR" sz="2400" b="1" dirty="0">
                <a:latin typeface="Times New Roman" pitchFamily="18" charset="0"/>
                <a:cs typeface="Times New Roman" pitchFamily="18" charset="0"/>
              </a:rPr>
              <a:t>(Άρθρο 65 του Ν. 4954/2022)</a:t>
            </a:r>
            <a:endParaRPr lang="el-GR" sz="2400" dirty="0"/>
          </a:p>
        </p:txBody>
      </p:sp>
      <p:sp>
        <p:nvSpPr>
          <p:cNvPr id="3" name="Θέση περιεχομένου 2"/>
          <p:cNvSpPr>
            <a:spLocks noGrp="1"/>
          </p:cNvSpPr>
          <p:nvPr>
            <p:ph idx="1"/>
          </p:nvPr>
        </p:nvSpPr>
        <p:spPr>
          <a:solidFill>
            <a:schemeClr val="bg1">
              <a:lumMod val="85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anchor="ctr">
            <a:normAutofit fontScale="85000" lnSpcReduction="20000"/>
          </a:bodyPr>
          <a:lstStyle/>
          <a:p>
            <a:pPr marL="0" indent="0" algn="just">
              <a:buNone/>
            </a:pPr>
            <a:r>
              <a:rPr lang="el-GR" sz="2400" dirty="0">
                <a:latin typeface="Times New Roman" pitchFamily="18" charset="0"/>
                <a:cs typeface="Times New Roman" pitchFamily="18" charset="0"/>
              </a:rPr>
              <a:t>στ) Στη συνέχεια, η Επιτροπή καλεί σε συνέντευξη τους επτά (7) πρώτους σε βαθμολογία υποψηφίους. </a:t>
            </a:r>
          </a:p>
          <a:p>
            <a:pPr marL="0" indent="0" algn="just">
              <a:buNone/>
            </a:pPr>
            <a:endParaRPr lang="el-GR" sz="2400" dirty="0">
              <a:latin typeface="Times New Roman" pitchFamily="18" charset="0"/>
              <a:cs typeface="Times New Roman" pitchFamily="18" charset="0"/>
            </a:endParaRPr>
          </a:p>
          <a:p>
            <a:pPr marL="0" indent="0" algn="just">
              <a:buNone/>
            </a:pPr>
            <a:r>
              <a:rPr lang="el-GR" sz="2400" dirty="0">
                <a:latin typeface="Times New Roman" pitchFamily="18" charset="0"/>
                <a:cs typeface="Times New Roman" pitchFamily="18" charset="0"/>
              </a:rPr>
              <a:t>Η σχετική ειδοποίηση γίνεται με αποστολή μηνύματος στην ηλεκτρονική διεύθυνση και στο κινητό τηλέφωνο που δηλώνει ο υποψήφιος με την αίτησή του, ενώ η Επιτροπή μπορεί επιπρόσθετα να αποφασίσει τη χρήση και άλλων μέσων. </a:t>
            </a:r>
          </a:p>
          <a:p>
            <a:pPr marL="0" indent="0" algn="just">
              <a:buNone/>
            </a:pPr>
            <a:endParaRPr lang="el-GR" sz="2400" dirty="0">
              <a:latin typeface="Times New Roman" pitchFamily="18" charset="0"/>
              <a:cs typeface="Times New Roman" pitchFamily="18" charset="0"/>
            </a:endParaRPr>
          </a:p>
          <a:p>
            <a:pPr marL="0" indent="0" algn="just">
              <a:buNone/>
            </a:pPr>
            <a:r>
              <a:rPr lang="el-GR" sz="2400" dirty="0">
                <a:latin typeface="Times New Roman" pitchFamily="18" charset="0"/>
                <a:cs typeface="Times New Roman" pitchFamily="18" charset="0"/>
              </a:rPr>
              <a:t>Η ειδοποίηση αποστέλλεται τρεις (3) τουλάχιστον εργάσιμες ημέρες πριν την ημέρα της συνέντευξης. </a:t>
            </a:r>
          </a:p>
          <a:p>
            <a:pPr marL="0" indent="0" algn="just">
              <a:buNone/>
            </a:pPr>
            <a:endParaRPr lang="el-GR" sz="2400" dirty="0">
              <a:latin typeface="Times New Roman" pitchFamily="18" charset="0"/>
              <a:cs typeface="Times New Roman" pitchFamily="18" charset="0"/>
            </a:endParaRPr>
          </a:p>
          <a:p>
            <a:pPr marL="0" indent="0" algn="just">
              <a:buNone/>
            </a:pPr>
            <a:r>
              <a:rPr lang="el-GR" sz="2400" dirty="0">
                <a:latin typeface="Times New Roman" pitchFamily="18" charset="0"/>
                <a:cs typeface="Times New Roman" pitchFamily="18" charset="0"/>
              </a:rPr>
              <a:t>Αίτημα υποψηφίου για συνέντευξη σε άλλη ημέρα υποβάλλεται μόνο μία (1) φορά και μπορεί κατ’ εξαίρεση να γίνει δεκτό με αιτιολογημένη απόφαση της Επιτροπής και μόνο εφόσον αφορά σε αποδεικνυόμενο λόγο ανωτέρας βίας, όπως οι λόγοι υγείας.</a:t>
            </a:r>
          </a:p>
          <a:p>
            <a:pPr marL="0" indent="0">
              <a:buNone/>
            </a:pPr>
            <a:endParaRPr lang="el-GR" sz="2400" dirty="0"/>
          </a:p>
        </p:txBody>
      </p:sp>
    </p:spTree>
    <p:extLst>
      <p:ext uri="{BB962C8B-B14F-4D97-AF65-F5344CB8AC3E}">
        <p14:creationId xmlns:p14="http://schemas.microsoft.com/office/powerpoint/2010/main" val="189293211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solidFill>
            <a:schemeClr val="bg1">
              <a:lumMod val="95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a:normAutofit/>
          </a:bodyPr>
          <a:lstStyle/>
          <a:p>
            <a:r>
              <a:rPr lang="el-GR" sz="2400" b="1" dirty="0">
                <a:latin typeface="Times New Roman" pitchFamily="18" charset="0"/>
                <a:cs typeface="Times New Roman" pitchFamily="18" charset="0"/>
              </a:rPr>
              <a:t>Συντονιστής Αποκεντρωμένης Διοίκησης</a:t>
            </a:r>
            <a:br>
              <a:rPr lang="el-GR" sz="2400" b="1" dirty="0">
                <a:latin typeface="Times New Roman" pitchFamily="18" charset="0"/>
                <a:cs typeface="Times New Roman" pitchFamily="18" charset="0"/>
              </a:rPr>
            </a:br>
            <a:r>
              <a:rPr lang="el-GR" sz="2400" b="1" dirty="0">
                <a:latin typeface="Times New Roman" pitchFamily="18" charset="0"/>
                <a:cs typeface="Times New Roman" pitchFamily="18" charset="0"/>
              </a:rPr>
              <a:t>(Άρθρο 65 του Ν. 4954/2022)</a:t>
            </a:r>
            <a:endParaRPr lang="el-GR" sz="2400" dirty="0"/>
          </a:p>
        </p:txBody>
      </p:sp>
      <p:sp>
        <p:nvSpPr>
          <p:cNvPr id="3" name="Θέση περιεχομένου 2"/>
          <p:cNvSpPr>
            <a:spLocks noGrp="1"/>
          </p:cNvSpPr>
          <p:nvPr>
            <p:ph idx="1"/>
          </p:nvPr>
        </p:nvSpPr>
        <p:spPr>
          <a:solidFill>
            <a:schemeClr val="bg1">
              <a:lumMod val="85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anchor="ctr">
            <a:normAutofit/>
          </a:bodyPr>
          <a:lstStyle/>
          <a:p>
            <a:pPr marL="0" indent="0">
              <a:buNone/>
            </a:pPr>
            <a:endParaRPr lang="el-GR" sz="2400" dirty="0"/>
          </a:p>
          <a:p>
            <a:pPr marL="0" indent="0" algn="just">
              <a:buNone/>
            </a:pPr>
            <a:r>
              <a:rPr lang="el-GR" sz="2400" dirty="0">
                <a:latin typeface="Times New Roman" pitchFamily="18" charset="0"/>
                <a:cs typeface="Times New Roman" pitchFamily="18" charset="0"/>
              </a:rPr>
              <a:t>ζ) Εάν ένας ή περισσότεροι από αυτούς που καλούνται σε συνέντευξη παραιτηθούν της υποψηφιότητάς τους ή έχουν επιλεγεί Συντονιστές σε άλλη Αποκεντρωμένη Διοίκηση, η Επιτροπή καλεί σε συνέντευξη επόμενους υποψηφίους.</a:t>
            </a:r>
          </a:p>
          <a:p>
            <a:pPr marL="0" indent="0" algn="just">
              <a:buNone/>
            </a:pPr>
            <a:endParaRPr lang="el-GR" sz="2400" dirty="0">
              <a:latin typeface="Times New Roman" pitchFamily="18" charset="0"/>
              <a:cs typeface="Times New Roman" pitchFamily="18" charset="0"/>
            </a:endParaRPr>
          </a:p>
          <a:p>
            <a:pPr marL="0" indent="0" algn="just">
              <a:buNone/>
            </a:pPr>
            <a:r>
              <a:rPr lang="el-GR" sz="2400" dirty="0">
                <a:latin typeface="Times New Roman" pitchFamily="18" charset="0"/>
                <a:cs typeface="Times New Roman" pitchFamily="18" charset="0"/>
              </a:rPr>
              <a:t>Στην περίπτωση αυτή, η Επιτροπή καλεί από τους υποψηφίους που αποκλείστηκαν όσους είναι αναγκαίοι για να συμπληρωθεί ο αριθμός των επτά (7).</a:t>
            </a:r>
          </a:p>
          <a:p>
            <a:pPr marL="0" indent="0">
              <a:buNone/>
            </a:pPr>
            <a:endParaRPr lang="el-GR" sz="2400" dirty="0"/>
          </a:p>
        </p:txBody>
      </p:sp>
    </p:spTree>
    <p:extLst>
      <p:ext uri="{BB962C8B-B14F-4D97-AF65-F5344CB8AC3E}">
        <p14:creationId xmlns:p14="http://schemas.microsoft.com/office/powerpoint/2010/main" val="966703763"/>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solidFill>
            <a:schemeClr val="bg1">
              <a:lumMod val="95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a:normAutofit/>
          </a:bodyPr>
          <a:lstStyle/>
          <a:p>
            <a:r>
              <a:rPr lang="el-GR" sz="2400" b="1" dirty="0">
                <a:latin typeface="Times New Roman" pitchFamily="18" charset="0"/>
                <a:cs typeface="Times New Roman" pitchFamily="18" charset="0"/>
              </a:rPr>
              <a:t>Συντονιστής Αποκεντρωμένης Διοίκησης</a:t>
            </a:r>
            <a:br>
              <a:rPr lang="el-GR" sz="2400" b="1" dirty="0">
                <a:latin typeface="Times New Roman" pitchFamily="18" charset="0"/>
                <a:cs typeface="Times New Roman" pitchFamily="18" charset="0"/>
              </a:rPr>
            </a:br>
            <a:r>
              <a:rPr lang="el-GR" sz="2400" b="1" dirty="0">
                <a:latin typeface="Times New Roman" pitchFamily="18" charset="0"/>
                <a:cs typeface="Times New Roman" pitchFamily="18" charset="0"/>
              </a:rPr>
              <a:t>(Άρθρο 65 του Ν. 4954/2022)</a:t>
            </a:r>
            <a:endParaRPr lang="el-GR" sz="2400" dirty="0"/>
          </a:p>
        </p:txBody>
      </p:sp>
      <p:sp>
        <p:nvSpPr>
          <p:cNvPr id="3" name="Θέση περιεχομένου 2"/>
          <p:cNvSpPr>
            <a:spLocks noGrp="1"/>
          </p:cNvSpPr>
          <p:nvPr>
            <p:ph idx="1"/>
          </p:nvPr>
        </p:nvSpPr>
        <p:spPr>
          <a:solidFill>
            <a:schemeClr val="bg1">
              <a:lumMod val="85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anchor="ctr">
            <a:normAutofit/>
          </a:bodyPr>
          <a:lstStyle/>
          <a:p>
            <a:pPr marL="0" indent="0" algn="just">
              <a:buNone/>
            </a:pPr>
            <a:r>
              <a:rPr lang="el-GR" sz="2400" dirty="0">
                <a:latin typeface="Times New Roman" pitchFamily="18" charset="0"/>
                <a:cs typeface="Times New Roman" pitchFamily="18" charset="0"/>
              </a:rPr>
              <a:t>Ο υποψήφιος που κατατάσσεται πρώτος στη βαθμολογία διορίζεται με απόφαση του Υπουργού Εσωτερικών, η οποία δημοσιεύεται στην Εφημερίδα της Κυβερνήσεως.</a:t>
            </a:r>
          </a:p>
          <a:p>
            <a:pPr marL="0" indent="0" algn="just">
              <a:buNone/>
            </a:pPr>
            <a:endParaRPr lang="el-GR" sz="2400" dirty="0">
              <a:latin typeface="Times New Roman" pitchFamily="18" charset="0"/>
              <a:cs typeface="Times New Roman" pitchFamily="18" charset="0"/>
            </a:endParaRPr>
          </a:p>
          <a:p>
            <a:pPr marL="0" indent="0" algn="just">
              <a:buNone/>
            </a:pPr>
            <a:r>
              <a:rPr lang="el-GR" sz="2400" dirty="0">
                <a:latin typeface="Times New Roman" pitchFamily="18" charset="0"/>
                <a:cs typeface="Times New Roman" pitchFamily="18" charset="0"/>
              </a:rPr>
              <a:t>Οι Ασκούντες καθήκοντα Συντονιστών κατά τη δημοσίευση του παρόντος, επανέρχονται στις θέσεις ευθύνης που κατείχαν, μετά από τον διορισμό των νέων Συντονιστών, με τους ίδιους όρους και προϋποθέσεις που ίσχυαν κατά την ανάληψη των καθηκόντων τους.</a:t>
            </a:r>
          </a:p>
          <a:p>
            <a:pPr marL="0" indent="0">
              <a:buNone/>
            </a:pPr>
            <a:endParaRPr lang="el-GR" sz="2400" dirty="0"/>
          </a:p>
        </p:txBody>
      </p:sp>
    </p:spTree>
    <p:extLst>
      <p:ext uri="{BB962C8B-B14F-4D97-AF65-F5344CB8AC3E}">
        <p14:creationId xmlns:p14="http://schemas.microsoft.com/office/powerpoint/2010/main" val="3958372709"/>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solidFill>
            <a:schemeClr val="bg1">
              <a:lumMod val="95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a:normAutofit/>
          </a:bodyPr>
          <a:lstStyle/>
          <a:p>
            <a:r>
              <a:rPr lang="el-GR" sz="2400" b="1" dirty="0">
                <a:latin typeface="Times New Roman" pitchFamily="18" charset="0"/>
                <a:cs typeface="Times New Roman" pitchFamily="18" charset="0"/>
              </a:rPr>
              <a:t>Συντονιστής Αποκεντρωμένης Διοίκησης</a:t>
            </a:r>
            <a:br>
              <a:rPr lang="el-GR" sz="2400" b="1" dirty="0">
                <a:latin typeface="Times New Roman" pitchFamily="18" charset="0"/>
                <a:cs typeface="Times New Roman" pitchFamily="18" charset="0"/>
              </a:rPr>
            </a:br>
            <a:r>
              <a:rPr lang="el-GR" sz="2400" b="1" dirty="0">
                <a:latin typeface="Times New Roman" pitchFamily="18" charset="0"/>
                <a:cs typeface="Times New Roman" pitchFamily="18" charset="0"/>
              </a:rPr>
              <a:t>(Άρθρο 66 Ν. 4954/2022)</a:t>
            </a:r>
          </a:p>
        </p:txBody>
      </p:sp>
      <p:sp>
        <p:nvSpPr>
          <p:cNvPr id="3" name="Θέση περιεχομένου 2"/>
          <p:cNvSpPr>
            <a:spLocks noGrp="1"/>
          </p:cNvSpPr>
          <p:nvPr>
            <p:ph idx="1"/>
          </p:nvPr>
        </p:nvSpPr>
        <p:spPr>
          <a:solidFill>
            <a:schemeClr val="bg1">
              <a:lumMod val="85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anchor="ctr">
            <a:normAutofit fontScale="92500" lnSpcReduction="20000"/>
          </a:bodyPr>
          <a:lstStyle/>
          <a:p>
            <a:pPr marL="0" indent="0" algn="ctr">
              <a:buNone/>
            </a:pPr>
            <a:r>
              <a:rPr lang="el-GR" sz="2400" b="1" dirty="0">
                <a:latin typeface="Times New Roman" pitchFamily="18" charset="0"/>
                <a:cs typeface="Times New Roman" pitchFamily="18" charset="0"/>
              </a:rPr>
              <a:t>Αρμοδιότητες Συντονιστή Αποκεντρωμένης Διοίκησης</a:t>
            </a:r>
          </a:p>
          <a:p>
            <a:pPr marL="0" indent="0">
              <a:buNone/>
            </a:pPr>
            <a:endParaRPr lang="el-GR" sz="2400" dirty="0"/>
          </a:p>
          <a:p>
            <a:pPr marL="0" indent="0" algn="just">
              <a:buNone/>
            </a:pPr>
            <a:r>
              <a:rPr lang="el-GR" sz="2400" dirty="0">
                <a:latin typeface="Times New Roman" pitchFamily="18" charset="0"/>
                <a:cs typeface="Times New Roman" pitchFamily="18" charset="0"/>
              </a:rPr>
              <a:t>Οι Συντονιστές Αποκεντρωμένης Διοίκησης μεριμνούν για την ομαλή και αποτελεσματική διοικητική και οικονομική λειτουργία της Αποκεντρωμένης Διοίκησης, καθώς και τη σύνταξη του Σχεδίου Δράσης της Αποκεντρωμένης Διοίκησης, και την παρακολούθηση της εφαρμογής του, σε συνεργασία με τον Γραμματέα της Αποκεντρωμένης Διοίκησης. </a:t>
            </a:r>
          </a:p>
          <a:p>
            <a:pPr marL="0" indent="0" algn="just">
              <a:buNone/>
            </a:pPr>
            <a:endParaRPr lang="el-GR" sz="2400" dirty="0">
              <a:latin typeface="Times New Roman" pitchFamily="18" charset="0"/>
              <a:cs typeface="Times New Roman" pitchFamily="18" charset="0"/>
            </a:endParaRPr>
          </a:p>
          <a:p>
            <a:pPr marL="0" indent="0" algn="just">
              <a:buNone/>
            </a:pPr>
            <a:r>
              <a:rPr lang="el-GR" sz="2400" dirty="0">
                <a:latin typeface="Times New Roman" pitchFamily="18" charset="0"/>
                <a:cs typeface="Times New Roman" pitchFamily="18" charset="0"/>
              </a:rPr>
              <a:t>Ο Συντονιστής Αποκεντρωμένης Διοίκησης είναι πειθαρχικός προϊστάμενος για το προσωπικό των οργανικών μονάδων που υπάγονται στην αρμοδιότητά του και δύναται να επιβάλλει την πειθαρχική ποινή του προστίμου, ύψους ίσου με τις αποδοχές έως δύο (2) μηνών.</a:t>
            </a:r>
          </a:p>
        </p:txBody>
      </p:sp>
    </p:spTree>
    <p:extLst>
      <p:ext uri="{BB962C8B-B14F-4D97-AF65-F5344CB8AC3E}">
        <p14:creationId xmlns:p14="http://schemas.microsoft.com/office/powerpoint/2010/main" val="37310117"/>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solidFill>
            <a:schemeClr val="bg1">
              <a:lumMod val="95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a:normAutofit/>
          </a:bodyPr>
          <a:lstStyle/>
          <a:p>
            <a:r>
              <a:rPr lang="el-GR" sz="2400" b="1" dirty="0">
                <a:latin typeface="Times New Roman" pitchFamily="18" charset="0"/>
                <a:cs typeface="Times New Roman" pitchFamily="18" charset="0"/>
              </a:rPr>
              <a:t>Συντονιστής Αποκεντρωμένης Διοίκησης</a:t>
            </a:r>
            <a:br>
              <a:rPr lang="el-GR" sz="2400" b="1" dirty="0">
                <a:latin typeface="Times New Roman" pitchFamily="18" charset="0"/>
                <a:cs typeface="Times New Roman" pitchFamily="18" charset="0"/>
              </a:rPr>
            </a:br>
            <a:r>
              <a:rPr lang="el-GR" sz="2400" b="1" dirty="0">
                <a:latin typeface="Times New Roman" pitchFamily="18" charset="0"/>
                <a:cs typeface="Times New Roman" pitchFamily="18" charset="0"/>
              </a:rPr>
              <a:t>(Άρθρο 66 Ν. 4954/2022)</a:t>
            </a:r>
            <a:endParaRPr lang="el-GR" sz="2400" dirty="0"/>
          </a:p>
        </p:txBody>
      </p:sp>
      <p:sp>
        <p:nvSpPr>
          <p:cNvPr id="3" name="Θέση περιεχομένου 2"/>
          <p:cNvSpPr>
            <a:spLocks noGrp="1"/>
          </p:cNvSpPr>
          <p:nvPr>
            <p:ph idx="1"/>
          </p:nvPr>
        </p:nvSpPr>
        <p:spPr>
          <a:solidFill>
            <a:schemeClr val="bg1">
              <a:lumMod val="85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a:normAutofit/>
          </a:bodyPr>
          <a:lstStyle/>
          <a:p>
            <a:pPr marL="0" indent="0" algn="just">
              <a:buNone/>
            </a:pPr>
            <a:r>
              <a:rPr lang="el-GR" sz="2400" dirty="0">
                <a:latin typeface="Times New Roman" pitchFamily="18" charset="0"/>
                <a:cs typeface="Times New Roman" pitchFamily="18" charset="0"/>
              </a:rPr>
              <a:t>Οι Συντονιστές Αποκεντρωμένης Διοίκησης ορίζονται </a:t>
            </a:r>
            <a:r>
              <a:rPr lang="el-GR" sz="2400" dirty="0" err="1">
                <a:latin typeface="Times New Roman" pitchFamily="18" charset="0"/>
                <a:cs typeface="Times New Roman" pitchFamily="18" charset="0"/>
              </a:rPr>
              <a:t>διατάκτες</a:t>
            </a:r>
            <a:r>
              <a:rPr lang="el-GR" sz="2400" dirty="0">
                <a:latin typeface="Times New Roman" pitchFamily="18" charset="0"/>
                <a:cs typeface="Times New Roman" pitchFamily="18" charset="0"/>
              </a:rPr>
              <a:t> του προϋπολογισμού της οικείας Αποκεντρωμένης Διοίκησης, εξαιρουμένων των δαπανών για τις οποίες με απόφαση του Γραμματέα της Αποκεντρωμένης Διοίκησης ορίζεται </a:t>
            </a:r>
            <a:r>
              <a:rPr lang="el-GR" sz="2400" dirty="0" err="1">
                <a:latin typeface="Times New Roman" pitchFamily="18" charset="0"/>
                <a:cs typeface="Times New Roman" pitchFamily="18" charset="0"/>
              </a:rPr>
              <a:t>διατάκτης</a:t>
            </a:r>
            <a:r>
              <a:rPr lang="el-GR" sz="2400" dirty="0">
                <a:latin typeface="Times New Roman" pitchFamily="18" charset="0"/>
                <a:cs typeface="Times New Roman" pitchFamily="18" charset="0"/>
              </a:rPr>
              <a:t> ο ίδιος. </a:t>
            </a:r>
          </a:p>
          <a:p>
            <a:pPr marL="0" indent="0" algn="just">
              <a:buNone/>
            </a:pPr>
            <a:endParaRPr lang="el-GR" sz="2400" dirty="0">
              <a:latin typeface="Times New Roman" pitchFamily="18" charset="0"/>
              <a:cs typeface="Times New Roman" pitchFamily="18" charset="0"/>
            </a:endParaRPr>
          </a:p>
          <a:p>
            <a:pPr marL="0" indent="0" algn="just">
              <a:buNone/>
            </a:pPr>
            <a:r>
              <a:rPr lang="el-GR" sz="2400" dirty="0">
                <a:latin typeface="Times New Roman" pitchFamily="18" charset="0"/>
                <a:cs typeface="Times New Roman" pitchFamily="18" charset="0"/>
              </a:rPr>
              <a:t>Η ανακατανομή των πιστώσεων του τακτικού προϋπολογισμού μεταξύ ειδικών φορέων της Αποκεντρωμένης Διοίκησης και η εν γένει μεταβολή του μεγέθους του προϋπολογισμού της Αποκεντρωμένης Διοίκησης παραμένουν στην αποκλειστική αρμοδιότητα του Γραμματέα της Αποκεντρωμένης Διοίκησης.</a:t>
            </a:r>
          </a:p>
        </p:txBody>
      </p:sp>
    </p:spTree>
    <p:extLst>
      <p:ext uri="{BB962C8B-B14F-4D97-AF65-F5344CB8AC3E}">
        <p14:creationId xmlns:p14="http://schemas.microsoft.com/office/powerpoint/2010/main" val="3318851296"/>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solidFill>
            <a:schemeClr val="bg1">
              <a:lumMod val="95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a:normAutofit/>
          </a:bodyPr>
          <a:lstStyle/>
          <a:p>
            <a:r>
              <a:rPr lang="el-GR" sz="2400" b="1" dirty="0">
                <a:latin typeface="Times New Roman" pitchFamily="18" charset="0"/>
                <a:cs typeface="Times New Roman" pitchFamily="18" charset="0"/>
              </a:rPr>
              <a:t>Συντονιστής Αποκεντρωμένης Διοίκησης</a:t>
            </a:r>
            <a:br>
              <a:rPr lang="el-GR" sz="2400" b="1" dirty="0">
                <a:latin typeface="Times New Roman" pitchFamily="18" charset="0"/>
                <a:cs typeface="Times New Roman" pitchFamily="18" charset="0"/>
              </a:rPr>
            </a:br>
            <a:r>
              <a:rPr lang="el-GR" sz="2400" b="1" dirty="0">
                <a:latin typeface="Times New Roman" pitchFamily="18" charset="0"/>
                <a:cs typeface="Times New Roman" pitchFamily="18" charset="0"/>
              </a:rPr>
              <a:t>(Άρθρο 66 Ν. 4954/2022)</a:t>
            </a:r>
            <a:endParaRPr lang="el-GR" sz="2400" dirty="0"/>
          </a:p>
        </p:txBody>
      </p:sp>
      <p:sp>
        <p:nvSpPr>
          <p:cNvPr id="3" name="Θέση περιεχομένου 2"/>
          <p:cNvSpPr>
            <a:spLocks noGrp="1"/>
          </p:cNvSpPr>
          <p:nvPr>
            <p:ph idx="1"/>
          </p:nvPr>
        </p:nvSpPr>
        <p:spPr>
          <a:solidFill>
            <a:schemeClr val="bg1">
              <a:lumMod val="85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anchor="ctr">
            <a:normAutofit fontScale="92500" lnSpcReduction="10000"/>
          </a:bodyPr>
          <a:lstStyle/>
          <a:p>
            <a:pPr marL="0" indent="0" algn="just">
              <a:buNone/>
            </a:pPr>
            <a:endParaRPr lang="el-GR" sz="2400" dirty="0">
              <a:latin typeface="Times New Roman" pitchFamily="18" charset="0"/>
              <a:cs typeface="Times New Roman" pitchFamily="18" charset="0"/>
            </a:endParaRPr>
          </a:p>
          <a:p>
            <a:pPr marL="0" indent="0" algn="just">
              <a:buNone/>
            </a:pPr>
            <a:r>
              <a:rPr lang="el-GR" sz="2400" dirty="0">
                <a:latin typeface="Times New Roman" pitchFamily="18" charset="0"/>
                <a:cs typeface="Times New Roman" pitchFamily="18" charset="0"/>
              </a:rPr>
              <a:t>Οι Συντονιστές Αποκεντρωμένης Διοίκησης ασκούν, ιδίως, τις εξής αρμοδιότητες:</a:t>
            </a:r>
          </a:p>
          <a:p>
            <a:pPr marL="0" indent="0" algn="just">
              <a:buNone/>
            </a:pPr>
            <a:endParaRPr lang="el-GR" sz="2400" dirty="0">
              <a:latin typeface="Times New Roman" pitchFamily="18" charset="0"/>
              <a:cs typeface="Times New Roman" pitchFamily="18" charset="0"/>
            </a:endParaRPr>
          </a:p>
          <a:p>
            <a:pPr marL="0" indent="0" algn="just">
              <a:buNone/>
            </a:pPr>
            <a:r>
              <a:rPr lang="el-GR" sz="2400" dirty="0">
                <a:latin typeface="Times New Roman" pitchFamily="18" charset="0"/>
                <a:cs typeface="Times New Roman" pitchFamily="18" charset="0"/>
              </a:rPr>
              <a:t>α) εγκρίνουν τα περιγράμματα θέσεων ευθύνης, </a:t>
            </a:r>
          </a:p>
          <a:p>
            <a:pPr marL="0" indent="0" algn="just">
              <a:buNone/>
            </a:pPr>
            <a:endParaRPr lang="el-GR" sz="2400" dirty="0">
              <a:latin typeface="Times New Roman" pitchFamily="18" charset="0"/>
              <a:cs typeface="Times New Roman" pitchFamily="18" charset="0"/>
            </a:endParaRPr>
          </a:p>
          <a:p>
            <a:pPr marL="0" indent="0" algn="just">
              <a:buNone/>
            </a:pPr>
            <a:r>
              <a:rPr lang="el-GR" sz="2400" dirty="0">
                <a:latin typeface="Times New Roman" pitchFamily="18" charset="0"/>
                <a:cs typeface="Times New Roman" pitchFamily="18" charset="0"/>
              </a:rPr>
              <a:t>β) εκδίδουν προκηρύξεις για την κάλυψη θέσεων ευθύνης και από κοινού με τον αρμόδιο για τα θέματα ανθρωπίνου δυναμικού δημόσιας διοίκησης, Γενικό Γραμματέα, εκδίδουν προκηρύξεις στις περιπτώσεις κάλυψης θέσεων επιπέδου Γενικής Διεύθυνσης,</a:t>
            </a:r>
          </a:p>
          <a:p>
            <a:pPr marL="0" indent="0" algn="just">
              <a:buNone/>
            </a:pPr>
            <a:endParaRPr lang="el-GR" sz="2400" dirty="0">
              <a:latin typeface="Times New Roman" pitchFamily="18" charset="0"/>
              <a:cs typeface="Times New Roman" pitchFamily="18" charset="0"/>
            </a:endParaRPr>
          </a:p>
          <a:p>
            <a:pPr marL="0" indent="0" algn="just">
              <a:buNone/>
            </a:pPr>
            <a:r>
              <a:rPr lang="el-GR" sz="2400" dirty="0">
                <a:latin typeface="Times New Roman" pitchFamily="18" charset="0"/>
                <a:cs typeface="Times New Roman" pitchFamily="18" charset="0"/>
              </a:rPr>
              <a:t>γ) συγκροτούν συλλογικά όργανα και επιτροπές σχετικά με την επιλογή προϊσταμένων διοίκησης και τη διαδικασία κινητικότητας,</a:t>
            </a:r>
          </a:p>
          <a:p>
            <a:pPr marL="0" indent="0">
              <a:buNone/>
            </a:pPr>
            <a:endParaRPr lang="el-GR" sz="2400" dirty="0"/>
          </a:p>
          <a:p>
            <a:pPr marL="0" indent="0">
              <a:buNone/>
            </a:pPr>
            <a:endParaRPr lang="el-GR" sz="2400" dirty="0"/>
          </a:p>
        </p:txBody>
      </p:sp>
    </p:spTree>
    <p:extLst>
      <p:ext uri="{BB962C8B-B14F-4D97-AF65-F5344CB8AC3E}">
        <p14:creationId xmlns:p14="http://schemas.microsoft.com/office/powerpoint/2010/main" val="1122185011"/>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solidFill>
            <a:schemeClr val="bg1">
              <a:lumMod val="95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a:normAutofit/>
          </a:bodyPr>
          <a:lstStyle/>
          <a:p>
            <a:r>
              <a:rPr lang="el-GR" sz="2400" b="1" dirty="0">
                <a:latin typeface="Times New Roman" pitchFamily="18" charset="0"/>
                <a:cs typeface="Times New Roman" pitchFamily="18" charset="0"/>
              </a:rPr>
              <a:t>Συντονιστής Αποκεντρωμένης Διοίκησης</a:t>
            </a:r>
            <a:br>
              <a:rPr lang="el-GR" sz="2400" b="1" dirty="0">
                <a:latin typeface="Times New Roman" pitchFamily="18" charset="0"/>
                <a:cs typeface="Times New Roman" pitchFamily="18" charset="0"/>
              </a:rPr>
            </a:br>
            <a:r>
              <a:rPr lang="el-GR" sz="2400" b="1" dirty="0">
                <a:latin typeface="Times New Roman" pitchFamily="18" charset="0"/>
                <a:cs typeface="Times New Roman" pitchFamily="18" charset="0"/>
              </a:rPr>
              <a:t>(Άρθρο 66 Ν. 4954/2022)</a:t>
            </a:r>
            <a:endParaRPr lang="el-GR" sz="2400" dirty="0"/>
          </a:p>
        </p:txBody>
      </p:sp>
      <p:sp>
        <p:nvSpPr>
          <p:cNvPr id="3" name="Θέση περιεχομένου 2"/>
          <p:cNvSpPr>
            <a:spLocks noGrp="1"/>
          </p:cNvSpPr>
          <p:nvPr>
            <p:ph idx="1"/>
          </p:nvPr>
        </p:nvSpPr>
        <p:spPr>
          <a:solidFill>
            <a:schemeClr val="bg1">
              <a:lumMod val="85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anchor="ctr">
            <a:normAutofit/>
          </a:bodyPr>
          <a:lstStyle/>
          <a:p>
            <a:pPr marL="0" indent="0" algn="just">
              <a:buNone/>
            </a:pPr>
            <a:r>
              <a:rPr lang="el-GR" sz="2400" dirty="0">
                <a:latin typeface="Times New Roman" pitchFamily="18" charset="0"/>
                <a:cs typeface="Times New Roman" pitchFamily="18" charset="0"/>
              </a:rPr>
              <a:t>δ) εκδίδουν ατομικές διοικητικές πράξεις που αφορούν σε κάθε ζήτημα μεταβολής της υπηρεσιακής κατάστασης των υπαλλήλων της Αποκεντρωμένης Διοίκησης ανεξαρτήτως σχέσης εργασίας,</a:t>
            </a:r>
          </a:p>
          <a:p>
            <a:pPr marL="0" indent="0" algn="just">
              <a:buNone/>
            </a:pPr>
            <a:endParaRPr lang="el-GR" sz="2400" dirty="0">
              <a:latin typeface="Times New Roman" pitchFamily="18" charset="0"/>
              <a:cs typeface="Times New Roman" pitchFamily="18" charset="0"/>
            </a:endParaRPr>
          </a:p>
          <a:p>
            <a:pPr marL="0" indent="0" algn="just">
              <a:buNone/>
            </a:pPr>
            <a:r>
              <a:rPr lang="el-GR" sz="2400" dirty="0">
                <a:latin typeface="Times New Roman" pitchFamily="18" charset="0"/>
                <a:cs typeface="Times New Roman" pitchFamily="18" charset="0"/>
              </a:rPr>
              <a:t>ε) εκδίδουν ατομικές διοικητικές πράξεις που σχετίζονται με τη διαδικασία επιλογής και τοποθέτησης προϊσταμένων οργανικών μονάδων της Αποκεντρωμένης Διοίκησης,</a:t>
            </a:r>
          </a:p>
          <a:p>
            <a:pPr marL="0" indent="0">
              <a:buNone/>
            </a:pPr>
            <a:endParaRPr lang="el-GR" sz="2400" dirty="0"/>
          </a:p>
        </p:txBody>
      </p:sp>
    </p:spTree>
    <p:extLst>
      <p:ext uri="{BB962C8B-B14F-4D97-AF65-F5344CB8AC3E}">
        <p14:creationId xmlns:p14="http://schemas.microsoft.com/office/powerpoint/2010/main" val="2556058894"/>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solidFill>
            <a:schemeClr val="bg1">
              <a:lumMod val="95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a:normAutofit/>
          </a:bodyPr>
          <a:lstStyle/>
          <a:p>
            <a:r>
              <a:rPr lang="el-GR" sz="2400" b="1" dirty="0">
                <a:latin typeface="Times New Roman" pitchFamily="18" charset="0"/>
                <a:cs typeface="Times New Roman" pitchFamily="18" charset="0"/>
              </a:rPr>
              <a:t>Συντονιστής Αποκεντρωμένης Διοίκησης</a:t>
            </a:r>
            <a:br>
              <a:rPr lang="el-GR" sz="2400" b="1" dirty="0">
                <a:latin typeface="Times New Roman" pitchFamily="18" charset="0"/>
                <a:cs typeface="Times New Roman" pitchFamily="18" charset="0"/>
              </a:rPr>
            </a:br>
            <a:r>
              <a:rPr lang="el-GR" sz="2400" b="1" dirty="0">
                <a:latin typeface="Times New Roman" pitchFamily="18" charset="0"/>
                <a:cs typeface="Times New Roman" pitchFamily="18" charset="0"/>
              </a:rPr>
              <a:t>(Άρθρο 66 Ν. 4954/2022)</a:t>
            </a:r>
            <a:endParaRPr lang="el-GR" sz="2400" dirty="0"/>
          </a:p>
        </p:txBody>
      </p:sp>
      <p:sp>
        <p:nvSpPr>
          <p:cNvPr id="3" name="Θέση περιεχομένου 2"/>
          <p:cNvSpPr>
            <a:spLocks noGrp="1"/>
          </p:cNvSpPr>
          <p:nvPr>
            <p:ph idx="1"/>
          </p:nvPr>
        </p:nvSpPr>
        <p:spPr>
          <a:solidFill>
            <a:schemeClr val="bg1">
              <a:lumMod val="85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anchor="ctr">
            <a:normAutofit/>
          </a:bodyPr>
          <a:lstStyle/>
          <a:p>
            <a:pPr marL="0" indent="0" algn="just">
              <a:buNone/>
            </a:pPr>
            <a:r>
              <a:rPr lang="el-GR" sz="2400" dirty="0">
                <a:latin typeface="Times New Roman" pitchFamily="18" charset="0"/>
                <a:cs typeface="Times New Roman" pitchFamily="18" charset="0"/>
              </a:rPr>
              <a:t>στ) εκδίδουν ατομικές διοικητικές πράξεις που αφορούν στη βαθμολογική ή μισθολογική προαγωγή,</a:t>
            </a:r>
          </a:p>
          <a:p>
            <a:pPr marL="0" indent="0" algn="just">
              <a:buNone/>
            </a:pPr>
            <a:endParaRPr lang="el-GR" sz="2400" dirty="0">
              <a:latin typeface="Times New Roman" pitchFamily="18" charset="0"/>
              <a:cs typeface="Times New Roman" pitchFamily="18" charset="0"/>
            </a:endParaRPr>
          </a:p>
          <a:p>
            <a:pPr marL="0" indent="0" algn="just">
              <a:buNone/>
            </a:pPr>
            <a:r>
              <a:rPr lang="el-GR" sz="2400" dirty="0">
                <a:latin typeface="Times New Roman" pitchFamily="18" charset="0"/>
                <a:cs typeface="Times New Roman" pitchFamily="18" charset="0"/>
              </a:rPr>
              <a:t>ζ) συγκροτούν πειθαρχικά και υπηρεσιακά συμβούλια, </a:t>
            </a:r>
          </a:p>
          <a:p>
            <a:pPr marL="0" indent="0" algn="just">
              <a:buNone/>
            </a:pPr>
            <a:endParaRPr lang="el-GR" sz="2400" dirty="0">
              <a:latin typeface="Times New Roman" pitchFamily="18" charset="0"/>
              <a:cs typeface="Times New Roman" pitchFamily="18" charset="0"/>
            </a:endParaRPr>
          </a:p>
          <a:p>
            <a:pPr marL="0" indent="0" algn="just">
              <a:buNone/>
            </a:pPr>
            <a:r>
              <a:rPr lang="el-GR" sz="2400" dirty="0">
                <a:latin typeface="Times New Roman" pitchFamily="18" charset="0"/>
                <a:cs typeface="Times New Roman" pitchFamily="18" charset="0"/>
              </a:rPr>
              <a:t>η) χορηγούν άδειες στο πάσης φύσης προσωπικό της Αποκεντρωμένης Διοίκησης, </a:t>
            </a:r>
          </a:p>
          <a:p>
            <a:pPr marL="0" indent="0">
              <a:buNone/>
            </a:pPr>
            <a:endParaRPr lang="el-GR" sz="2400" dirty="0"/>
          </a:p>
          <a:p>
            <a:pPr marL="0" indent="0">
              <a:buNone/>
            </a:pPr>
            <a:endParaRPr lang="el-GR" sz="2400" dirty="0"/>
          </a:p>
        </p:txBody>
      </p:sp>
    </p:spTree>
    <p:extLst>
      <p:ext uri="{BB962C8B-B14F-4D97-AF65-F5344CB8AC3E}">
        <p14:creationId xmlns:p14="http://schemas.microsoft.com/office/powerpoint/2010/main" val="2978240433"/>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solidFill>
            <a:schemeClr val="bg1">
              <a:lumMod val="95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a:normAutofit/>
          </a:bodyPr>
          <a:lstStyle/>
          <a:p>
            <a:r>
              <a:rPr lang="el-GR" sz="2400" b="1" dirty="0">
                <a:latin typeface="Times New Roman" pitchFamily="18" charset="0"/>
                <a:cs typeface="Times New Roman" pitchFamily="18" charset="0"/>
              </a:rPr>
              <a:t>Συντονιστής Αποκεντρωμένης Διοίκησης</a:t>
            </a:r>
            <a:br>
              <a:rPr lang="el-GR" sz="2400" b="1" dirty="0">
                <a:latin typeface="Times New Roman" pitchFamily="18" charset="0"/>
                <a:cs typeface="Times New Roman" pitchFamily="18" charset="0"/>
              </a:rPr>
            </a:br>
            <a:r>
              <a:rPr lang="el-GR" sz="2400" b="1" dirty="0">
                <a:latin typeface="Times New Roman" pitchFamily="18" charset="0"/>
                <a:cs typeface="Times New Roman" pitchFamily="18" charset="0"/>
              </a:rPr>
              <a:t>(Άρθρο 66 Ν. 4954/2022)</a:t>
            </a:r>
            <a:endParaRPr lang="el-GR" sz="2400" dirty="0"/>
          </a:p>
        </p:txBody>
      </p:sp>
      <p:sp>
        <p:nvSpPr>
          <p:cNvPr id="3" name="Θέση περιεχομένου 2"/>
          <p:cNvSpPr>
            <a:spLocks noGrp="1"/>
          </p:cNvSpPr>
          <p:nvPr>
            <p:ph idx="1"/>
          </p:nvPr>
        </p:nvSpPr>
        <p:spPr>
          <a:solidFill>
            <a:schemeClr val="bg1">
              <a:lumMod val="85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anchor="ctr">
            <a:normAutofit lnSpcReduction="10000"/>
          </a:bodyPr>
          <a:lstStyle/>
          <a:p>
            <a:pPr marL="0" indent="0" algn="just">
              <a:buNone/>
            </a:pPr>
            <a:endParaRPr lang="el-GR" sz="2400" dirty="0">
              <a:latin typeface="Times New Roman" pitchFamily="18" charset="0"/>
              <a:cs typeface="Times New Roman" pitchFamily="18" charset="0"/>
            </a:endParaRPr>
          </a:p>
          <a:p>
            <a:pPr marL="0" indent="0" algn="just">
              <a:buNone/>
            </a:pPr>
            <a:r>
              <a:rPr lang="el-GR" sz="2400" dirty="0">
                <a:latin typeface="Times New Roman" pitchFamily="18" charset="0"/>
                <a:cs typeface="Times New Roman" pitchFamily="18" charset="0"/>
              </a:rPr>
              <a:t>θ) εκδίδουν αποφάσεις καθιέρωσης υπερωριακής εργασίας με αμοιβή του προσωπικού της Αποκεντρωμένης Διοίκησης για την απασχόλησή του τις απογευματινές, νυκτερινές ώρες, τις αργίες και τις εξαιρέσιμες ημέρες,</a:t>
            </a:r>
          </a:p>
          <a:p>
            <a:pPr marL="0" indent="0" algn="just">
              <a:buNone/>
            </a:pPr>
            <a:endParaRPr lang="el-GR" sz="2400" dirty="0">
              <a:latin typeface="Times New Roman" pitchFamily="18" charset="0"/>
              <a:cs typeface="Times New Roman" pitchFamily="18" charset="0"/>
            </a:endParaRPr>
          </a:p>
          <a:p>
            <a:pPr marL="0" indent="0" algn="just">
              <a:buNone/>
            </a:pPr>
            <a:r>
              <a:rPr lang="el-GR" sz="2400" dirty="0">
                <a:latin typeface="Times New Roman" pitchFamily="18" charset="0"/>
                <a:cs typeface="Times New Roman" pitchFamily="18" charset="0"/>
              </a:rPr>
              <a:t>ι) υπογράφουν τα έγγραφα που απευθύνονται στα δικαστήρια και αναφέρονται σε ένδικα βοηθήματα και μέσα που έχουν ασκηθεί κατά πράξεων ή παραλείψεων των υπηρεσιών αρμοδιότητάς του, συμπεριλαμβανομένων των απόψεων της Διοίκησης σύμφωνα με το άρθρο 23 του </a:t>
            </a:r>
            <a:r>
              <a:rPr lang="el-GR" sz="2400" dirty="0" err="1">
                <a:latin typeface="Times New Roman" pitchFamily="18" charset="0"/>
                <a:cs typeface="Times New Roman" pitchFamily="18" charset="0"/>
              </a:rPr>
              <a:t>π.δ</a:t>
            </a:r>
            <a:r>
              <a:rPr lang="el-GR" sz="2400" dirty="0">
                <a:latin typeface="Times New Roman" pitchFamily="18" charset="0"/>
                <a:cs typeface="Times New Roman" pitchFamily="18" charset="0"/>
              </a:rPr>
              <a:t>. 18/1989 (Α’ 8), για τις οργανικές μονάδες που υπάγονται απευθείας σε αυτόν.</a:t>
            </a:r>
          </a:p>
          <a:p>
            <a:pPr marL="0" indent="0">
              <a:buNone/>
            </a:pPr>
            <a:endParaRPr lang="el-GR" sz="2400" dirty="0"/>
          </a:p>
        </p:txBody>
      </p:sp>
    </p:spTree>
    <p:extLst>
      <p:ext uri="{BB962C8B-B14F-4D97-AF65-F5344CB8AC3E}">
        <p14:creationId xmlns:p14="http://schemas.microsoft.com/office/powerpoint/2010/main" val="396295022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solidFill>
            <a:schemeClr val="bg1">
              <a:lumMod val="95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a:normAutofit/>
          </a:bodyPr>
          <a:lstStyle/>
          <a:p>
            <a:r>
              <a:rPr lang="el-GR" sz="2400" b="1" dirty="0">
                <a:latin typeface="Times New Roman" pitchFamily="18" charset="0"/>
                <a:cs typeface="Times New Roman" pitchFamily="18" charset="0"/>
              </a:rPr>
              <a:t>Γραμματέας Αποκεντρωμένης Διοίκησης</a:t>
            </a:r>
            <a:br>
              <a:rPr lang="el-GR" sz="2400" b="1" dirty="0">
                <a:latin typeface="Times New Roman" pitchFamily="18" charset="0"/>
                <a:cs typeface="Times New Roman" pitchFamily="18" charset="0"/>
              </a:rPr>
            </a:br>
            <a:r>
              <a:rPr lang="el-GR" sz="2400" b="1" dirty="0">
                <a:latin typeface="Times New Roman" pitchFamily="18" charset="0"/>
                <a:cs typeface="Times New Roman" pitchFamily="18" charset="0"/>
              </a:rPr>
              <a:t>(Άρθρο 63 Ν. 4954/2022)</a:t>
            </a:r>
            <a:endParaRPr lang="el-GR" sz="2400" dirty="0"/>
          </a:p>
        </p:txBody>
      </p:sp>
      <p:sp>
        <p:nvSpPr>
          <p:cNvPr id="3" name="Θέση περιεχομένου 2"/>
          <p:cNvSpPr>
            <a:spLocks noGrp="1"/>
          </p:cNvSpPr>
          <p:nvPr>
            <p:ph idx="1"/>
          </p:nvPr>
        </p:nvSpPr>
        <p:spPr>
          <a:solidFill>
            <a:schemeClr val="bg1">
              <a:lumMod val="85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anchor="ctr">
            <a:normAutofit/>
          </a:bodyPr>
          <a:lstStyle/>
          <a:p>
            <a:pPr marL="0" indent="0" algn="just">
              <a:buNone/>
            </a:pPr>
            <a:r>
              <a:rPr lang="el-GR" sz="2400" dirty="0">
                <a:latin typeface="Times New Roman" pitchFamily="18" charset="0"/>
                <a:cs typeface="Times New Roman" pitchFamily="18" charset="0"/>
              </a:rPr>
              <a:t>Επιτρέπεται ο διορισμός στη θέση του Γραμματέα της Αποκεντρωμένης Διοίκησης και σε δημοσίους υπαλλήλους δημοσίου δικαίου ή Ιδιωτικού Δικαίου Αορίστου Χρόνου ή δημοσίους λειτουργούς, καθώς και σε δικηγόρους με έμμισθη εντολή του δημοσίου τομέα. </a:t>
            </a:r>
          </a:p>
        </p:txBody>
      </p:sp>
    </p:spTree>
    <p:extLst>
      <p:ext uri="{BB962C8B-B14F-4D97-AF65-F5344CB8AC3E}">
        <p14:creationId xmlns:p14="http://schemas.microsoft.com/office/powerpoint/2010/main" val="2286667446"/>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solidFill>
            <a:schemeClr val="bg1">
              <a:lumMod val="95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a:normAutofit/>
          </a:bodyPr>
          <a:lstStyle/>
          <a:p>
            <a:r>
              <a:rPr lang="el-GR" sz="2400" b="1" dirty="0">
                <a:latin typeface="Times New Roman" pitchFamily="18" charset="0"/>
                <a:cs typeface="Times New Roman" pitchFamily="18" charset="0"/>
              </a:rPr>
              <a:t>Συντονιστής Αποκεντρωμένης Διοίκησης</a:t>
            </a:r>
            <a:br>
              <a:rPr lang="el-GR" sz="2400" b="1" dirty="0">
                <a:latin typeface="Times New Roman" pitchFamily="18" charset="0"/>
                <a:cs typeface="Times New Roman" pitchFamily="18" charset="0"/>
              </a:rPr>
            </a:br>
            <a:r>
              <a:rPr lang="el-GR" sz="2400" b="1" dirty="0">
                <a:latin typeface="Times New Roman" pitchFamily="18" charset="0"/>
                <a:cs typeface="Times New Roman" pitchFamily="18" charset="0"/>
              </a:rPr>
              <a:t>(Άρθρο 66 Ν. 4954/2022)</a:t>
            </a:r>
            <a:endParaRPr lang="el-GR" sz="2400" dirty="0"/>
          </a:p>
        </p:txBody>
      </p:sp>
      <p:sp>
        <p:nvSpPr>
          <p:cNvPr id="3" name="Θέση περιεχομένου 2"/>
          <p:cNvSpPr>
            <a:spLocks noGrp="1"/>
          </p:cNvSpPr>
          <p:nvPr>
            <p:ph idx="1"/>
          </p:nvPr>
        </p:nvSpPr>
        <p:spPr>
          <a:solidFill>
            <a:schemeClr val="bg1">
              <a:lumMod val="85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anchor="ctr">
            <a:normAutofit/>
          </a:bodyPr>
          <a:lstStyle/>
          <a:p>
            <a:pPr marL="0" indent="0" algn="just">
              <a:buNone/>
            </a:pPr>
            <a:r>
              <a:rPr lang="el-GR" sz="2400" dirty="0">
                <a:latin typeface="Times New Roman" pitchFamily="18" charset="0"/>
                <a:cs typeface="Times New Roman" pitchFamily="18" charset="0"/>
              </a:rPr>
              <a:t>Κατά των πράξεων του Συντονιστή της Αποκεντρωμένης Διοίκησης, που αφορούν στην άσκηση των αρμοδιοτήτων του ως προϊσταμένου των υπηρεσιών και του προσωπικού της Αποκεντρωμένης Διοίκησης, ασκείται ενώπιον του Υπουργού Εσωτερικών η ειδική διοικητική προσφυγή του άρθρου 8 του ν. 3200/1955 (Α’ 97). </a:t>
            </a:r>
          </a:p>
        </p:txBody>
      </p:sp>
    </p:spTree>
    <p:extLst>
      <p:ext uri="{BB962C8B-B14F-4D97-AF65-F5344CB8AC3E}">
        <p14:creationId xmlns:p14="http://schemas.microsoft.com/office/powerpoint/2010/main" val="2122750723"/>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solidFill>
            <a:schemeClr val="bg1">
              <a:lumMod val="95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a:normAutofit/>
          </a:bodyPr>
          <a:lstStyle/>
          <a:p>
            <a:r>
              <a:rPr lang="el-GR" sz="2400" b="1" dirty="0">
                <a:latin typeface="Times New Roman" pitchFamily="18" charset="0"/>
                <a:cs typeface="Times New Roman" pitchFamily="18" charset="0"/>
              </a:rPr>
              <a:t>Συντονιστής Αποκεντρωμένης Διοίκησης</a:t>
            </a:r>
            <a:br>
              <a:rPr lang="el-GR" sz="2400" b="1" dirty="0">
                <a:latin typeface="Times New Roman" pitchFamily="18" charset="0"/>
                <a:cs typeface="Times New Roman" pitchFamily="18" charset="0"/>
              </a:rPr>
            </a:br>
            <a:r>
              <a:rPr lang="el-GR" sz="2400" b="1" dirty="0">
                <a:latin typeface="Times New Roman" pitchFamily="18" charset="0"/>
                <a:cs typeface="Times New Roman" pitchFamily="18" charset="0"/>
              </a:rPr>
              <a:t>(Άρθρο 66 Ν. 4954/2022)</a:t>
            </a:r>
            <a:endParaRPr lang="el-GR" sz="2400" dirty="0"/>
          </a:p>
        </p:txBody>
      </p:sp>
      <p:sp>
        <p:nvSpPr>
          <p:cNvPr id="3" name="Θέση περιεχομένου 2"/>
          <p:cNvSpPr>
            <a:spLocks noGrp="1"/>
          </p:cNvSpPr>
          <p:nvPr>
            <p:ph idx="1"/>
          </p:nvPr>
        </p:nvSpPr>
        <p:spPr>
          <a:solidFill>
            <a:schemeClr val="bg1">
              <a:lumMod val="85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anchor="ctr">
            <a:normAutofit fontScale="92500" lnSpcReduction="10000"/>
          </a:bodyPr>
          <a:lstStyle/>
          <a:p>
            <a:pPr marL="0" indent="0" algn="just">
              <a:buNone/>
            </a:pPr>
            <a:endParaRPr lang="el-GR" sz="2400" dirty="0">
              <a:latin typeface="Times New Roman" pitchFamily="18" charset="0"/>
              <a:cs typeface="Times New Roman" pitchFamily="18" charset="0"/>
            </a:endParaRPr>
          </a:p>
          <a:p>
            <a:pPr marL="0" indent="0" algn="just">
              <a:buNone/>
            </a:pPr>
            <a:r>
              <a:rPr lang="el-GR" sz="2400" dirty="0">
                <a:latin typeface="Times New Roman" pitchFamily="18" charset="0"/>
                <a:cs typeface="Times New Roman" pitchFamily="18" charset="0"/>
              </a:rPr>
              <a:t>Οι Συντονιστές Αποκεντρωμένης Διοίκησης αναλαμβάνουν καθήκοντα αποφαινόμενου οργάνου στο πλαίσιο της διενέργειας διαδικασιών ανάθεσης και εκτέλεσης δημοσίων συμβάσεων της οικείας Αποκεντρωμένης Διοίκησης, εξαιρουμένων των περιπτώσεων για τις οποίες απόφαση του Γραμματέα ορίζει αποφαινόμενο όργανο τον ίδιο ή άλλο όργανο. </a:t>
            </a:r>
          </a:p>
          <a:p>
            <a:pPr marL="0" indent="0" algn="just">
              <a:buNone/>
            </a:pPr>
            <a:endParaRPr lang="el-GR" sz="2400" dirty="0">
              <a:latin typeface="Times New Roman" pitchFamily="18" charset="0"/>
              <a:cs typeface="Times New Roman" pitchFamily="18" charset="0"/>
            </a:endParaRPr>
          </a:p>
          <a:p>
            <a:pPr marL="0" indent="0" algn="just">
              <a:buNone/>
            </a:pPr>
            <a:r>
              <a:rPr lang="el-GR" sz="2400" dirty="0">
                <a:latin typeface="Times New Roman" pitchFamily="18" charset="0"/>
                <a:cs typeface="Times New Roman" pitchFamily="18" charset="0"/>
              </a:rPr>
              <a:t>Σε αυτό το πλαίσιο ανατίθεται στους Συντονιστές η αρμοδιότητα της τελικής υπογραφής στις παρακάτω κατηγορίες διοικητικών πράξεων:</a:t>
            </a:r>
          </a:p>
          <a:p>
            <a:pPr marL="0" indent="0" algn="just">
              <a:buNone/>
            </a:pPr>
            <a:endParaRPr lang="el-GR" sz="2400" dirty="0">
              <a:latin typeface="Times New Roman" pitchFamily="18" charset="0"/>
              <a:cs typeface="Times New Roman" pitchFamily="18" charset="0"/>
            </a:endParaRPr>
          </a:p>
          <a:p>
            <a:pPr marL="0" indent="0" algn="just">
              <a:buNone/>
            </a:pPr>
            <a:r>
              <a:rPr lang="el-GR" sz="2400" dirty="0">
                <a:latin typeface="Times New Roman" pitchFamily="18" charset="0"/>
                <a:cs typeface="Times New Roman" pitchFamily="18" charset="0"/>
              </a:rPr>
              <a:t>α) στη διακήρυξη διαγωνισμών και την πρόσκληση υποβολής προσφορών,</a:t>
            </a:r>
          </a:p>
          <a:p>
            <a:pPr marL="0" indent="0" algn="just">
              <a:buNone/>
            </a:pPr>
            <a:endParaRPr lang="el-GR" sz="2400" dirty="0">
              <a:latin typeface="Times New Roman" pitchFamily="18" charset="0"/>
              <a:cs typeface="Times New Roman" pitchFamily="18" charset="0"/>
            </a:endParaRPr>
          </a:p>
          <a:p>
            <a:pPr marL="0" indent="0" algn="just">
              <a:buNone/>
            </a:pPr>
            <a:endParaRPr lang="el-GR" sz="2400" dirty="0">
              <a:latin typeface="Times New Roman" pitchFamily="18" charset="0"/>
              <a:cs typeface="Times New Roman" pitchFamily="18" charset="0"/>
            </a:endParaRPr>
          </a:p>
        </p:txBody>
      </p:sp>
    </p:spTree>
    <p:extLst>
      <p:ext uri="{BB962C8B-B14F-4D97-AF65-F5344CB8AC3E}">
        <p14:creationId xmlns:p14="http://schemas.microsoft.com/office/powerpoint/2010/main" val="2390714660"/>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solidFill>
            <a:schemeClr val="bg1">
              <a:lumMod val="95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a:normAutofit/>
          </a:bodyPr>
          <a:lstStyle/>
          <a:p>
            <a:r>
              <a:rPr lang="el-GR" sz="2400" b="1" dirty="0">
                <a:latin typeface="Times New Roman" pitchFamily="18" charset="0"/>
                <a:cs typeface="Times New Roman" pitchFamily="18" charset="0"/>
              </a:rPr>
              <a:t>Συντονιστής Αποκεντρωμένης Διοίκησης</a:t>
            </a:r>
            <a:br>
              <a:rPr lang="el-GR" sz="2400" b="1" dirty="0">
                <a:latin typeface="Times New Roman" pitchFamily="18" charset="0"/>
                <a:cs typeface="Times New Roman" pitchFamily="18" charset="0"/>
              </a:rPr>
            </a:br>
            <a:r>
              <a:rPr lang="el-GR" sz="2400" b="1" dirty="0">
                <a:latin typeface="Times New Roman" pitchFamily="18" charset="0"/>
                <a:cs typeface="Times New Roman" pitchFamily="18" charset="0"/>
              </a:rPr>
              <a:t>(Άρθρο 66 Ν. 4954/2022)</a:t>
            </a:r>
            <a:endParaRPr lang="el-GR" sz="2400" dirty="0"/>
          </a:p>
        </p:txBody>
      </p:sp>
      <p:sp>
        <p:nvSpPr>
          <p:cNvPr id="3" name="Θέση περιεχομένου 2"/>
          <p:cNvSpPr>
            <a:spLocks noGrp="1"/>
          </p:cNvSpPr>
          <p:nvPr>
            <p:ph idx="1"/>
          </p:nvPr>
        </p:nvSpPr>
        <p:spPr>
          <a:solidFill>
            <a:schemeClr val="bg1">
              <a:lumMod val="85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anchor="ctr">
            <a:normAutofit fontScale="92500" lnSpcReduction="20000"/>
          </a:bodyPr>
          <a:lstStyle/>
          <a:p>
            <a:pPr marL="0" indent="0" algn="just">
              <a:buNone/>
            </a:pPr>
            <a:r>
              <a:rPr lang="el-GR" sz="2400" dirty="0">
                <a:latin typeface="Times New Roman" pitchFamily="18" charset="0"/>
                <a:cs typeface="Times New Roman" pitchFamily="18" charset="0"/>
              </a:rPr>
              <a:t>β) στη συγκρότηση και στον ορισμό γνωμοδοτικών οργάνων διενέργειας διαδικασιών ανάθεσης και εκτέλεσης δημοσίων συμβάσεων,</a:t>
            </a:r>
          </a:p>
          <a:p>
            <a:pPr marL="0" indent="0" algn="just">
              <a:buNone/>
            </a:pPr>
            <a:endParaRPr lang="el-GR" sz="2400" dirty="0">
              <a:latin typeface="Times New Roman" pitchFamily="18" charset="0"/>
              <a:cs typeface="Times New Roman" pitchFamily="18" charset="0"/>
            </a:endParaRPr>
          </a:p>
          <a:p>
            <a:pPr marL="0" indent="0" algn="just">
              <a:buNone/>
            </a:pPr>
            <a:r>
              <a:rPr lang="el-GR" sz="2400" dirty="0">
                <a:latin typeface="Times New Roman" pitchFamily="18" charset="0"/>
                <a:cs typeface="Times New Roman" pitchFamily="18" charset="0"/>
              </a:rPr>
              <a:t>γ) στην επικύρωση των πρακτικών των γνωμοδοτικών οργάνων,</a:t>
            </a:r>
          </a:p>
          <a:p>
            <a:pPr marL="0" indent="0" algn="just">
              <a:buNone/>
            </a:pPr>
            <a:endParaRPr lang="el-GR" sz="2400" dirty="0">
              <a:latin typeface="Times New Roman" pitchFamily="18" charset="0"/>
              <a:cs typeface="Times New Roman" pitchFamily="18" charset="0"/>
            </a:endParaRPr>
          </a:p>
          <a:p>
            <a:pPr marL="0" indent="0" algn="just">
              <a:buNone/>
            </a:pPr>
            <a:r>
              <a:rPr lang="el-GR" sz="2400" dirty="0">
                <a:latin typeface="Times New Roman" pitchFamily="18" charset="0"/>
                <a:cs typeface="Times New Roman" pitchFamily="18" charset="0"/>
              </a:rPr>
              <a:t>δ) στην κατακύρωση, την ανάθεση, τη σύναψη και τροποποίηση συμβάσεων,</a:t>
            </a:r>
          </a:p>
          <a:p>
            <a:pPr marL="0" indent="0" algn="just">
              <a:buNone/>
            </a:pPr>
            <a:endParaRPr lang="el-GR" sz="2400" dirty="0">
              <a:latin typeface="Times New Roman" pitchFamily="18" charset="0"/>
              <a:cs typeface="Times New Roman" pitchFamily="18" charset="0"/>
            </a:endParaRPr>
          </a:p>
          <a:p>
            <a:pPr marL="0" indent="0" algn="just">
              <a:buNone/>
            </a:pPr>
            <a:r>
              <a:rPr lang="el-GR" sz="2400" dirty="0">
                <a:latin typeface="Times New Roman" pitchFamily="18" charset="0"/>
                <a:cs typeface="Times New Roman" pitchFamily="18" charset="0"/>
              </a:rPr>
              <a:t>ε) στη ματαίωση διαδικασίας, στην κήρυξη έκπτωτου αναδόχου και στη μονομερή λύση συμβάσεων, και</a:t>
            </a:r>
          </a:p>
          <a:p>
            <a:pPr marL="0" indent="0" algn="just">
              <a:buNone/>
            </a:pPr>
            <a:endParaRPr lang="el-GR" sz="2400" dirty="0">
              <a:latin typeface="Times New Roman" pitchFamily="18" charset="0"/>
              <a:cs typeface="Times New Roman" pitchFamily="18" charset="0"/>
            </a:endParaRPr>
          </a:p>
          <a:p>
            <a:pPr marL="0" indent="0" algn="just">
              <a:buNone/>
            </a:pPr>
            <a:r>
              <a:rPr lang="el-GR" sz="2400" dirty="0">
                <a:latin typeface="Times New Roman" pitchFamily="18" charset="0"/>
                <a:cs typeface="Times New Roman" pitchFamily="18" charset="0"/>
              </a:rPr>
              <a:t>στ) στις λοιπές πράξεις αρμοδιότητας αποφαινόμενου οργάνου.</a:t>
            </a:r>
          </a:p>
          <a:p>
            <a:pPr marL="0" indent="0">
              <a:buNone/>
            </a:pPr>
            <a:endParaRPr lang="el-GR" sz="2400" dirty="0"/>
          </a:p>
        </p:txBody>
      </p:sp>
    </p:spTree>
    <p:extLst>
      <p:ext uri="{BB962C8B-B14F-4D97-AF65-F5344CB8AC3E}">
        <p14:creationId xmlns:p14="http://schemas.microsoft.com/office/powerpoint/2010/main" val="4128796348"/>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solidFill>
            <a:schemeClr val="bg1">
              <a:lumMod val="95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a:normAutofit/>
          </a:bodyPr>
          <a:lstStyle/>
          <a:p>
            <a:r>
              <a:rPr lang="el-GR" sz="2400" b="1" dirty="0">
                <a:latin typeface="Times New Roman" pitchFamily="18" charset="0"/>
                <a:cs typeface="Times New Roman" pitchFamily="18" charset="0"/>
              </a:rPr>
              <a:t>Συντονιστικό Συμβούλιο Αποκεντρωμένων Διοικήσεων</a:t>
            </a:r>
            <a:br>
              <a:rPr lang="el-GR" sz="2400" b="1" dirty="0">
                <a:latin typeface="Times New Roman" pitchFamily="18" charset="0"/>
                <a:cs typeface="Times New Roman" pitchFamily="18" charset="0"/>
              </a:rPr>
            </a:br>
            <a:r>
              <a:rPr lang="el-GR" sz="2400" b="1" dirty="0">
                <a:latin typeface="Times New Roman" pitchFamily="18" charset="0"/>
                <a:cs typeface="Times New Roman" pitchFamily="18" charset="0"/>
              </a:rPr>
              <a:t>(Άρθρο 67 Ν. 4954/2022)</a:t>
            </a:r>
          </a:p>
        </p:txBody>
      </p:sp>
      <p:sp>
        <p:nvSpPr>
          <p:cNvPr id="3" name="Θέση περιεχομένου 2"/>
          <p:cNvSpPr>
            <a:spLocks noGrp="1"/>
          </p:cNvSpPr>
          <p:nvPr>
            <p:ph idx="1"/>
          </p:nvPr>
        </p:nvSpPr>
        <p:spPr>
          <a:solidFill>
            <a:schemeClr val="bg1">
              <a:lumMod val="85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anchor="ctr">
            <a:normAutofit fontScale="92500"/>
          </a:bodyPr>
          <a:lstStyle/>
          <a:p>
            <a:pPr marL="0" indent="0" algn="ctr">
              <a:buNone/>
            </a:pPr>
            <a:endParaRPr lang="el-GR" sz="2400" b="1" dirty="0">
              <a:latin typeface="Times New Roman" pitchFamily="18" charset="0"/>
              <a:cs typeface="Times New Roman" pitchFamily="18" charset="0"/>
            </a:endParaRPr>
          </a:p>
          <a:p>
            <a:pPr marL="0" indent="0" algn="ctr">
              <a:buNone/>
            </a:pPr>
            <a:endParaRPr lang="el-GR" sz="2400" b="1" dirty="0">
              <a:latin typeface="Times New Roman" pitchFamily="18" charset="0"/>
              <a:cs typeface="Times New Roman" pitchFamily="18" charset="0"/>
            </a:endParaRPr>
          </a:p>
          <a:p>
            <a:pPr marL="0" indent="0" algn="ctr">
              <a:buNone/>
            </a:pPr>
            <a:r>
              <a:rPr lang="el-GR" sz="2400" b="1" dirty="0">
                <a:latin typeface="Times New Roman" pitchFamily="18" charset="0"/>
                <a:cs typeface="Times New Roman" pitchFamily="18" charset="0"/>
              </a:rPr>
              <a:t>Συντονιστικό Συμβούλιο Αποκεντρωμένων Διοικήσεων</a:t>
            </a:r>
          </a:p>
          <a:p>
            <a:pPr marL="0" indent="0">
              <a:buNone/>
            </a:pPr>
            <a:endParaRPr lang="el-GR" sz="2400" dirty="0"/>
          </a:p>
          <a:p>
            <a:pPr marL="0" indent="0" algn="just">
              <a:buNone/>
            </a:pPr>
            <a:r>
              <a:rPr lang="el-GR" sz="2400" dirty="0">
                <a:latin typeface="Times New Roman" pitchFamily="18" charset="0"/>
                <a:cs typeface="Times New Roman" pitchFamily="18" charset="0"/>
              </a:rPr>
              <a:t>Συστήνεται στο Υπουργείο Εσωτερικών, με απόφαση του Υπουργού Εσωτερικών, Συντονιστικό Συμβούλιο Αποκεντρωμένων Διοικήσεων στο οποίο συμμετέχει ο Υπουργός Εσωτερικών ως πρόεδρος και οι Γραμματείς των Αποκεντρωμένων Διοικήσεων ως μέλη. </a:t>
            </a:r>
          </a:p>
          <a:p>
            <a:pPr marL="0" indent="0" algn="just">
              <a:buNone/>
            </a:pPr>
            <a:endParaRPr lang="el-GR" sz="2400" dirty="0">
              <a:latin typeface="Times New Roman" pitchFamily="18" charset="0"/>
              <a:cs typeface="Times New Roman" pitchFamily="18" charset="0"/>
            </a:endParaRPr>
          </a:p>
          <a:p>
            <a:pPr marL="0" indent="0" algn="just">
              <a:buNone/>
            </a:pPr>
            <a:r>
              <a:rPr lang="el-GR" sz="2400" dirty="0">
                <a:latin typeface="Times New Roman" pitchFamily="18" charset="0"/>
                <a:cs typeface="Times New Roman" pitchFamily="18" charset="0"/>
              </a:rPr>
              <a:t>Στο Συμβούλιο συμμετέχουν ο Γενικός Γραμματέας Εσωτερικών και Οργάνωσης του Υπουργείου Εσωτερικών και ο αρμόδιος Γενικός Διευθυντής του Υπουργείου Εσωτερικών. </a:t>
            </a:r>
          </a:p>
          <a:p>
            <a:pPr marL="0" indent="0">
              <a:buNone/>
            </a:pPr>
            <a:endParaRPr lang="el-GR" sz="2400" dirty="0"/>
          </a:p>
          <a:p>
            <a:pPr marL="0" indent="0">
              <a:buNone/>
            </a:pPr>
            <a:endParaRPr lang="el-GR" sz="2400" dirty="0"/>
          </a:p>
        </p:txBody>
      </p:sp>
    </p:spTree>
    <p:extLst>
      <p:ext uri="{BB962C8B-B14F-4D97-AF65-F5344CB8AC3E}">
        <p14:creationId xmlns:p14="http://schemas.microsoft.com/office/powerpoint/2010/main" val="2438796435"/>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solidFill>
            <a:schemeClr val="bg1">
              <a:lumMod val="95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a:normAutofit/>
          </a:bodyPr>
          <a:lstStyle/>
          <a:p>
            <a:r>
              <a:rPr lang="el-GR" sz="2400" b="1" dirty="0">
                <a:latin typeface="Times New Roman" pitchFamily="18" charset="0"/>
                <a:cs typeface="Times New Roman" pitchFamily="18" charset="0"/>
              </a:rPr>
              <a:t>Συντονιστικό Συμβούλιο Αποκεντρωμένων Διοικήσεων</a:t>
            </a:r>
            <a:br>
              <a:rPr lang="el-GR" sz="2400" b="1" dirty="0">
                <a:latin typeface="Times New Roman" pitchFamily="18" charset="0"/>
                <a:cs typeface="Times New Roman" pitchFamily="18" charset="0"/>
              </a:rPr>
            </a:br>
            <a:r>
              <a:rPr lang="el-GR" sz="2400" b="1" dirty="0">
                <a:latin typeface="Times New Roman" pitchFamily="18" charset="0"/>
                <a:cs typeface="Times New Roman" pitchFamily="18" charset="0"/>
              </a:rPr>
              <a:t>(Άρθρο 67 Ν. 4954/2022)</a:t>
            </a:r>
            <a:endParaRPr lang="el-GR" sz="2400" dirty="0"/>
          </a:p>
        </p:txBody>
      </p:sp>
      <p:sp>
        <p:nvSpPr>
          <p:cNvPr id="3" name="Θέση περιεχομένου 2"/>
          <p:cNvSpPr>
            <a:spLocks noGrp="1"/>
          </p:cNvSpPr>
          <p:nvPr>
            <p:ph idx="1"/>
          </p:nvPr>
        </p:nvSpPr>
        <p:spPr>
          <a:solidFill>
            <a:schemeClr val="bg1">
              <a:lumMod val="85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anchor="ctr">
            <a:normAutofit lnSpcReduction="10000"/>
          </a:bodyPr>
          <a:lstStyle/>
          <a:p>
            <a:pPr marL="0" indent="0" algn="just">
              <a:buNone/>
            </a:pPr>
            <a:endParaRPr lang="el-GR" sz="2400" dirty="0">
              <a:latin typeface="Times New Roman" pitchFamily="18" charset="0"/>
              <a:cs typeface="Times New Roman" pitchFamily="18" charset="0"/>
            </a:endParaRPr>
          </a:p>
          <a:p>
            <a:pPr marL="0" indent="0" algn="just">
              <a:buNone/>
            </a:pPr>
            <a:r>
              <a:rPr lang="el-GR" sz="2400" dirty="0">
                <a:latin typeface="Times New Roman" pitchFamily="18" charset="0"/>
                <a:cs typeface="Times New Roman" pitchFamily="18" charset="0"/>
              </a:rPr>
              <a:t>Στις συνεδριάσεις του Συμβουλίου ανάλογα με τα εξεταζόμενα θέματα συμμετέχουν και οι καθ’ </a:t>
            </a:r>
            <a:r>
              <a:rPr lang="el-GR" sz="2400" dirty="0" err="1">
                <a:latin typeface="Times New Roman" pitchFamily="18" charset="0"/>
                <a:cs typeface="Times New Roman" pitchFamily="18" charset="0"/>
              </a:rPr>
              <a:t>ύλην</a:t>
            </a:r>
            <a:r>
              <a:rPr lang="el-GR" sz="2400" dirty="0">
                <a:latin typeface="Times New Roman" pitchFamily="18" charset="0"/>
                <a:cs typeface="Times New Roman" pitchFamily="18" charset="0"/>
              </a:rPr>
              <a:t> αρμόδιοι Υπουργοί και Γενικοί Γραμματείς των Υπουργείων. </a:t>
            </a:r>
          </a:p>
          <a:p>
            <a:pPr marL="0" indent="0" algn="just">
              <a:buNone/>
            </a:pPr>
            <a:endParaRPr lang="el-GR" sz="2400" dirty="0">
              <a:latin typeface="Times New Roman" pitchFamily="18" charset="0"/>
              <a:cs typeface="Times New Roman" pitchFamily="18" charset="0"/>
            </a:endParaRPr>
          </a:p>
          <a:p>
            <a:pPr marL="0" indent="0" algn="just">
              <a:buNone/>
            </a:pPr>
            <a:r>
              <a:rPr lang="el-GR" sz="2400" dirty="0">
                <a:latin typeface="Times New Roman" pitchFamily="18" charset="0"/>
                <a:cs typeface="Times New Roman" pitchFamily="18" charset="0"/>
              </a:rPr>
              <a:t>Το Συντονιστικό Συμβούλιο Αποκεντρωμένων Διοικήσεων υποστηρίζεται γραμματειακά από υπαλλήλους της Διεύθυνσης Οργάνωσης και Λειτουργίας Αποκεντρωμένων Διοικήσεων. </a:t>
            </a:r>
          </a:p>
          <a:p>
            <a:pPr marL="0" indent="0" algn="just">
              <a:buNone/>
            </a:pPr>
            <a:endParaRPr lang="el-GR" sz="2400" dirty="0">
              <a:latin typeface="Times New Roman" pitchFamily="18" charset="0"/>
              <a:cs typeface="Times New Roman" pitchFamily="18" charset="0"/>
            </a:endParaRPr>
          </a:p>
          <a:p>
            <a:pPr marL="0" indent="0" algn="just">
              <a:buNone/>
            </a:pPr>
            <a:r>
              <a:rPr lang="el-GR" sz="2400" dirty="0">
                <a:latin typeface="Times New Roman" pitchFamily="18" charset="0"/>
                <a:cs typeface="Times New Roman" pitchFamily="18" charset="0"/>
              </a:rPr>
              <a:t>Η Γραμματεία του Συμβουλίου έχει την ευθύνη σύνταξης της σχετικής πρόσκλησης, στην οποία θα περιλαμβάνονται και τα προς συζήτηση θέματα.</a:t>
            </a:r>
          </a:p>
          <a:p>
            <a:pPr marL="0" indent="0">
              <a:buNone/>
            </a:pPr>
            <a:endParaRPr lang="el-GR" sz="2400" dirty="0"/>
          </a:p>
        </p:txBody>
      </p:sp>
    </p:spTree>
    <p:extLst>
      <p:ext uri="{BB962C8B-B14F-4D97-AF65-F5344CB8AC3E}">
        <p14:creationId xmlns:p14="http://schemas.microsoft.com/office/powerpoint/2010/main" val="2335920539"/>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solidFill>
            <a:schemeClr val="bg1">
              <a:lumMod val="95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a:normAutofit/>
          </a:bodyPr>
          <a:lstStyle/>
          <a:p>
            <a:r>
              <a:rPr lang="el-GR" sz="2400" b="1" dirty="0">
                <a:latin typeface="Times New Roman" pitchFamily="18" charset="0"/>
                <a:cs typeface="Times New Roman" pitchFamily="18" charset="0"/>
              </a:rPr>
              <a:t>Συντονιστικό Συμβούλιο Αποκεντρωμένων Διοικήσεων</a:t>
            </a:r>
            <a:br>
              <a:rPr lang="el-GR" sz="2400" b="1" dirty="0">
                <a:latin typeface="Times New Roman" pitchFamily="18" charset="0"/>
                <a:cs typeface="Times New Roman" pitchFamily="18" charset="0"/>
              </a:rPr>
            </a:br>
            <a:r>
              <a:rPr lang="el-GR" sz="2400" b="1" dirty="0">
                <a:latin typeface="Times New Roman" pitchFamily="18" charset="0"/>
                <a:cs typeface="Times New Roman" pitchFamily="18" charset="0"/>
              </a:rPr>
              <a:t>(Άρθρο 67 Ν. 4954/2022)</a:t>
            </a:r>
            <a:endParaRPr lang="el-GR" sz="2400" dirty="0"/>
          </a:p>
        </p:txBody>
      </p:sp>
      <p:sp>
        <p:nvSpPr>
          <p:cNvPr id="3" name="Θέση περιεχομένου 2"/>
          <p:cNvSpPr>
            <a:spLocks noGrp="1"/>
          </p:cNvSpPr>
          <p:nvPr>
            <p:ph idx="1"/>
          </p:nvPr>
        </p:nvSpPr>
        <p:spPr>
          <a:solidFill>
            <a:schemeClr val="bg1">
              <a:lumMod val="85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anchor="ctr">
            <a:normAutofit lnSpcReduction="10000"/>
          </a:bodyPr>
          <a:lstStyle/>
          <a:p>
            <a:pPr marL="0" indent="0" algn="just">
              <a:buNone/>
            </a:pPr>
            <a:r>
              <a:rPr lang="el-GR" sz="2400" dirty="0">
                <a:latin typeface="Times New Roman" pitchFamily="18" charset="0"/>
                <a:cs typeface="Times New Roman" pitchFamily="18" charset="0"/>
              </a:rPr>
              <a:t>Το Συμβούλιο συγκαλείται από τον Υπουργό Εσωτερικών και αποσκοπεί στο συντονισμό της δράσης των Αποκεντρωμένων Διοικήσεων, στην επίλυση θεμάτων που ανακύπτουν κατά την άσκηση των αρμοδιοτήτων, οι οποίες έχουν απονεμηθεί από τα καθ’ </a:t>
            </a:r>
            <a:r>
              <a:rPr lang="el-GR" sz="2400" dirty="0" err="1">
                <a:latin typeface="Times New Roman" pitchFamily="18" charset="0"/>
                <a:cs typeface="Times New Roman" pitchFamily="18" charset="0"/>
              </a:rPr>
              <a:t>ύλην</a:t>
            </a:r>
            <a:r>
              <a:rPr lang="el-GR" sz="2400" dirty="0">
                <a:latin typeface="Times New Roman" pitchFamily="18" charset="0"/>
                <a:cs typeface="Times New Roman" pitchFamily="18" charset="0"/>
              </a:rPr>
              <a:t> αρμόδια Υπουργεία στην Αποκεντρωμένη Διοίκηση, στην αντιμετώπιση σημαντικών ζητημάτων που σχετίζονται με τη λειτουργία τους, καθώς και στη χάραξη οριζόντιων δράσεων ανά τομέα πολιτικής των Αποκεντρωμένων Διοικήσεων. </a:t>
            </a:r>
          </a:p>
          <a:p>
            <a:pPr marL="0" indent="0" algn="just">
              <a:buNone/>
            </a:pPr>
            <a:endParaRPr lang="el-GR" sz="2400" dirty="0">
              <a:latin typeface="Times New Roman" pitchFamily="18" charset="0"/>
              <a:cs typeface="Times New Roman" pitchFamily="18" charset="0"/>
            </a:endParaRPr>
          </a:p>
          <a:p>
            <a:pPr marL="0" indent="0" algn="just">
              <a:buNone/>
            </a:pPr>
            <a:r>
              <a:rPr lang="el-GR" sz="2400" dirty="0">
                <a:latin typeface="Times New Roman" pitchFamily="18" charset="0"/>
                <a:cs typeface="Times New Roman" pitchFamily="18" charset="0"/>
              </a:rPr>
              <a:t>Οι αποφάσεις του Συμβουλίου κοινοποιούνται στις αρμόδιες υπηρεσίες των Υπουργείων, προκειμένου να προωθηθούν νομοθετικές ρυθμίσεις ή να εκδοθούν διευκρινιστικές εγκύκλιοι. </a:t>
            </a:r>
          </a:p>
        </p:txBody>
      </p:sp>
    </p:spTree>
    <p:extLst>
      <p:ext uri="{BB962C8B-B14F-4D97-AF65-F5344CB8AC3E}">
        <p14:creationId xmlns:p14="http://schemas.microsoft.com/office/powerpoint/2010/main" val="2907229209"/>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solidFill>
            <a:schemeClr val="bg1">
              <a:lumMod val="95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a:normAutofit/>
          </a:bodyPr>
          <a:lstStyle/>
          <a:p>
            <a:r>
              <a:rPr lang="el-GR" sz="2400" b="1" dirty="0">
                <a:latin typeface="Times New Roman" pitchFamily="18" charset="0"/>
                <a:cs typeface="Times New Roman" pitchFamily="18" charset="0"/>
              </a:rPr>
              <a:t>Συντονιστικό Συμβούλιο Αποκεντρωμένων Διοικήσεων</a:t>
            </a:r>
            <a:br>
              <a:rPr lang="el-GR" sz="2400" b="1" dirty="0">
                <a:latin typeface="Times New Roman" pitchFamily="18" charset="0"/>
                <a:cs typeface="Times New Roman" pitchFamily="18" charset="0"/>
              </a:rPr>
            </a:br>
            <a:r>
              <a:rPr lang="el-GR" sz="2400" b="1" dirty="0">
                <a:latin typeface="Times New Roman" pitchFamily="18" charset="0"/>
                <a:cs typeface="Times New Roman" pitchFamily="18" charset="0"/>
              </a:rPr>
              <a:t>(Άρθρο 67 Ν. 4954/2022)</a:t>
            </a:r>
            <a:endParaRPr lang="el-GR" sz="2400" dirty="0"/>
          </a:p>
        </p:txBody>
      </p:sp>
      <p:sp>
        <p:nvSpPr>
          <p:cNvPr id="3" name="Θέση περιεχομένου 2"/>
          <p:cNvSpPr>
            <a:spLocks noGrp="1"/>
          </p:cNvSpPr>
          <p:nvPr>
            <p:ph idx="1"/>
          </p:nvPr>
        </p:nvSpPr>
        <p:spPr>
          <a:solidFill>
            <a:schemeClr val="bg1">
              <a:lumMod val="85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anchor="ctr">
            <a:normAutofit lnSpcReduction="10000"/>
          </a:bodyPr>
          <a:lstStyle/>
          <a:p>
            <a:pPr marL="0" indent="0" algn="just">
              <a:buNone/>
            </a:pPr>
            <a:endParaRPr lang="el-GR" sz="2400" dirty="0">
              <a:latin typeface="Times New Roman" pitchFamily="18" charset="0"/>
              <a:cs typeface="Times New Roman" pitchFamily="18" charset="0"/>
            </a:endParaRPr>
          </a:p>
          <a:p>
            <a:pPr marL="0" indent="0" algn="just">
              <a:buNone/>
            </a:pPr>
            <a:r>
              <a:rPr lang="el-GR" sz="2400" dirty="0">
                <a:latin typeface="Times New Roman" pitchFamily="18" charset="0"/>
                <a:cs typeface="Times New Roman" pitchFamily="18" charset="0"/>
              </a:rPr>
              <a:t>Το Συμβούλιο συνέρχεται τακτικά τέσσερις (4) φορές τον χρόνο και κατά περίπτωση για ειδικά θέματα σε έκτακτες συνεδριάσεις. </a:t>
            </a:r>
          </a:p>
          <a:p>
            <a:pPr marL="0" indent="0" algn="just">
              <a:buNone/>
            </a:pPr>
            <a:endParaRPr lang="el-GR" sz="2400" dirty="0">
              <a:latin typeface="Times New Roman" pitchFamily="18" charset="0"/>
              <a:cs typeface="Times New Roman" pitchFamily="18" charset="0"/>
            </a:endParaRPr>
          </a:p>
          <a:p>
            <a:pPr marL="0" indent="0" algn="just">
              <a:buNone/>
            </a:pPr>
            <a:r>
              <a:rPr lang="el-GR" sz="2400" dirty="0">
                <a:latin typeface="Times New Roman" pitchFamily="18" charset="0"/>
                <a:cs typeface="Times New Roman" pitchFamily="18" charset="0"/>
              </a:rPr>
              <a:t>Η θεματολογία κάθε συνεδρίασης ορίζεται από τον Υπουργό Εσωτερικών, κατόπιν προτάσεων που υποβάλλουν οι καθ’ </a:t>
            </a:r>
            <a:r>
              <a:rPr lang="el-GR" sz="2400" dirty="0" err="1">
                <a:latin typeface="Times New Roman" pitchFamily="18" charset="0"/>
                <a:cs typeface="Times New Roman" pitchFamily="18" charset="0"/>
              </a:rPr>
              <a:t>ύλην</a:t>
            </a:r>
            <a:r>
              <a:rPr lang="el-GR" sz="2400" dirty="0">
                <a:latin typeface="Times New Roman" pitchFamily="18" charset="0"/>
                <a:cs typeface="Times New Roman" pitchFamily="18" charset="0"/>
              </a:rPr>
              <a:t> αρμόδιοι Υπουργοί, οι Γραμματείς των Αποκεντρωμένων Διοικήσεων και η Διεύθυνση Οργάνωσης και Λειτουργίας Αποκεντρωμένων Διοικήσεων. </a:t>
            </a:r>
          </a:p>
          <a:p>
            <a:pPr marL="0" indent="0" algn="just">
              <a:buNone/>
            </a:pPr>
            <a:endParaRPr lang="el-GR" sz="2400" dirty="0">
              <a:latin typeface="Times New Roman" pitchFamily="18" charset="0"/>
              <a:cs typeface="Times New Roman" pitchFamily="18" charset="0"/>
            </a:endParaRPr>
          </a:p>
          <a:p>
            <a:pPr marL="0" indent="0" algn="just">
              <a:buNone/>
            </a:pPr>
            <a:r>
              <a:rPr lang="el-GR" sz="2400" dirty="0">
                <a:latin typeface="Times New Roman" pitchFamily="18" charset="0"/>
                <a:cs typeface="Times New Roman" pitchFamily="18" charset="0"/>
              </a:rPr>
              <a:t>Το Συμβούλιο δύναται επίσης να συνεδριάζει και με τηλεδιάσκεψη.</a:t>
            </a:r>
          </a:p>
          <a:p>
            <a:pPr marL="0" indent="0">
              <a:buNone/>
            </a:pPr>
            <a:endParaRPr lang="el-GR" sz="2400" dirty="0"/>
          </a:p>
        </p:txBody>
      </p:sp>
    </p:spTree>
    <p:extLst>
      <p:ext uri="{BB962C8B-B14F-4D97-AF65-F5344CB8AC3E}">
        <p14:creationId xmlns:p14="http://schemas.microsoft.com/office/powerpoint/2010/main" val="18154387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solidFill>
            <a:schemeClr val="bg1">
              <a:lumMod val="95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a:normAutofit/>
          </a:bodyPr>
          <a:lstStyle/>
          <a:p>
            <a:r>
              <a:rPr lang="el-GR" sz="2400" b="1" dirty="0">
                <a:latin typeface="Times New Roman" pitchFamily="18" charset="0"/>
                <a:cs typeface="Times New Roman" pitchFamily="18" charset="0"/>
              </a:rPr>
              <a:t>Γραμματέας Αποκεντρωμένης Διοίκησης</a:t>
            </a:r>
            <a:br>
              <a:rPr lang="el-GR" sz="2400" b="1" dirty="0">
                <a:latin typeface="Times New Roman" pitchFamily="18" charset="0"/>
                <a:cs typeface="Times New Roman" pitchFamily="18" charset="0"/>
              </a:rPr>
            </a:br>
            <a:r>
              <a:rPr lang="el-GR" sz="2400" b="1" dirty="0">
                <a:latin typeface="Times New Roman" pitchFamily="18" charset="0"/>
                <a:cs typeface="Times New Roman" pitchFamily="18" charset="0"/>
              </a:rPr>
              <a:t>(Άρθρο 63 Ν. 4954/2022)</a:t>
            </a:r>
            <a:endParaRPr lang="el-GR" sz="2400" dirty="0"/>
          </a:p>
        </p:txBody>
      </p:sp>
      <p:sp>
        <p:nvSpPr>
          <p:cNvPr id="3" name="Θέση περιεχομένου 2"/>
          <p:cNvSpPr>
            <a:spLocks noGrp="1"/>
          </p:cNvSpPr>
          <p:nvPr>
            <p:ph idx="1"/>
          </p:nvPr>
        </p:nvSpPr>
        <p:spPr>
          <a:solidFill>
            <a:schemeClr val="bg1">
              <a:lumMod val="85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anchor="ctr">
            <a:normAutofit/>
          </a:bodyPr>
          <a:lstStyle/>
          <a:p>
            <a:pPr algn="just"/>
            <a:endParaRPr lang="el-GR" sz="2400" dirty="0">
              <a:latin typeface="Times New Roman" pitchFamily="18" charset="0"/>
              <a:cs typeface="Times New Roman" pitchFamily="18" charset="0"/>
            </a:endParaRPr>
          </a:p>
          <a:p>
            <a:pPr marL="0" indent="0" algn="just">
              <a:buNone/>
            </a:pPr>
            <a:r>
              <a:rPr lang="el-GR" sz="2400" dirty="0">
                <a:latin typeface="Times New Roman" pitchFamily="18" charset="0"/>
                <a:cs typeface="Times New Roman" pitchFamily="18" charset="0"/>
              </a:rPr>
              <a:t>Τα κωλύματα, τα ασυμβίβαστα και τις υποχρεώσεις των Ειδικών Γραμματέων της Κυβέρνησης, εφαρμόζονται και για τους Γραμματείς της Αποκεντρωμένης Διοίκησης.</a:t>
            </a:r>
          </a:p>
          <a:p>
            <a:pPr marL="0" indent="0" algn="just">
              <a:buNone/>
            </a:pPr>
            <a:endParaRPr lang="el-GR" sz="2400" dirty="0">
              <a:latin typeface="Times New Roman" pitchFamily="18" charset="0"/>
              <a:cs typeface="Times New Roman" pitchFamily="18" charset="0"/>
            </a:endParaRPr>
          </a:p>
          <a:p>
            <a:pPr marL="0" indent="0" algn="just">
              <a:buNone/>
            </a:pPr>
            <a:r>
              <a:rPr lang="el-GR" sz="2400" dirty="0">
                <a:latin typeface="Times New Roman" pitchFamily="18" charset="0"/>
                <a:cs typeface="Times New Roman" pitchFamily="18" charset="0"/>
              </a:rPr>
              <a:t>Για τους Γραμματείς των Αποκεντρωμένων Διοικήσεων ισχύουν τα ίδια κωλύματα εκλογιμότητας που ισχύουν για τους Γενικούς και Ειδικούς Γραμματείς των Υπουργείων, σε όποια εκλογική περιφέρεια υπηρέτησαν ή σε όποια εκλογική περιφέρεια εκτεινόταν η τοπική αρμοδιότητά τους μέσα στους τελευταίους δεκαοκτώ (18) μήνες της τετραετούς βουλευτικής περιόδου.</a:t>
            </a:r>
            <a:endParaRPr lang="el-GR" sz="2400" dirty="0"/>
          </a:p>
        </p:txBody>
      </p:sp>
    </p:spTree>
    <p:extLst>
      <p:ext uri="{BB962C8B-B14F-4D97-AF65-F5344CB8AC3E}">
        <p14:creationId xmlns:p14="http://schemas.microsoft.com/office/powerpoint/2010/main" val="43495070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solidFill>
            <a:schemeClr val="bg1">
              <a:lumMod val="95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a:normAutofit/>
          </a:bodyPr>
          <a:lstStyle/>
          <a:p>
            <a:r>
              <a:rPr lang="el-GR" sz="2400" b="1" dirty="0">
                <a:latin typeface="Times New Roman" pitchFamily="18" charset="0"/>
                <a:cs typeface="Times New Roman" pitchFamily="18" charset="0"/>
              </a:rPr>
              <a:t>Γραμματέας Αποκεντρωμένης Διοίκησης</a:t>
            </a:r>
            <a:br>
              <a:rPr lang="el-GR" sz="2400" b="1" dirty="0">
                <a:latin typeface="Times New Roman" pitchFamily="18" charset="0"/>
                <a:cs typeface="Times New Roman" pitchFamily="18" charset="0"/>
              </a:rPr>
            </a:br>
            <a:r>
              <a:rPr lang="el-GR" sz="2400" b="1" dirty="0">
                <a:latin typeface="Times New Roman" pitchFamily="18" charset="0"/>
                <a:cs typeface="Times New Roman" pitchFamily="18" charset="0"/>
              </a:rPr>
              <a:t>(Άρθρο 63 Ν. 4954/2022)</a:t>
            </a:r>
            <a:endParaRPr lang="el-GR" sz="2400" dirty="0"/>
          </a:p>
        </p:txBody>
      </p:sp>
      <p:sp>
        <p:nvSpPr>
          <p:cNvPr id="3" name="Θέση περιεχομένου 2"/>
          <p:cNvSpPr>
            <a:spLocks noGrp="1"/>
          </p:cNvSpPr>
          <p:nvPr>
            <p:ph idx="1"/>
          </p:nvPr>
        </p:nvSpPr>
        <p:spPr>
          <a:solidFill>
            <a:schemeClr val="bg1">
              <a:lumMod val="85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anchor="ctr">
            <a:normAutofit lnSpcReduction="10000"/>
          </a:bodyPr>
          <a:lstStyle/>
          <a:p>
            <a:pPr marL="0" indent="0" algn="just">
              <a:buNone/>
            </a:pPr>
            <a:r>
              <a:rPr lang="el-GR" sz="2400" dirty="0">
                <a:latin typeface="Times New Roman" pitchFamily="18" charset="0"/>
                <a:cs typeface="Times New Roman" pitchFamily="18" charset="0"/>
              </a:rPr>
              <a:t>Ο Γραμματέας Αποκεντρωμένης Διοίκησης υπογράφει «Συμβόλαιο Απόδοσης» με τον Υπουργό Εσωτερικών, το οποίο περιλαμβάνει τους στόχους και τις δράσεις που αναλαμβάνει κατά τη διάρκεια της θητείας του. </a:t>
            </a:r>
          </a:p>
          <a:p>
            <a:pPr marL="0" indent="0" algn="just">
              <a:buNone/>
            </a:pPr>
            <a:endParaRPr lang="el-GR" sz="2400" dirty="0">
              <a:latin typeface="Times New Roman" pitchFamily="18" charset="0"/>
              <a:cs typeface="Times New Roman" pitchFamily="18" charset="0"/>
            </a:endParaRPr>
          </a:p>
          <a:p>
            <a:pPr marL="0" indent="0" algn="just">
              <a:buNone/>
            </a:pPr>
            <a:r>
              <a:rPr lang="el-GR" sz="2400" dirty="0">
                <a:latin typeface="Times New Roman" pitchFamily="18" charset="0"/>
                <a:cs typeface="Times New Roman" pitchFamily="18" charset="0"/>
              </a:rPr>
              <a:t>Το </a:t>
            </a:r>
            <a:r>
              <a:rPr lang="el-GR" sz="2400" dirty="0" smtClean="0">
                <a:latin typeface="Times New Roman" pitchFamily="18" charset="0"/>
                <a:cs typeface="Times New Roman" pitchFamily="18" charset="0"/>
              </a:rPr>
              <a:t>«Συμβόλαιο» </a:t>
            </a:r>
            <a:r>
              <a:rPr lang="el-GR" sz="2400" dirty="0">
                <a:latin typeface="Times New Roman" pitchFamily="18" charset="0"/>
                <a:cs typeface="Times New Roman" pitchFamily="18" charset="0"/>
              </a:rPr>
              <a:t>αναρτάται στις ιστοσελίδες της Προεδρίας της Κυβέρνησης και του Υπουργείου Εσωτερικών. </a:t>
            </a:r>
          </a:p>
          <a:p>
            <a:pPr marL="0" indent="0" algn="just">
              <a:buNone/>
            </a:pPr>
            <a:endParaRPr lang="el-GR" sz="2400" dirty="0">
              <a:latin typeface="Times New Roman" pitchFamily="18" charset="0"/>
              <a:cs typeface="Times New Roman" pitchFamily="18" charset="0"/>
            </a:endParaRPr>
          </a:p>
          <a:p>
            <a:pPr marL="0" indent="0" algn="just">
              <a:buNone/>
            </a:pPr>
            <a:r>
              <a:rPr lang="el-GR" sz="2400" dirty="0">
                <a:latin typeface="Times New Roman" pitchFamily="18" charset="0"/>
                <a:cs typeface="Times New Roman" pitchFamily="18" charset="0"/>
              </a:rPr>
              <a:t>Ο Γραμματέας Αποκεντρωμένης Διοίκησης αξιολογείται σε ετήσια βάση για την επίδοσή του, σύμφωνα με το άρθρο 43 του Ν. 4622/2019 που αφορά στην αξιολόγηση των Γενικών και Ειδικών Γραμματέων.</a:t>
            </a:r>
          </a:p>
        </p:txBody>
      </p:sp>
    </p:spTree>
    <p:extLst>
      <p:ext uri="{BB962C8B-B14F-4D97-AF65-F5344CB8AC3E}">
        <p14:creationId xmlns:p14="http://schemas.microsoft.com/office/powerpoint/2010/main" val="160669741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solidFill>
            <a:schemeClr val="bg1">
              <a:lumMod val="95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a:normAutofit/>
          </a:bodyPr>
          <a:lstStyle/>
          <a:p>
            <a:r>
              <a:rPr lang="el-GR" sz="2400" b="1" dirty="0">
                <a:latin typeface="Times New Roman" pitchFamily="18" charset="0"/>
                <a:cs typeface="Times New Roman" pitchFamily="18" charset="0"/>
              </a:rPr>
              <a:t>Γραμματέας Αποκεντρωμένης Διοίκησης</a:t>
            </a:r>
            <a:br>
              <a:rPr lang="el-GR" sz="2400" b="1" dirty="0">
                <a:latin typeface="Times New Roman" pitchFamily="18" charset="0"/>
                <a:cs typeface="Times New Roman" pitchFamily="18" charset="0"/>
              </a:rPr>
            </a:br>
            <a:r>
              <a:rPr lang="el-GR" sz="2400" b="1" dirty="0">
                <a:latin typeface="Times New Roman" pitchFamily="18" charset="0"/>
                <a:cs typeface="Times New Roman" pitchFamily="18" charset="0"/>
              </a:rPr>
              <a:t>(Άρθρο 63 Ν. 4954/2022)</a:t>
            </a:r>
            <a:endParaRPr lang="el-GR" sz="2400" dirty="0"/>
          </a:p>
        </p:txBody>
      </p:sp>
      <p:sp>
        <p:nvSpPr>
          <p:cNvPr id="3" name="Θέση περιεχομένου 2"/>
          <p:cNvSpPr>
            <a:spLocks noGrp="1"/>
          </p:cNvSpPr>
          <p:nvPr>
            <p:ph idx="1"/>
          </p:nvPr>
        </p:nvSpPr>
        <p:spPr>
          <a:solidFill>
            <a:schemeClr val="bg1">
              <a:lumMod val="85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anchor="ctr">
            <a:normAutofit fontScale="92500" lnSpcReduction="10000"/>
          </a:bodyPr>
          <a:lstStyle/>
          <a:p>
            <a:pPr marL="0" indent="0" algn="just">
              <a:buNone/>
            </a:pPr>
            <a:endParaRPr lang="el-GR" sz="2400" dirty="0">
              <a:latin typeface="Times New Roman" pitchFamily="18" charset="0"/>
              <a:cs typeface="Times New Roman" pitchFamily="18" charset="0"/>
            </a:endParaRPr>
          </a:p>
          <a:p>
            <a:pPr marL="0" indent="0" algn="just">
              <a:buNone/>
            </a:pPr>
            <a:r>
              <a:rPr lang="el-GR" sz="2400" dirty="0">
                <a:latin typeface="Times New Roman" pitchFamily="18" charset="0"/>
                <a:cs typeface="Times New Roman" pitchFamily="18" charset="0"/>
              </a:rPr>
              <a:t>Η θητεία του Γραμματέα της Αποκεντρωμένης Διοίκησης λήγει υποχρεωτικώς στις ακόλουθες περιπτώσεις: </a:t>
            </a:r>
          </a:p>
          <a:p>
            <a:pPr marL="0" indent="0" algn="just">
              <a:buNone/>
            </a:pPr>
            <a:endParaRPr lang="el-GR" sz="2400" dirty="0">
              <a:latin typeface="Times New Roman" pitchFamily="18" charset="0"/>
              <a:cs typeface="Times New Roman" pitchFamily="18" charset="0"/>
            </a:endParaRPr>
          </a:p>
          <a:p>
            <a:pPr marL="0" indent="0" algn="just">
              <a:buNone/>
            </a:pPr>
            <a:r>
              <a:rPr lang="el-GR" sz="2400" dirty="0">
                <a:latin typeface="Times New Roman" pitchFamily="18" charset="0"/>
                <a:cs typeface="Times New Roman" pitchFamily="18" charset="0"/>
              </a:rPr>
              <a:t>α) σε περίπτωση παραίτησης, </a:t>
            </a:r>
          </a:p>
          <a:p>
            <a:pPr marL="0" indent="0" algn="just">
              <a:buNone/>
            </a:pPr>
            <a:endParaRPr lang="el-GR" sz="2400" dirty="0">
              <a:latin typeface="Times New Roman" pitchFamily="18" charset="0"/>
              <a:cs typeface="Times New Roman" pitchFamily="18" charset="0"/>
            </a:endParaRPr>
          </a:p>
          <a:p>
            <a:pPr marL="0" indent="0" algn="just">
              <a:buNone/>
            </a:pPr>
            <a:r>
              <a:rPr lang="el-GR" sz="2400" dirty="0">
                <a:latin typeface="Times New Roman" pitchFamily="18" charset="0"/>
                <a:cs typeface="Times New Roman" pitchFamily="18" charset="0"/>
              </a:rPr>
              <a:t>β) εάν τεθεί σε διαθεσιμότητα ή αργία ή αναστολή άσκησης καθηκόντων ή εάν του επιβληθεί τελεσίδικα οποιαδήποτε πειθαρχική ποινή ανώτερη του προστίμου αποδοχών τεσσάρων (4) μηνών για οποιοδήποτε πειθαρχικό παράπτωμα, μέχρι τη διαγραφή της ποινής</a:t>
            </a:r>
            <a:r>
              <a:rPr lang="en-US" sz="2400" dirty="0">
                <a:latin typeface="Times New Roman" pitchFamily="18" charset="0"/>
                <a:cs typeface="Times New Roman" pitchFamily="18" charset="0"/>
              </a:rPr>
              <a:t>,</a:t>
            </a:r>
            <a:endParaRPr lang="el-GR" sz="2400" dirty="0">
              <a:latin typeface="Times New Roman" pitchFamily="18" charset="0"/>
              <a:cs typeface="Times New Roman" pitchFamily="18" charset="0"/>
            </a:endParaRPr>
          </a:p>
          <a:p>
            <a:pPr marL="0" indent="0" algn="just">
              <a:buNone/>
            </a:pPr>
            <a:endParaRPr lang="el-GR" sz="2400" dirty="0">
              <a:latin typeface="Times New Roman" pitchFamily="18" charset="0"/>
              <a:cs typeface="Times New Roman" pitchFamily="18" charset="0"/>
            </a:endParaRPr>
          </a:p>
          <a:p>
            <a:pPr marL="0" indent="0" algn="just">
              <a:buNone/>
            </a:pPr>
            <a:r>
              <a:rPr lang="el-GR" sz="2400" dirty="0">
                <a:latin typeface="Times New Roman" pitchFamily="18" charset="0"/>
                <a:cs typeface="Times New Roman" pitchFamily="18" charset="0"/>
              </a:rPr>
              <a:t>γ) εάν καταδικασθεί τελεσίδικα για τα αδικήματα της </a:t>
            </a:r>
            <a:r>
              <a:rPr lang="el-GR" sz="2400" dirty="0" err="1">
                <a:latin typeface="Times New Roman" pitchFamily="18" charset="0"/>
                <a:cs typeface="Times New Roman" pitchFamily="18" charset="0"/>
              </a:rPr>
              <a:t>περ</a:t>
            </a:r>
            <a:r>
              <a:rPr lang="el-GR" sz="2400" dirty="0">
                <a:latin typeface="Times New Roman" pitchFamily="18" charset="0"/>
                <a:cs typeface="Times New Roman" pitchFamily="18" charset="0"/>
              </a:rPr>
              <a:t>. α’ της παρ. 1 του άρθρου 8 του ν. 3528/2007, </a:t>
            </a:r>
          </a:p>
          <a:p>
            <a:pPr marL="0" indent="0">
              <a:buNone/>
            </a:pPr>
            <a:endParaRPr lang="el-GR" sz="2400" dirty="0"/>
          </a:p>
        </p:txBody>
      </p:sp>
    </p:spTree>
    <p:extLst>
      <p:ext uri="{BB962C8B-B14F-4D97-AF65-F5344CB8AC3E}">
        <p14:creationId xmlns:p14="http://schemas.microsoft.com/office/powerpoint/2010/main" val="22104959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solidFill>
            <a:schemeClr val="bg1">
              <a:lumMod val="95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a:normAutofit/>
          </a:bodyPr>
          <a:lstStyle/>
          <a:p>
            <a:r>
              <a:rPr lang="el-GR" sz="2400" b="1" dirty="0">
                <a:latin typeface="Times New Roman" pitchFamily="18" charset="0"/>
                <a:cs typeface="Times New Roman" pitchFamily="18" charset="0"/>
              </a:rPr>
              <a:t>Γραμματέας Αποκεντρωμένης Διοίκησης</a:t>
            </a:r>
            <a:br>
              <a:rPr lang="el-GR" sz="2400" b="1" dirty="0">
                <a:latin typeface="Times New Roman" pitchFamily="18" charset="0"/>
                <a:cs typeface="Times New Roman" pitchFamily="18" charset="0"/>
              </a:rPr>
            </a:br>
            <a:r>
              <a:rPr lang="el-GR" sz="2400" b="1" dirty="0">
                <a:latin typeface="Times New Roman" pitchFamily="18" charset="0"/>
                <a:cs typeface="Times New Roman" pitchFamily="18" charset="0"/>
              </a:rPr>
              <a:t>(Άρθρο 63 Ν. 4954/2022)</a:t>
            </a:r>
            <a:endParaRPr lang="el-GR" sz="2400" dirty="0"/>
          </a:p>
        </p:txBody>
      </p:sp>
      <p:sp>
        <p:nvSpPr>
          <p:cNvPr id="3" name="Θέση περιεχομένου 2"/>
          <p:cNvSpPr>
            <a:spLocks noGrp="1"/>
          </p:cNvSpPr>
          <p:nvPr>
            <p:ph idx="1"/>
          </p:nvPr>
        </p:nvSpPr>
        <p:spPr>
          <a:solidFill>
            <a:schemeClr val="bg1">
              <a:lumMod val="85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anchor="ctr">
            <a:normAutofit fontScale="92500" lnSpcReduction="20000"/>
          </a:bodyPr>
          <a:lstStyle/>
          <a:p>
            <a:pPr marL="0" indent="0" algn="just">
              <a:buNone/>
            </a:pPr>
            <a:endParaRPr lang="el-GR" sz="2400" dirty="0"/>
          </a:p>
          <a:p>
            <a:pPr marL="0" indent="0" algn="just">
              <a:buNone/>
            </a:pPr>
            <a:r>
              <a:rPr lang="el-GR" sz="2400" dirty="0">
                <a:latin typeface="Times New Roman" pitchFamily="18" charset="0"/>
                <a:cs typeface="Times New Roman" pitchFamily="18" charset="0"/>
              </a:rPr>
              <a:t>δ) εάν στερηθεί λόγω καταδίκης τα πολιτικά δικαιώματα και για όσο χρόνο διαρκεί η στέρηση αυτή, </a:t>
            </a:r>
          </a:p>
          <a:p>
            <a:pPr marL="0" indent="0" algn="just">
              <a:buNone/>
            </a:pPr>
            <a:endParaRPr lang="el-GR" sz="2400" dirty="0">
              <a:latin typeface="Times New Roman" pitchFamily="18" charset="0"/>
              <a:cs typeface="Times New Roman" pitchFamily="18" charset="0"/>
            </a:endParaRPr>
          </a:p>
          <a:p>
            <a:pPr marL="0" indent="0" algn="just">
              <a:buNone/>
            </a:pPr>
            <a:r>
              <a:rPr lang="el-GR" sz="2400" dirty="0">
                <a:latin typeface="Times New Roman" pitchFamily="18" charset="0"/>
                <a:cs typeface="Times New Roman" pitchFamily="18" charset="0"/>
              </a:rPr>
              <a:t>ε) εάν τεθεί υπό στερητική δικαστική συμπαράσταση, πλήρη ή μερική, ή υπό επικουρική δικαστική συμπαράσταση, πλήρη ή μερική, </a:t>
            </a:r>
          </a:p>
          <a:p>
            <a:pPr marL="0" indent="0" algn="just">
              <a:buNone/>
            </a:pPr>
            <a:endParaRPr lang="el-GR" sz="2400" dirty="0">
              <a:latin typeface="Times New Roman" pitchFamily="18" charset="0"/>
              <a:cs typeface="Times New Roman" pitchFamily="18" charset="0"/>
            </a:endParaRPr>
          </a:p>
          <a:p>
            <a:pPr marL="0" indent="0" algn="just">
              <a:buNone/>
            </a:pPr>
            <a:r>
              <a:rPr lang="el-GR" sz="2400" dirty="0">
                <a:latin typeface="Times New Roman" pitchFamily="18" charset="0"/>
                <a:cs typeface="Times New Roman" pitchFamily="18" charset="0"/>
              </a:rPr>
              <a:t>στ) σε περίπτωση αδυναμίας εκτέλεσης των καθηκόντων του για λόγους υγείας ή αναπηρίας, σωματικής ή πνευματικής, και </a:t>
            </a:r>
          </a:p>
          <a:p>
            <a:pPr marL="0" indent="0" algn="just">
              <a:buNone/>
            </a:pPr>
            <a:endParaRPr lang="el-GR" sz="2400" dirty="0">
              <a:latin typeface="Times New Roman" pitchFamily="18" charset="0"/>
              <a:cs typeface="Times New Roman" pitchFamily="18" charset="0"/>
            </a:endParaRPr>
          </a:p>
          <a:p>
            <a:pPr marL="0" indent="0" algn="just">
              <a:buNone/>
            </a:pPr>
            <a:r>
              <a:rPr lang="el-GR" sz="2400" dirty="0">
                <a:latin typeface="Times New Roman" pitchFamily="18" charset="0"/>
                <a:cs typeface="Times New Roman" pitchFamily="18" charset="0"/>
              </a:rPr>
              <a:t>ζ) σε περιπτώσεις παραβίασης των άρθρων 70 έως 72 του ν. 4622/2019 (αφορά άσκηση επαγγελματικής ή επιχειρηματικής δραστηριότητας, παραβίαση των αρχών της ακεραιότητας, αντικειμενικότητας, αμεροληψίας, διαφάνειας και κοινωνικής υπευθυνότητας).</a:t>
            </a:r>
          </a:p>
          <a:p>
            <a:pPr marL="0" indent="0">
              <a:buNone/>
            </a:pPr>
            <a:endParaRPr lang="el-GR" sz="2400" dirty="0"/>
          </a:p>
        </p:txBody>
      </p:sp>
    </p:spTree>
    <p:extLst>
      <p:ext uri="{BB962C8B-B14F-4D97-AF65-F5344CB8AC3E}">
        <p14:creationId xmlns:p14="http://schemas.microsoft.com/office/powerpoint/2010/main" val="389803532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solidFill>
            <a:schemeClr val="bg1">
              <a:lumMod val="95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a:normAutofit/>
          </a:bodyPr>
          <a:lstStyle/>
          <a:p>
            <a:r>
              <a:rPr lang="el-GR" sz="2400" b="1" dirty="0">
                <a:latin typeface="Times New Roman" pitchFamily="18" charset="0"/>
                <a:cs typeface="Times New Roman" pitchFamily="18" charset="0"/>
              </a:rPr>
              <a:t>Γραμματέας Αποκεντρωμένης Διοίκησης</a:t>
            </a:r>
            <a:br>
              <a:rPr lang="el-GR" sz="2400" b="1" dirty="0">
                <a:latin typeface="Times New Roman" pitchFamily="18" charset="0"/>
                <a:cs typeface="Times New Roman" pitchFamily="18" charset="0"/>
              </a:rPr>
            </a:br>
            <a:r>
              <a:rPr lang="el-GR" sz="2400" b="1" dirty="0">
                <a:latin typeface="Times New Roman" pitchFamily="18" charset="0"/>
                <a:cs typeface="Times New Roman" pitchFamily="18" charset="0"/>
              </a:rPr>
              <a:t>(Άρθρο 64 Ν. 4954/2022)</a:t>
            </a:r>
            <a:endParaRPr lang="el-GR" sz="2400" dirty="0"/>
          </a:p>
        </p:txBody>
      </p:sp>
      <p:sp>
        <p:nvSpPr>
          <p:cNvPr id="3" name="Θέση περιεχομένου 2"/>
          <p:cNvSpPr>
            <a:spLocks noGrp="1"/>
          </p:cNvSpPr>
          <p:nvPr>
            <p:ph idx="1"/>
          </p:nvPr>
        </p:nvSpPr>
        <p:spPr>
          <a:solidFill>
            <a:schemeClr val="bg1">
              <a:lumMod val="85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a:normAutofit/>
          </a:bodyPr>
          <a:lstStyle/>
          <a:p>
            <a:pPr marL="0" indent="0" algn="ctr">
              <a:buNone/>
            </a:pPr>
            <a:r>
              <a:rPr lang="el-GR" sz="2400" b="1" dirty="0">
                <a:latin typeface="Times New Roman" pitchFamily="18" charset="0"/>
                <a:cs typeface="Times New Roman" pitchFamily="18" charset="0"/>
              </a:rPr>
              <a:t>Αρμοδιότητες Γραμματέα Αποκεντρωμένης Διοίκησης</a:t>
            </a:r>
          </a:p>
          <a:p>
            <a:pPr marL="0" indent="0">
              <a:buNone/>
            </a:pPr>
            <a:endParaRPr lang="el-GR" sz="2400" dirty="0"/>
          </a:p>
          <a:p>
            <a:pPr marL="0" indent="0" algn="just">
              <a:buNone/>
            </a:pPr>
            <a:r>
              <a:rPr lang="el-GR" sz="2400" dirty="0">
                <a:latin typeface="Times New Roman" pitchFamily="18" charset="0"/>
                <a:cs typeface="Times New Roman" pitchFamily="18" charset="0"/>
              </a:rPr>
              <a:t>Ο Γραμματέας της Αποκεντρωμένης Διοίκησης είναι υπεύθυνος για την άσκηση της κυβερνητικής πολιτικής για θέματα που αφορούν στην αποκεντρωμένη διοίκηση.</a:t>
            </a:r>
          </a:p>
          <a:p>
            <a:pPr marL="0" indent="0" algn="just">
              <a:buNone/>
            </a:pPr>
            <a:endParaRPr lang="el-GR" sz="2400" dirty="0">
              <a:latin typeface="Times New Roman" pitchFamily="18" charset="0"/>
              <a:cs typeface="Times New Roman" pitchFamily="18" charset="0"/>
            </a:endParaRPr>
          </a:p>
          <a:p>
            <a:pPr marL="0" indent="0" algn="just">
              <a:buNone/>
            </a:pPr>
            <a:r>
              <a:rPr lang="el-GR" sz="2400" dirty="0">
                <a:latin typeface="Times New Roman" pitchFamily="18" charset="0"/>
                <a:cs typeface="Times New Roman" pitchFamily="18" charset="0"/>
              </a:rPr>
              <a:t>Ειδικότερα: </a:t>
            </a:r>
          </a:p>
          <a:p>
            <a:pPr marL="0" indent="0" algn="just">
              <a:buNone/>
            </a:pPr>
            <a:endParaRPr lang="el-GR" sz="2400" dirty="0">
              <a:latin typeface="Times New Roman" pitchFamily="18" charset="0"/>
              <a:cs typeface="Times New Roman" pitchFamily="18" charset="0"/>
            </a:endParaRPr>
          </a:p>
          <a:p>
            <a:pPr marL="0" indent="0" algn="just">
              <a:buNone/>
            </a:pPr>
            <a:r>
              <a:rPr lang="el-GR" sz="2400" dirty="0">
                <a:latin typeface="Times New Roman" pitchFamily="18" charset="0"/>
                <a:cs typeface="Times New Roman" pitchFamily="18" charset="0"/>
              </a:rPr>
              <a:t>αα) Εκπροσωπεί την αποκεντρωμένη διοίκηση και προΐσταται όλων των υπηρεσιών και των υπαλλήλων της, </a:t>
            </a:r>
          </a:p>
        </p:txBody>
      </p:sp>
    </p:spTree>
    <p:extLst>
      <p:ext uri="{BB962C8B-B14F-4D97-AF65-F5344CB8AC3E}">
        <p14:creationId xmlns:p14="http://schemas.microsoft.com/office/powerpoint/2010/main" val="359166363"/>
      </p:ext>
    </p:extLst>
  </p:cSld>
  <p:clrMapOvr>
    <a:masterClrMapping/>
  </p:clrMapOvr>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278</TotalTime>
  <Words>3104</Words>
  <Application>Microsoft Office PowerPoint</Application>
  <PresentationFormat>Προβολή στην οθόνη (4:3)</PresentationFormat>
  <Paragraphs>271</Paragraphs>
  <Slides>46</Slides>
  <Notes>0</Notes>
  <HiddenSlides>0</HiddenSlides>
  <MMClips>0</MMClips>
  <ScaleCrop>false</ScaleCrop>
  <HeadingPairs>
    <vt:vector size="4" baseType="variant">
      <vt:variant>
        <vt:lpstr>Θέμα</vt:lpstr>
      </vt:variant>
      <vt:variant>
        <vt:i4>1</vt:i4>
      </vt:variant>
      <vt:variant>
        <vt:lpstr>Τίτλοι διαφανειών</vt:lpstr>
      </vt:variant>
      <vt:variant>
        <vt:i4>46</vt:i4>
      </vt:variant>
    </vt:vector>
  </HeadingPairs>
  <TitlesOfParts>
    <vt:vector size="47" baseType="lpstr">
      <vt:lpstr>Θέμα του Office</vt:lpstr>
      <vt:lpstr> ΠΑΝΤΕΙΟ ΠΑΝΕΠΙΣΤΗΜΙΟ ΤΜΗΜΑ : ΔΗΜΟΣΙΑΣ ΔΙΟΙΚΗΣΗΣ ΜΑΘΗΜΑ : «ΤΟΠΙΚΗ ΑΥΤΟΔΙΟΙΚΗΣΗ ΚΑΙ ΚΟΙΝΩΝΙΚΗ ΑΝΑΠΤΥΞΗ» </vt:lpstr>
      <vt:lpstr>Γραμματέας Αποκεντρωμένης Διοίκησης (Άρθρο 63 Ν. 4954/2022)</vt:lpstr>
      <vt:lpstr>Γραμματέας Αποκεντρωμένης Διοίκησης (Άρθρο 63 Ν. 4954/2022)</vt:lpstr>
      <vt:lpstr>Γραμματέας Αποκεντρωμένης Διοίκησης (Άρθρο 63 Ν. 4954/2022)</vt:lpstr>
      <vt:lpstr>Γραμματέας Αποκεντρωμένης Διοίκησης (Άρθρο 63 Ν. 4954/2022)</vt:lpstr>
      <vt:lpstr>Γραμματέας Αποκεντρωμένης Διοίκησης (Άρθρο 63 Ν. 4954/2022)</vt:lpstr>
      <vt:lpstr>Γραμματέας Αποκεντρωμένης Διοίκησης (Άρθρο 63 Ν. 4954/2022)</vt:lpstr>
      <vt:lpstr>Γραμματέας Αποκεντρωμένης Διοίκησης (Άρθρο 63 Ν. 4954/2022)</vt:lpstr>
      <vt:lpstr>Γραμματέας Αποκεντρωμένης Διοίκησης (Άρθρο 64 Ν. 4954/2022)</vt:lpstr>
      <vt:lpstr>Γραμματέας Αποκεντρωμένης Διοίκησης (Άρθρο 64 Ν. 4954/2022)</vt:lpstr>
      <vt:lpstr>Γραμματέας Αποκεντρωμένης Διοίκησης (Άρθρο 64 Ν. 4954/2022)</vt:lpstr>
      <vt:lpstr>Γραμματέας Αποκεντρωμένης Διοίκησης (Άρθρο 64 Ν. 4954/2022)</vt:lpstr>
      <vt:lpstr>Γραμματέας Αποκεντρωμένης Διοίκησης (Άρθρο 64 Ν. 4954/2022)</vt:lpstr>
      <vt:lpstr>Γραμματέας Αποκεντρωμένης Διοίκησης (Άρθρο 64 Ν. 4954/2022)</vt:lpstr>
      <vt:lpstr>Γραμματέας Αποκεντρωμένης Διοίκησης (Άρθρο 64 Ν. 4954/2022)</vt:lpstr>
      <vt:lpstr>Γραμματέας Αποκεντρωμένης Διοίκησης (Άρθρο 64 Ν. 4954/2022)</vt:lpstr>
      <vt:lpstr>Γραμματέας Αποκεντρωμένης Διοίκησης (Άρθρο 64 Ν. 4954/2022)</vt:lpstr>
      <vt:lpstr>Συντονιστής Αποκεντρωμένης Διοίκησης (Άρθρο 65 του Ν. 4954/2022)</vt:lpstr>
      <vt:lpstr>Συντονιστής Αποκεντρωμένης Διοίκησης (Άρθρο 65 του Ν. 4954/2022)</vt:lpstr>
      <vt:lpstr>Συντονιστής Αποκεντρωμένης Διοίκησης (Άρθρο 65 του Ν. 4954/2022)</vt:lpstr>
      <vt:lpstr>Συντονιστής Αποκεντρωμένης Διοίκησης (Άρθρο 65 του Ν. 4954/2022)</vt:lpstr>
      <vt:lpstr>Συντονιστής Αποκεντρωμένης Διοίκησης (Άρθρο 65 του Ν. 4954/2022)</vt:lpstr>
      <vt:lpstr>Συντονιστής Αποκεντρωμένης Διοίκησης (Άρθρο 65 του Ν. 4954/2022)</vt:lpstr>
      <vt:lpstr>Συντονιστής Αποκεντρωμένης Διοίκησης (Άρθρο 65 του Ν. 4954/2022)</vt:lpstr>
      <vt:lpstr>Συντονιστής Αποκεντρωμένης Διοίκησης (Άρθρο 65 του Ν. 4954/2022)</vt:lpstr>
      <vt:lpstr>Συντονιστής Αποκεντρωμένης Διοίκησης (Άρθρο 65 του Ν. 4954/2022)</vt:lpstr>
      <vt:lpstr>Συντονιστής Αποκεντρωμένης Διοίκησης (Άρθρο 65 του Ν. 4954/2022)</vt:lpstr>
      <vt:lpstr>Συντονιστής Αποκεντρωμένης Διοίκησης (Άρθρο 65 του Ν. 4954/2022)</vt:lpstr>
      <vt:lpstr>Συντονιστής Αποκεντρωμένης Διοίκησης (Άρθρο 65 του Ν. 4954/2022)</vt:lpstr>
      <vt:lpstr>Συντονιστής Αποκεντρωμένης Διοίκησης (Άρθρο 65 του Ν. 4954/2022)</vt:lpstr>
      <vt:lpstr>Συντονιστής Αποκεντρωμένης Διοίκησης (Άρθρο 65 του Ν. 4954/2022)</vt:lpstr>
      <vt:lpstr>Συντονιστής Αποκεντρωμένης Διοίκησης (Άρθρο 65 του Ν. 4954/2022)</vt:lpstr>
      <vt:lpstr>Συντονιστής Αποκεντρωμένης Διοίκησης (Άρθρο 65 του Ν. 4954/2022)</vt:lpstr>
      <vt:lpstr>Συντονιστής Αποκεντρωμένης Διοίκησης (Άρθρο 66 Ν. 4954/2022)</vt:lpstr>
      <vt:lpstr>Συντονιστής Αποκεντρωμένης Διοίκησης (Άρθρο 66 Ν. 4954/2022)</vt:lpstr>
      <vt:lpstr>Συντονιστής Αποκεντρωμένης Διοίκησης (Άρθρο 66 Ν. 4954/2022)</vt:lpstr>
      <vt:lpstr>Συντονιστής Αποκεντρωμένης Διοίκησης (Άρθρο 66 Ν. 4954/2022)</vt:lpstr>
      <vt:lpstr>Συντονιστής Αποκεντρωμένης Διοίκησης (Άρθρο 66 Ν. 4954/2022)</vt:lpstr>
      <vt:lpstr>Συντονιστής Αποκεντρωμένης Διοίκησης (Άρθρο 66 Ν. 4954/2022)</vt:lpstr>
      <vt:lpstr>Συντονιστής Αποκεντρωμένης Διοίκησης (Άρθρο 66 Ν. 4954/2022)</vt:lpstr>
      <vt:lpstr>Συντονιστής Αποκεντρωμένης Διοίκησης (Άρθρο 66 Ν. 4954/2022)</vt:lpstr>
      <vt:lpstr>Συντονιστής Αποκεντρωμένης Διοίκησης (Άρθρο 66 Ν. 4954/2022)</vt:lpstr>
      <vt:lpstr>Συντονιστικό Συμβούλιο Αποκεντρωμένων Διοικήσεων (Άρθρο 67 Ν. 4954/2022)</vt:lpstr>
      <vt:lpstr>Συντονιστικό Συμβούλιο Αποκεντρωμένων Διοικήσεων (Άρθρο 67 Ν. 4954/2022)</vt:lpstr>
      <vt:lpstr>Συντονιστικό Συμβούλιο Αποκεντρωμένων Διοικήσεων (Άρθρο 67 Ν. 4954/2022)</vt:lpstr>
      <vt:lpstr>Συντονιστικό Συμβούλιο Αποκεντρωμένων Διοικήσεων (Άρθρο 67 Ν. 4954/2022)</vt:lpstr>
    </vt:vector>
  </TitlesOfParts>
  <Company>Hewlett-Packard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Παρουσίαση του PowerPoint</dc:title>
  <dc:creator>εφη - ακης</dc:creator>
  <cp:lastModifiedBy>εφη - ακης</cp:lastModifiedBy>
  <cp:revision>26</cp:revision>
  <dcterms:created xsi:type="dcterms:W3CDTF">2022-10-16T20:16:51Z</dcterms:created>
  <dcterms:modified xsi:type="dcterms:W3CDTF">2024-06-17T12:47:52Z</dcterms:modified>
</cp:coreProperties>
</file>