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96" r:id="rId6"/>
    <p:sldId id="309" r:id="rId7"/>
    <p:sldId id="303" r:id="rId8"/>
    <p:sldId id="305" r:id="rId9"/>
    <p:sldId id="306" r:id="rId10"/>
    <p:sldId id="313" r:id="rId11"/>
    <p:sldId id="317" r:id="rId12"/>
    <p:sldId id="325" r:id="rId13"/>
    <p:sldId id="326" r:id="rId14"/>
    <p:sldId id="327" r:id="rId15"/>
    <p:sldId id="328" r:id="rId16"/>
    <p:sldId id="329" r:id="rId17"/>
    <p:sldId id="312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11" r:id="rId26"/>
    <p:sldId id="314" r:id="rId27"/>
    <p:sldId id="310" r:id="rId28"/>
    <p:sldId id="316" r:id="rId29"/>
    <p:sldId id="31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D932E4-167A-47FD-0388-01815707D27F}" name="koronaiospanagiotis@gmail.com" initials="ko" userId="S::urn:spo:guest#koronaiospanagiotis@gmail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A127B-7C80-E5B1-6956-1AA15385B1E2}" v="155" dt="2025-08-25T15:10:22.269"/>
    <p1510:client id="{AD1E706D-7BAC-F7C5-D8A0-337AE851279E}" v="70" dt="2025-08-27T14:04:01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8DCAC8-1AB1-A51C-28FD-EFEEB60974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015" y="146767"/>
            <a:ext cx="9144000" cy="73241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10000"/>
              </a:lnSpc>
              <a:defRPr sz="2000" b="0" i="0">
                <a:solidFill>
                  <a:schemeClr val="bg1"/>
                </a:solidFill>
                <a:latin typeface="Roboto Slab Medium" pitchFamily="2" charset="0"/>
                <a:ea typeface="Roboto Slab Medium" pitchFamily="2" charset="0"/>
              </a:defRPr>
            </a:lvl1pPr>
          </a:lstStyle>
          <a:p>
            <a:r>
              <a:rPr lang="de-DE"/>
              <a:t>Head 2</a:t>
            </a:r>
            <a:br>
              <a:rPr lang="de-DE"/>
            </a:br>
            <a:endParaRPr lang="de-DE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CDA0E955-A94D-90B3-A7B6-A349205A4AE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2015" y="1342536"/>
            <a:ext cx="10555792" cy="439611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1600" b="0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0"/>
            <a:endParaRPr lang="de-DE"/>
          </a:p>
          <a:p>
            <a:pPr lvl="0"/>
            <a:endParaRPr lang="de-DE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D8DFE95-A1F6-9C3B-1F23-EFAC50BC8FE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932015" y="2487747"/>
            <a:ext cx="10555792" cy="3250900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10000"/>
              </a:lnSpc>
              <a:buFont typeface="Courier New" panose="02070309020205020404" pitchFamily="49" charset="0"/>
              <a:buChar char="o"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542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1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8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8/29/2025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8/29/2025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8/29/2025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8/29/2025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8/29/2025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8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  <p:sldLayoutId id="2147483739" r:id="rId12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link.springer.com/chapter/10.1007/978-981-33-4745-8_5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hyperlink" Target="https://www.mdpi.com/1099-4300/23/11/1432" TargetMode="Externa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6.jpe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9.png"/><Relationship Id="rId5" Type="http://schemas.openxmlformats.org/officeDocument/2006/relationships/image" Target="../media/image11.png"/><Relationship Id="rId10" Type="http://schemas.openxmlformats.org/officeDocument/2006/relationships/image" Target="../media/image43.png"/><Relationship Id="rId4" Type="http://schemas.openxmlformats.org/officeDocument/2006/relationships/image" Target="../media/image8.jpeg"/><Relationship Id="rId9" Type="http://schemas.openxmlformats.org/officeDocument/2006/relationships/hyperlink" Target="https://bio2reg.eu/results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koronaiospanagiotis@gmail.com" TargetMode="External"/><Relationship Id="rId13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hyperlink" Target="mailto:g.maroulis@panteion.gr" TargetMode="External"/><Relationship Id="rId12" Type="http://schemas.openxmlformats.org/officeDocument/2006/relationships/image" Target="../media/image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.kalimeris@panteion.gr" TargetMode="External"/><Relationship Id="rId11" Type="http://schemas.openxmlformats.org/officeDocument/2006/relationships/image" Target="../media/image47.svg"/><Relationship Id="rId5" Type="http://schemas.openxmlformats.org/officeDocument/2006/relationships/image" Target="../media/image8.jpe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6.jpeg"/><Relationship Id="rId9" Type="http://schemas.openxmlformats.org/officeDocument/2006/relationships/hyperlink" Target="mailto:rovolis@panteion.gr" TargetMode="External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8.jpeg"/><Relationship Id="rId4" Type="http://schemas.openxmlformats.org/officeDocument/2006/relationships/image" Target="../media/image18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45DC6DB-0B8F-BA2B-6B35-E1705A47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7573" y="924937"/>
            <a:ext cx="6582316" cy="794698"/>
          </a:xfrm>
        </p:spPr>
        <p:txBody>
          <a:bodyPr>
            <a:noAutofit/>
          </a:bodyPr>
          <a:lstStyle/>
          <a:p>
            <a:pPr algn="ctr"/>
            <a:r>
              <a:rPr lang="en-US" sz="2000"/>
              <a:t>special session (s53): “Promoting Circular Bioeconomy at the Regional Level: Potentials and Challenges”</a:t>
            </a:r>
            <a:endParaRPr lang="el-GR" sz="200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09F6834-43C3-968B-B6BA-0D8A102A0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1041" y="2095770"/>
            <a:ext cx="7004116" cy="318745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4500" b="1">
                <a:latin typeface="+mj-lt"/>
              </a:rPr>
              <a:t>The Status of Regional Bioeconomy: Developing a Multi-Criteria Assessment (MCA) Framework to Evaluate Regional Potential in the EU of 27</a:t>
            </a:r>
          </a:p>
          <a:p>
            <a:pPr algn="ctr"/>
            <a:endParaRPr lang="en-US" sz="4500" b="1">
              <a:latin typeface="+mj-lt"/>
            </a:endParaRPr>
          </a:p>
          <a:p>
            <a:pPr algn="ctr"/>
            <a:r>
              <a:rPr lang="en-US" sz="2800" b="1">
                <a:latin typeface="+mj-lt"/>
              </a:rPr>
              <a:t> </a:t>
            </a:r>
            <a:r>
              <a:rPr lang="en-GB" sz="3200"/>
              <a:t>Panos Kalimeris, Georgios Maroulis, </a:t>
            </a:r>
            <a:r>
              <a:rPr lang="en-GB" sz="3200" u="sng"/>
              <a:t>Panagiotis </a:t>
            </a:r>
            <a:r>
              <a:rPr lang="en-GB" sz="3200" u="sng" err="1"/>
              <a:t>Koronaios</a:t>
            </a:r>
            <a:r>
              <a:rPr lang="en-GB" sz="3200" u="sng"/>
              <a:t> (p)</a:t>
            </a:r>
            <a:r>
              <a:rPr lang="en-GB" sz="3200"/>
              <a:t>, Antonios </a:t>
            </a:r>
            <a:r>
              <a:rPr lang="en-GB" sz="3200" err="1"/>
              <a:t>Rovolis</a:t>
            </a:r>
            <a:endParaRPr lang="el-GR" sz="3200"/>
          </a:p>
        </p:txBody>
      </p:sp>
      <p:pic>
        <p:nvPicPr>
          <p:cNvPr id="4" name="Picture 3" descr="Αφηρημένο κόκκινο γεωμετρικό μοτίβο">
            <a:extLst>
              <a:ext uri="{FF2B5EF4-FFF2-40B4-BE49-F238E27FC236}">
                <a16:creationId xmlns:a16="http://schemas.microsoft.com/office/drawing/2014/main" id="{D26F1412-D661-1456-A6B2-BCDA99FB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1155" r="41377" b="-1"/>
          <a:stretch>
            <a:fillRect/>
          </a:stretch>
        </p:blipFill>
        <p:spPr>
          <a:xfrm>
            <a:off x="0" y="46606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36F2FF-CC0B-DE68-860D-C5E8E86F3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24" y="306221"/>
            <a:ext cx="2621329" cy="143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A35151E-849B-1506-466D-F26CEF37F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055" y="6202316"/>
            <a:ext cx="4580688" cy="48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802A97AC-BE82-FDD0-5288-90FBF749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099" y="5463576"/>
            <a:ext cx="931625" cy="122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O2REG project – The European Bioeconomy Network">
            <a:extLst>
              <a:ext uri="{FF2B5EF4-FFF2-40B4-BE49-F238E27FC236}">
                <a16:creationId xmlns:a16="http://schemas.microsoft.com/office/drawing/2014/main" id="{76CD6F46-1EFF-0FF5-6E29-06F52A9D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23" y="22242"/>
            <a:ext cx="2261728" cy="65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Εικόνα 9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32F725E-7844-9262-32EB-7BB80F7190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27" y="5494321"/>
            <a:ext cx="1346525" cy="115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022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794297-B699-7C6A-3507-9768F5FF4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087" y="22081"/>
            <a:ext cx="9144000" cy="732414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</a:rPr>
              <a:t>B. Regional ranking – THE Technique for Order of Preference by Similarity to Ideal Solution (TOPSIS) &amp; Shannon Entropy Method</a:t>
            </a:r>
            <a:endParaRPr lang="el-GR" b="1">
              <a:solidFill>
                <a:schemeClr val="tx1"/>
              </a:solidFill>
            </a:endParaRPr>
          </a:p>
        </p:txBody>
      </p:sp>
      <p:pic>
        <p:nvPicPr>
          <p:cNvPr id="1026" name="Picture 2" descr="Technique for Order Preference and Similarity to Ideal Solution (TOPSIS) |  SpringerLink">
            <a:extLst>
              <a:ext uri="{FF2B5EF4-FFF2-40B4-BE49-F238E27FC236}">
                <a16:creationId xmlns:a16="http://schemas.microsoft.com/office/drawing/2014/main" id="{332CBE03-76D7-70BA-675E-46724754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7" y="1726620"/>
            <a:ext cx="5963518" cy="29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BA174-BCBA-10E5-E3AF-9775097A232B}"/>
              </a:ext>
            </a:extLst>
          </p:cNvPr>
          <p:cNvSpPr txBox="1"/>
          <p:nvPr/>
        </p:nvSpPr>
        <p:spPr>
          <a:xfrm>
            <a:off x="780087" y="5501003"/>
            <a:ext cx="895780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Source: </a:t>
            </a:r>
            <a:r>
              <a:rPr lang="el-GR" sz="1400">
                <a:hlinkClick r:id="rId3"/>
              </a:rPr>
              <a:t>https://link.springer.com/chapter/10.1007/978-981-33-4745-8_5</a:t>
            </a:r>
            <a:endParaRPr lang="en-US" sz="1400"/>
          </a:p>
          <a:p>
            <a:r>
              <a:rPr lang="en-US" sz="1400"/>
              <a:t>Source: </a:t>
            </a:r>
            <a:r>
              <a:rPr lang="en-US" sz="1400">
                <a:hlinkClick r:id="rId4"/>
              </a:rPr>
              <a:t>https://www.mdpi.com/1099-4300/23/11/1432</a:t>
            </a:r>
            <a:r>
              <a:rPr lang="en-US" sz="1400"/>
              <a:t> </a:t>
            </a:r>
          </a:p>
          <a:p>
            <a:r>
              <a:rPr lang="en-US"/>
              <a:t> </a:t>
            </a:r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C9A70B4-95CA-B3A9-4600-FE1F00B59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485F3561-A482-5279-0F57-1F5206146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D250BE9-EFBD-0646-CB27-2A7408409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7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6DA1CA-E193-289C-DC2C-123B1122E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E463971-0FD1-CF71-6C5E-C42521BDA0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796" y="2549788"/>
            <a:ext cx="4636260" cy="2031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8D9BC-FE51-89F7-F37D-566C702DB851}"/>
              </a:ext>
            </a:extLst>
          </p:cNvPr>
          <p:cNvSpPr txBox="1"/>
          <p:nvPr/>
        </p:nvSpPr>
        <p:spPr>
          <a:xfrm>
            <a:off x="780087" y="1025589"/>
            <a:ext cx="486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A. TOPSIS multi-criteria decision analysis</a:t>
            </a:r>
            <a:endParaRPr lang="el-GR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6C61A1-1A0E-5770-AF22-21C42182C97D}"/>
              </a:ext>
            </a:extLst>
          </p:cNvPr>
          <p:cNvSpPr txBox="1"/>
          <p:nvPr/>
        </p:nvSpPr>
        <p:spPr>
          <a:xfrm>
            <a:off x="7345923" y="1051937"/>
            <a:ext cx="442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B. Shannon Entropy objective method of yielding the attribute weights of objective functions for decision making algorithms</a:t>
            </a:r>
            <a:endParaRPr lang="el-GR" b="1"/>
          </a:p>
        </p:txBody>
      </p:sp>
    </p:spTree>
    <p:extLst>
      <p:ext uri="{BB962C8B-B14F-4D97-AF65-F5344CB8AC3E}">
        <p14:creationId xmlns:p14="http://schemas.microsoft.com/office/powerpoint/2010/main" val="406403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12D27-AAB8-B5C0-6DED-15E4957C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26121F1-B45A-95CD-F4C5-EC506F4EE171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784E23DC-8FE7-68BF-07B0-4BC9A5F5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C8A33C53-9759-FE5D-EE53-6A9D1F7F6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2E57671-6516-1B3E-4E8F-8D30C987A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57FFF15-5327-CD97-D427-F86B3AF72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43BEDAD-C142-BCC2-83DD-6734AE20A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13" y="193901"/>
            <a:ext cx="11151479" cy="5319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b. The examined scenarios</a:t>
            </a:r>
            <a:endParaRPr lang="de-D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31484-BBE1-BA4C-9326-87F778201EF4}"/>
              </a:ext>
            </a:extLst>
          </p:cNvPr>
          <p:cNvSpPr txBox="1"/>
          <p:nvPr/>
        </p:nvSpPr>
        <p:spPr>
          <a:xfrm>
            <a:off x="904437" y="954861"/>
            <a:ext cx="10736886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>
                <a:latin typeface="Roboto" panose="02000000000000000000" pitchFamily="2" charset="0"/>
                <a:ea typeface="Roboto" panose="02000000000000000000" pitchFamily="2" charset="0"/>
              </a:rPr>
              <a:t>The Economy group scenario</a:t>
            </a: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</a:rPr>
              <a:t>: Ranking is performed into three sub-groups, namely:</a:t>
            </a:r>
            <a:endParaRPr lang="el-GR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i="1">
                <a:latin typeface="Roboto" panose="02000000000000000000" pitchFamily="2" charset="0"/>
                <a:ea typeface="Roboto" panose="02000000000000000000" pitchFamily="2" charset="0"/>
              </a:rPr>
              <a:t>Pure economy</a:t>
            </a:r>
            <a:r>
              <a:rPr lang="en-GB" i="1">
                <a:latin typeface="Roboto" panose="02000000000000000000" pitchFamily="2" charset="0"/>
                <a:ea typeface="Roboto" panose="02000000000000000000" pitchFamily="2" charset="0"/>
              </a:rPr>
              <a:t> indicators ranking (Only economy indicators)</a:t>
            </a:r>
            <a:endParaRPr lang="el-GR" i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i="1">
                <a:latin typeface="Roboto" panose="02000000000000000000" pitchFamily="2" charset="0"/>
                <a:ea typeface="Roboto" panose="02000000000000000000" pitchFamily="2" charset="0"/>
              </a:rPr>
              <a:t>Bioeconomy &amp; innovation </a:t>
            </a:r>
            <a:r>
              <a:rPr lang="en-GB" i="1">
                <a:latin typeface="Roboto" panose="02000000000000000000" pitchFamily="2" charset="0"/>
                <a:ea typeface="Roboto" panose="02000000000000000000" pitchFamily="2" charset="0"/>
              </a:rPr>
              <a:t>indicators ranking (Economy indicators + RCI indicators)</a:t>
            </a:r>
            <a:endParaRPr lang="el-GR" i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b="1" i="1">
                <a:latin typeface="Roboto" panose="02000000000000000000" pitchFamily="2" charset="0"/>
                <a:ea typeface="Roboto" panose="02000000000000000000" pitchFamily="2" charset="0"/>
              </a:rPr>
              <a:t>Sectoral bioeconomy </a:t>
            </a:r>
            <a:r>
              <a:rPr lang="en-GB" i="1">
                <a:latin typeface="Roboto" panose="02000000000000000000" pitchFamily="2" charset="0"/>
                <a:ea typeface="Roboto" panose="02000000000000000000" pitchFamily="2" charset="0"/>
              </a:rPr>
              <a:t>indicators ranking (All sectors aggregated)</a:t>
            </a:r>
            <a:endParaRPr lang="el-GR" i="1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810260" algn="just">
              <a:lnSpc>
                <a:spcPct val="150000"/>
              </a:lnSpc>
              <a:buNone/>
            </a:pP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l-GR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>
                <a:latin typeface="Roboto" panose="02000000000000000000" pitchFamily="2" charset="0"/>
                <a:ea typeface="Roboto" panose="02000000000000000000" pitchFamily="2" charset="0"/>
              </a:rPr>
              <a:t>Society group scenario: </a:t>
            </a: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</a:rPr>
              <a:t>Only society indicators ranking 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endParaRPr lang="el-GR" sz="1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>
                <a:latin typeface="Roboto" panose="02000000000000000000" pitchFamily="2" charset="0"/>
                <a:ea typeface="Roboto" panose="02000000000000000000" pitchFamily="2" charset="0"/>
              </a:rPr>
              <a:t>Environment group scenario: </a:t>
            </a: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</a:rPr>
              <a:t>Only environment indicators ranking </a:t>
            </a:r>
          </a:p>
          <a:p>
            <a:pPr lvl="0" algn="just">
              <a:lnSpc>
                <a:spcPct val="150000"/>
              </a:lnSpc>
              <a:spcBef>
                <a:spcPts val="600"/>
              </a:spcBef>
            </a:pPr>
            <a:r>
              <a:rPr lang="en-GB" sz="2000"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l-GR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latin typeface="Roboto" panose="02000000000000000000" pitchFamily="2" charset="0"/>
                <a:ea typeface="Roboto" panose="02000000000000000000" pitchFamily="2" charset="0"/>
              </a:rPr>
              <a:t>Bioeconomy per sector: </a:t>
            </a:r>
            <a:r>
              <a:rPr lang="en-GB" sz="2000" i="1">
                <a:latin typeface="Roboto" panose="02000000000000000000" pitchFamily="2" charset="0"/>
                <a:ea typeface="Roboto" panose="02000000000000000000" pitchFamily="2" charset="0"/>
              </a:rPr>
              <a:t>A more targeted ranking per sector of bioeconomy (8 sectors)</a:t>
            </a:r>
            <a:endParaRPr lang="el-GR" sz="2000" i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DFF6F-ACD4-55E1-6BD4-C2CD122E4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europe with different colored areas&#10;&#10;AI-generated content may be incorrect.">
            <a:extLst>
              <a:ext uri="{FF2B5EF4-FFF2-40B4-BE49-F238E27FC236}">
                <a16:creationId xmlns:a16="http://schemas.microsoft.com/office/drawing/2014/main" id="{D5B0127C-E094-6064-1D74-C49A5AD9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" y="0"/>
            <a:ext cx="7436145" cy="6858000"/>
          </a:xfrm>
          <a:prstGeom prst="rect">
            <a:avLst/>
          </a:prstGeom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17A1730F-A71F-A413-9CCF-15E9BE4C4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4D02C6BD-0C02-C155-22FC-ECC6E8124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707BEDE-F3A9-1891-1876-7D7CD1787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4E29183-CE3F-A0E8-AA3B-A279E81EC1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E8CD5E37-E5B0-EF4C-A8FF-B1D20147C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51100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The economy group | 1.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pure economy indicators ranking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A2440959-DA05-94CF-6C3C-9F8CF50BE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53771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</a:rPr>
                        <a:t>Île-de-France</a:t>
                      </a:r>
                      <a:endParaRPr lang="el-GR" b="0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Iceland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Iceland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0.367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Oberbayern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Castile-Leon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Stuttgart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0.325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Andalusia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Castile-Leon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0.319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Stuttgart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410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D2099-94A9-D2C7-EAF7-6D33FABAC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europe with different colored areas&#10;&#10;AI-generated content may be incorrect.">
            <a:extLst>
              <a:ext uri="{FF2B5EF4-FFF2-40B4-BE49-F238E27FC236}">
                <a16:creationId xmlns:a16="http://schemas.microsoft.com/office/drawing/2014/main" id="{271EA920-270B-84A4-948D-281D4FAB9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5" y="0"/>
            <a:ext cx="7436145" cy="6858000"/>
          </a:xfrm>
          <a:prstGeom prst="rect">
            <a:avLst/>
          </a:prstGeom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4C15BF9-3E64-F3E0-7FA0-CBC7F752D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85A8F595-D804-972A-52F4-C60E3DF1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D908F2A-E62F-BC12-A804-FE53DAA2A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3B6EE45-98B3-EDC3-7AF5-7AF5DA84B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1D976811-911B-E3BD-DF36-E874A9F86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51100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The economy group | 2.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bioeconomy &amp; innovation indicators ranking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E0282CDF-4163-822D-7C74-E382C58CA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39690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0.458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Lombardy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0.458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0.448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0.445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Tuscany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0.369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Tuscany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0.431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0.353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Trier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0.404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Trier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0.330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0.3621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824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FBEBF-D267-DAC3-DE3F-40FEB121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europe with blue and grey colors&#10;&#10;AI-generated content may be incorrect.">
            <a:extLst>
              <a:ext uri="{FF2B5EF4-FFF2-40B4-BE49-F238E27FC236}">
                <a16:creationId xmlns:a16="http://schemas.microsoft.com/office/drawing/2014/main" id="{52725332-093A-1E7F-6638-8B87779A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5" y="0"/>
            <a:ext cx="7436145" cy="6858000"/>
          </a:xfrm>
          <a:prstGeom prst="rect">
            <a:avLst/>
          </a:prstGeom>
          <a:ln>
            <a:noFill/>
          </a:ln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7586297-4145-7DFC-5795-7EBDDBF0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8C41DF2D-2729-E3E7-2764-459ECEAA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BA49EE7-C461-9A41-FEEC-F55C125B5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5A03978-CC00-06CB-93F3-A764C95EC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850D7A7C-2CB1-72F0-E3E4-17F6DB5DA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51100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The economy group | 3.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total sectoral bioeconomy indicators ranking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B4FAD472-A907-6E1D-3305-F9DD9D929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88388"/>
              </p:ext>
            </p:extLst>
          </p:nvPr>
        </p:nvGraphicFramePr>
        <p:xfrm>
          <a:off x="6135413" y="1786758"/>
          <a:ext cx="5513143" cy="4271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37089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0523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05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0.521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0.593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05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0.519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0.580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05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Tuscany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0.439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Tuscany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0.543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05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0.413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Trier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0.512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0523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Trier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0.399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0.468</a:t>
                      </a:r>
                      <a:endParaRPr lang="en-US"/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67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9A2D-AC12-7875-8A12-DE84B5674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8634520-8FA1-E500-1CC9-917E742A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797F5717-707E-F6F3-A1DB-D68E6A45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04D82E-11C3-3E9E-42F0-8AD695C0A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6499B0D-90A9-9AE5-FF85-48788F1AF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pic>
        <p:nvPicPr>
          <p:cNvPr id="6" name="Εικόνα 5" descr="Εικόνα που περιέχει χάρτης, κείμενο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D3F16E0-E221-CBFE-D1B2-E4EB5DE1F3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6145" cy="685800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72BACAC-CA8E-5A27-7594-08C8CC268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205770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0.890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Île-de-France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Lombardy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0.751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Catalonia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0.668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Andalusia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Andalusia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Catalonia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0.654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Madrid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0.623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Madrid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9E796DC0-02F8-4E95-E9C3-4C40F0F5E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973070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The society group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6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50045-B3FB-EAC9-6B68-12DE3B61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Εικόνα που περιέχει χάρτης, κείμενο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C3DFBB7-5EA7-C81E-E202-EDED4E8D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0"/>
            <a:ext cx="7436145" cy="685800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2168C58A-FA89-C221-2CEB-EA8ACD560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6CDB2689-0E71-FF18-0C22-811DF990A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177FACE-BA2F-5E64-E455-A36EA5B3D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36824D4-EB38-20DE-0F46-75FABE6CC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05AC12F9-3759-AC79-0DAC-FF238BD03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973070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The environment group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A2DE7C9D-5E5B-E450-B1D9-C25B077FB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976182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Castile-La Mancha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Castile-La Mancha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Castile-Leon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Castile-Leon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Andalusia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Andalusia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Aragon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0.390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Adriatic Croatia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Sud-Est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Sud-Est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041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61A60-5229-DDA6-AAC7-42C9FD1B6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C0BFD438-34AC-5452-FFA5-5B1A6A7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56602" cy="68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190DD26-EF16-D43A-5E37-7F3DC5D9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AC3BAA15-F695-044D-C34E-16DC3B730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D3436A3-9C6D-C8DA-829C-EBAE5A3948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A205871-2B8D-F698-B679-2AF4B297A9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EEC66823-210F-4747-A98B-13FDDF47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66844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Agriculture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DC0BBA6C-41E8-B6C9-A0EF-6667529F7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11528"/>
              </p:ext>
            </p:extLst>
          </p:nvPr>
        </p:nvGraphicFramePr>
        <p:xfrm>
          <a:off x="6128180" y="1565320"/>
          <a:ext cx="5513143" cy="4605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Andalusia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Nord-Est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Nord-Est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Andalusia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South Holland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0.295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Sud-Muntenia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Sud-Muntenia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Sud-Vest Oltenia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0.321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Sud-Vest Oltenia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0.274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Mazowiecki </a:t>
                      </a:r>
                      <a:r>
                        <a:rPr lang="en-GB" sz="1800" b="0" i="0" u="none" strike="noStrike" kern="1200" baseline="0" noProof="0" err="1">
                          <a:solidFill>
                            <a:srgbClr val="000000"/>
                          </a:solidFill>
                          <a:latin typeface="Calisto MT"/>
                        </a:rPr>
                        <a:t>regionalny</a:t>
                      </a: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 (Masovian)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0.285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64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7EADD-3A90-ABE7-D95E-392EAA39E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europe with different colored areas&#10;&#10;AI-generated content may be incorrect.">
            <a:extLst>
              <a:ext uri="{FF2B5EF4-FFF2-40B4-BE49-F238E27FC236}">
                <a16:creationId xmlns:a16="http://schemas.microsoft.com/office/drawing/2014/main" id="{D650BD5B-104B-2035-169B-D8E1D74F1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56"/>
            <a:ext cx="7488620" cy="6877050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D1230A87-DEB5-0A88-94FD-72245A9A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EE125F66-4C80-CE23-A8DF-7C66C5B6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FD11D6D-8B10-0AB3-04E9-88CA68E2D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6908A92-6AAB-65FD-1EBE-DEDA4BF4A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DA71E49F-AF46-72BB-9054-1CAA55959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51100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forestry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D6891D64-DE09-0207-E2A5-B4F873DEE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30445"/>
              </p:ext>
            </p:extLst>
          </p:nvPr>
        </p:nvGraphicFramePr>
        <p:xfrm>
          <a:off x="6128180" y="1565320"/>
          <a:ext cx="5513143" cy="46005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North &amp; East Finland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0.681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North &amp; East Finland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50909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Warszawski </a:t>
                      </a:r>
                      <a:r>
                        <a:rPr lang="en-GB" sz="1800" b="0" i="0" u="none" strike="noStrike" kern="1200" noProof="0" err="1">
                          <a:solidFill>
                            <a:srgbClr val="000000"/>
                          </a:solidFill>
                          <a:latin typeface="Calisto MT"/>
                        </a:rPr>
                        <a:t>stołeczny</a:t>
                      </a:r>
                      <a:endParaRPr lang="en-US" err="1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Warszawski </a:t>
                      </a:r>
                      <a:r>
                        <a:rPr lang="en-GB" sz="1800" b="0" i="0" u="none" strike="noStrike" kern="1200" noProof="0" err="1">
                          <a:solidFill>
                            <a:srgbClr val="000000"/>
                          </a:solidFill>
                          <a:latin typeface="Calisto MT"/>
                        </a:rPr>
                        <a:t>stołeczny</a:t>
                      </a:r>
                      <a:endParaRPr lang="en-US" err="1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0.491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North Middle Sweden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North Middle Sweden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88681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chemeClr val="dk1"/>
                          </a:solidFill>
                          <a:latin typeface="Calisto MT"/>
                        </a:rPr>
                        <a:t>Latvia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0.463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Länsi-Suomi (Western Finland)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Länsi-Suomi (Western Finland)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0.458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Latvia</a:t>
                      </a:r>
                      <a:endParaRPr lang="en-US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660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99068-D98D-F284-445D-1ED7EF5E8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998AF14B-FC0E-021F-D717-DF59D4C8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37748" cy="68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9FE9CB64-877B-ECBD-24ED-6C693541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01824E8E-A106-20AA-AEB1-172701A2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1E45AD2-DE4B-D8ED-8F16-FE9F9D72C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F061361-F563-7720-9A2A-CDFC5FF22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6314C8BC-5194-24F8-3180-184835C39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66843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fishing &amp; aquaculture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87165D54-D85B-EAE6-3D62-961AD7722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94807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Galicia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0.814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Galicia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0.810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Iceland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Iceland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Brittany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Brittany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Sud-Est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Sud-Est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Andalusia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0.325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Andalusia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0.323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4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F8A47A0F-E937-66C1-BA04-9801E623E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7" y="1842496"/>
            <a:ext cx="10618839" cy="4219092"/>
          </a:xfrm>
          <a:prstGeom prst="rect">
            <a:avLst/>
          </a:prstGeom>
        </p:spPr>
      </p:pic>
      <p:pic>
        <p:nvPicPr>
          <p:cNvPr id="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E0AAB77-0E00-7943-2735-46DD6068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49" y="1087899"/>
            <a:ext cx="3746033" cy="75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88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E4628-E47E-644E-92F8-445E89974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9688787A-7969-D4CC-B6EC-CE5B5760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445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C80B35-9DA0-700E-3E4E-61DC44E5D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B3DFB24A-AC29-5F18-65F4-E12693BA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985DA33-3C96-5638-8911-F4711B4C8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A41D998-0B60-8987-A5F7-B7EA188E5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8892CD98-50E5-08BA-4D4C-A851DF833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66843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food, beverage &amp; tobacco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F674AA72-5B2D-89D2-1894-5A915917D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5809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Île de 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Île de France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Catalonia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0.525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Lombardy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Catalonia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0.511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Pays de la Loire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0.485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Pays de la Loire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0.469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Emilia-Romagna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Emilia-Romagna</a:t>
                      </a:r>
                      <a:endParaRPr lang="el-GR" sz="1800">
                        <a:solidFill>
                          <a:srgbClr val="000000"/>
                        </a:solidFill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98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3FC3C-4943-A743-6FFE-817D5983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334AB73-13E0-3137-7DA5-48DEB9FA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C7E71E8E-0828-8F68-EF49-A1E69E6AF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26C54C6-9186-7AAB-DE14-5303A0C62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26F5329-FEB4-338F-E218-5A03FF199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E8C6E3C-D10D-FDAB-93F1-362ABC3B6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6145" cy="6858000"/>
          </a:xfrm>
          <a:prstGeom prst="rect">
            <a:avLst/>
          </a:prstGeo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816E6D68-6CA5-C704-7FF2-C25E6BA6E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93386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Tuscany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0.788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Tuscany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0.804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Lombardy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0.720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Veneto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0.553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0.536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Norte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0.515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Malta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8DA90B75-18D8-AAEC-B96C-3E2FD64E1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66843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bio-based textiles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3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33AD3C4-360D-F10C-CBF4-8318884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53FBE6E-3EE5-A73F-A37E-6F652BE39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3F81B637-A5D9-FC8F-0CFD-0A4FF271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B0DDC2F-027D-B01C-A937-AA24F339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DB14FC5-BD52-1E61-630F-880210B25F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4029DD8-C1D4-8CC0-95F6-9223744B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6145" cy="6858000"/>
          </a:xfrm>
          <a:prstGeom prst="rect">
            <a:avLst/>
          </a:prstGeo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7B1C615B-F217-7A16-FC1E-EA8C3B892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23371"/>
              </p:ext>
            </p:extLst>
          </p:nvPr>
        </p:nvGraphicFramePr>
        <p:xfrm>
          <a:off x="6128180" y="1565320"/>
          <a:ext cx="5513143" cy="46238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89647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Wielkopolskie (Greater Poland Voivodeship)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Wielkopolskie (Greater Poland Voivodeship)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0.824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0.764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Lombardy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0.768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0.708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Veneto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0.579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Latvia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Detmold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Detmold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C230766A-6BFC-800F-8EFB-3D15F4501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66843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wood products &amp; furniture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97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E3D4-010E-24C8-9F15-C78D72732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C83D672-C8F5-47ED-D3A1-A95A6EA83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32B1FFD5-A6A2-2E71-AA12-63ACD3916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132A86B-CF7C-D802-4B86-42BE518E7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EAAAD54-1CEC-38AC-CBB7-4B4CFD3B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6F00274-E84E-ED75-2814-82160665DE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36145" cy="6858000"/>
          </a:xfrm>
          <a:prstGeom prst="rect">
            <a:avLst/>
          </a:prstGeo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2D9243C9-A435-FB10-D6A7-5B4B78DDE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21807"/>
              </p:ext>
            </p:extLst>
          </p:nvPr>
        </p:nvGraphicFramePr>
        <p:xfrm>
          <a:off x="6128180" y="1565320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Central Slovakia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0.610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Central Slovakia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0.658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Île de France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Île de France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0.517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Lombardy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0.491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0.474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Catalonia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Catalonia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5C21E99C-DF48-91DE-872B-28FC8FC11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8180" y="866843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paper  industry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6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480B-53FD-3418-527B-2481BE68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83F1FDB2-9194-AFDD-A7F1-873947F0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DE85640B-B758-0380-5C1A-606EBD7C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4629C9A-6171-8F1B-52E3-749B492CA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4F09107-0E63-E188-89A6-25896E723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154" y="6365800"/>
            <a:ext cx="1677629" cy="337940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χάρτης, Άτλα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07A3CA1-AD1F-8335-CAC2-7973667F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5411" cy="6858000"/>
          </a:xfrm>
          <a:prstGeom prst="rect">
            <a:avLst/>
          </a:prstGeom>
        </p:spPr>
      </p:pic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47B77AB5-7F1C-7FDB-0453-088BB5509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95749"/>
              </p:ext>
            </p:extLst>
          </p:nvPr>
        </p:nvGraphicFramePr>
        <p:xfrm>
          <a:off x="6015058" y="1499332"/>
          <a:ext cx="5513143" cy="4344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03457">
                  <a:extLst>
                    <a:ext uri="{9D8B030D-6E8A-4147-A177-3AD203B41FA5}">
                      <a16:colId xmlns:a16="http://schemas.microsoft.com/office/drawing/2014/main" val="2992657286"/>
                    </a:ext>
                  </a:extLst>
                </a:gridCol>
                <a:gridCol w="896304">
                  <a:extLst>
                    <a:ext uri="{9D8B030D-6E8A-4147-A177-3AD203B41FA5}">
                      <a16:colId xmlns:a16="http://schemas.microsoft.com/office/drawing/2014/main" val="980316903"/>
                    </a:ext>
                  </a:extLst>
                </a:gridCol>
                <a:gridCol w="1828043">
                  <a:extLst>
                    <a:ext uri="{9D8B030D-6E8A-4147-A177-3AD203B41FA5}">
                      <a16:colId xmlns:a16="http://schemas.microsoft.com/office/drawing/2014/main" val="4255525776"/>
                    </a:ext>
                  </a:extLst>
                </a:gridCol>
                <a:gridCol w="885339">
                  <a:extLst>
                    <a:ext uri="{9D8B030D-6E8A-4147-A177-3AD203B41FA5}">
                      <a16:colId xmlns:a16="http://schemas.microsoft.com/office/drawing/2014/main" val="2461792731"/>
                    </a:ext>
                  </a:extLst>
                </a:gridCol>
              </a:tblGrid>
              <a:tr h="617456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Base Scenario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Modified TOPSIS – Shannon entropy</a:t>
                      </a:r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555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Region ID</a:t>
                      </a:r>
                      <a:endParaRPr lang="el-G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Value</a:t>
                      </a:r>
                      <a:endParaRPr lang="el-GR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191411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Île de France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0.733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Trier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0.698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71868176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Trier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Île de France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0.680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199012917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 err="1">
                          <a:solidFill>
                            <a:srgbClr val="000000"/>
                          </a:solidFill>
                          <a:latin typeface="Calisto MT"/>
                        </a:rPr>
                        <a:t>Hovedstaden</a:t>
                      </a: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 (Capital Region)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0.447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 err="1">
                          <a:solidFill>
                            <a:srgbClr val="000000"/>
                          </a:solidFill>
                          <a:latin typeface="Calisto MT"/>
                        </a:rPr>
                        <a:t>Hovedstaden</a:t>
                      </a:r>
                      <a:r>
                        <a:rPr lang="en-GB" sz="1800" b="0" i="0" u="none" strike="noStrike" kern="1200" noProof="0">
                          <a:solidFill>
                            <a:srgbClr val="000000"/>
                          </a:solidFill>
                          <a:latin typeface="Calisto MT"/>
                        </a:rPr>
                        <a:t> (Capital Region)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387354989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Lombardy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0.386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noProof="0">
                          <a:solidFill>
                            <a:schemeClr val="dk1"/>
                          </a:solidFill>
                          <a:latin typeface="Calisto MT"/>
                        </a:rPr>
                        <a:t>Lombardy</a:t>
                      </a:r>
                      <a:endParaRPr lang="en-GB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0.352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37822775"/>
                  </a:ext>
                </a:extLst>
              </a:tr>
              <a:tr h="61745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Catalonia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0.331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b="0" i="0" u="none" strike="noStrike" kern="1200" baseline="0" noProof="0">
                          <a:solidFill>
                            <a:srgbClr val="000000"/>
                          </a:solidFill>
                          <a:latin typeface="Calisto MT"/>
                        </a:rPr>
                        <a:t>Antwerp</a:t>
                      </a:r>
                      <a:endParaRPr lang="el-GR"/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0.340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4097400616"/>
                  </a:ext>
                </a:extLst>
              </a:tr>
            </a:tbl>
          </a:graphicData>
        </a:graphic>
      </p:graphicFrame>
      <p:sp>
        <p:nvSpPr>
          <p:cNvPr id="3" name="Τίτλος 1">
            <a:extLst>
              <a:ext uri="{FF2B5EF4-FFF2-40B4-BE49-F238E27FC236}">
                <a16:creationId xmlns:a16="http://schemas.microsoft.com/office/drawing/2014/main" id="{18B99A11-F670-ACC7-4950-93CADB77F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7295" y="373933"/>
            <a:ext cx="5513143" cy="364418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B. Bioeconomy per sector | </a:t>
            </a:r>
            <a:r>
              <a:rPr lang="en-US" i="1">
                <a:solidFill>
                  <a:schemeClr val="accent6">
                    <a:lumMod val="50000"/>
                  </a:schemeClr>
                </a:solidFill>
              </a:rPr>
              <a:t>bio-based chemicals, pharmaceuticals, plastics &amp; rubber Sector  </a:t>
            </a:r>
            <a:endParaRPr lang="el-GR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56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82608-6A4B-3AEE-7B12-CA4BE913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A0A188B7-E3F0-39AA-13F3-27C8FDD1B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5693730C-688F-1F31-331F-093522425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9ECDCA9F-E236-F711-708A-F2CD7A273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81" y="1527142"/>
            <a:ext cx="2938110" cy="1310326"/>
          </a:xfrm>
        </p:spPr>
        <p:txBody>
          <a:bodyPr>
            <a:noAutofit/>
          </a:bodyPr>
          <a:lstStyle/>
          <a:p>
            <a:r>
              <a:rPr lang="en-US" sz="1600"/>
              <a:t>D1.3 </a:t>
            </a:r>
            <a:br>
              <a:rPr lang="en-US" sz="1600"/>
            </a:br>
            <a:r>
              <a:rPr lang="en-US" sz="1600"/>
              <a:t>Guide for regional stakeholders to implement regional MCA framework assessment</a:t>
            </a:r>
            <a:endParaRPr lang="el-GR" sz="1600"/>
          </a:p>
        </p:txBody>
      </p:sp>
      <p:pic>
        <p:nvPicPr>
          <p:cNvPr id="9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F81D09C-1522-D521-1976-31366E2516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" y="6517200"/>
            <a:ext cx="1292123" cy="260284"/>
          </a:xfr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393A6641-9291-D6C2-943A-406A54FDF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8D81828-3E4B-B4EE-CDFC-401F3D561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159" y="118906"/>
            <a:ext cx="5552389" cy="6658578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E646701-93BD-6195-80DB-1DEE43856737}"/>
              </a:ext>
            </a:extLst>
          </p:cNvPr>
          <p:cNvSpPr/>
          <p:nvPr/>
        </p:nvSpPr>
        <p:spPr>
          <a:xfrm>
            <a:off x="3996965" y="3016577"/>
            <a:ext cx="4524866" cy="3745696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Αριστερό άγκιστρο 11">
            <a:extLst>
              <a:ext uri="{FF2B5EF4-FFF2-40B4-BE49-F238E27FC236}">
                <a16:creationId xmlns:a16="http://schemas.microsoft.com/office/drawing/2014/main" id="{A14771B9-CA6F-FD7A-280F-C3A00F4C6317}"/>
              </a:ext>
            </a:extLst>
          </p:cNvPr>
          <p:cNvSpPr/>
          <p:nvPr/>
        </p:nvSpPr>
        <p:spPr>
          <a:xfrm>
            <a:off x="3478491" y="2912882"/>
            <a:ext cx="443060" cy="3864602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FEFF6B32-5ECD-5653-BD06-FA18DD9D6A93}"/>
              </a:ext>
            </a:extLst>
          </p:cNvPr>
          <p:cNvSpPr txBox="1">
            <a:spLocks/>
          </p:cNvSpPr>
          <p:nvPr/>
        </p:nvSpPr>
        <p:spPr>
          <a:xfrm>
            <a:off x="245030" y="67460"/>
            <a:ext cx="4562640" cy="73241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C. scenarios for bioeconomy development</a:t>
            </a:r>
            <a:endParaRPr lang="el-GR"/>
          </a:p>
        </p:txBody>
      </p:sp>
      <p:pic>
        <p:nvPicPr>
          <p:cNvPr id="8" name="Picture 7" descr="A cover of a book&#10;&#10;AI-generated content may be incorrect.">
            <a:extLst>
              <a:ext uri="{FF2B5EF4-FFF2-40B4-BE49-F238E27FC236}">
                <a16:creationId xmlns:a16="http://schemas.microsoft.com/office/drawing/2014/main" id="{7255CC90-FF5D-3A4A-CDE2-73ADBF572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845" y="3021105"/>
            <a:ext cx="2370045" cy="32922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4688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74F9C-E069-0387-6E56-64413DE20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11A6DF95-10D3-ADC5-B52D-BF83597BB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6C4B9A0-ABAC-99B4-F369-CA9244DF6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36A52125-FE65-1625-A87A-A4BDFB7D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2" y="1115896"/>
            <a:ext cx="3139123" cy="1437996"/>
          </a:xfrm>
        </p:spPr>
        <p:txBody>
          <a:bodyPr>
            <a:noAutofit/>
          </a:bodyPr>
          <a:lstStyle/>
          <a:p>
            <a:r>
              <a:rPr lang="en-US" sz="1600"/>
              <a:t>D1.3 </a:t>
            </a:r>
            <a:br>
              <a:rPr lang="en-US" sz="1600"/>
            </a:br>
            <a:r>
              <a:rPr lang="en-US" sz="1600"/>
              <a:t>Guide for regional stakeholders to implement regional MCA framework assessment</a:t>
            </a:r>
            <a:endParaRPr lang="el-GR" sz="1600"/>
          </a:p>
        </p:txBody>
      </p:sp>
      <p:pic>
        <p:nvPicPr>
          <p:cNvPr id="9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50E1D9D-1F58-5244-7AF5-52D14053D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" y="6517200"/>
            <a:ext cx="1292123" cy="260284"/>
          </a:xfr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BD2292F-7B29-FECA-9F96-09C0E30EB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sp>
        <p:nvSpPr>
          <p:cNvPr id="3" name="Τίτλος 1">
            <a:extLst>
              <a:ext uri="{FF2B5EF4-FFF2-40B4-BE49-F238E27FC236}">
                <a16:creationId xmlns:a16="http://schemas.microsoft.com/office/drawing/2014/main" id="{F5DEDE22-CE96-6414-176C-254EEE0DA9A4}"/>
              </a:ext>
            </a:extLst>
          </p:cNvPr>
          <p:cNvSpPr txBox="1">
            <a:spLocks/>
          </p:cNvSpPr>
          <p:nvPr/>
        </p:nvSpPr>
        <p:spPr>
          <a:xfrm>
            <a:off x="227180" y="208928"/>
            <a:ext cx="8842410" cy="487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C. scenarios for bioeconomy development</a:t>
            </a:r>
            <a:endParaRPr lang="el-GR" b="1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80032D4D-7855-B55D-05E3-D802D9CEB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0813" y="1024790"/>
            <a:ext cx="2027821" cy="389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Γραφικό 12" descr="Πίσω με συμπαγές γέμισμα">
            <a:extLst>
              <a:ext uri="{FF2B5EF4-FFF2-40B4-BE49-F238E27FC236}">
                <a16:creationId xmlns:a16="http://schemas.microsoft.com/office/drawing/2014/main" id="{E0DE01A7-1B2E-34E1-4CE1-15FB0CCE2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64283" y="205774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FF1B2F-0D03-65CD-C763-24490D51906B}"/>
              </a:ext>
            </a:extLst>
          </p:cNvPr>
          <p:cNvSpPr txBox="1"/>
          <p:nvPr/>
        </p:nvSpPr>
        <p:spPr>
          <a:xfrm>
            <a:off x="3092645" y="2557485"/>
            <a:ext cx="2856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/>
              <a:t>Available here: </a:t>
            </a:r>
            <a:r>
              <a:rPr lang="el-GR">
                <a:hlinkClick r:id="rId9"/>
              </a:rPr>
              <a:t>https://bio2reg.eu/results/</a:t>
            </a:r>
            <a:r>
              <a:rPr lang="en-US"/>
              <a:t> </a:t>
            </a:r>
            <a:endParaRPr lang="el-GR"/>
          </a:p>
        </p:txBody>
      </p:sp>
      <p:pic>
        <p:nvPicPr>
          <p:cNvPr id="17" name="Γραφικό 16" descr="Πίσω με συμπαγές γέμισμα">
            <a:extLst>
              <a:ext uri="{FF2B5EF4-FFF2-40B4-BE49-F238E27FC236}">
                <a16:creationId xmlns:a16="http://schemas.microsoft.com/office/drawing/2014/main" id="{F9B6DBB4-E28A-DC7F-5E75-BF13E532C1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9351" y="2282901"/>
            <a:ext cx="914400" cy="9144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5A61DEC-DC78-C3D7-3328-B04AF80DE0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180" y="3563332"/>
            <a:ext cx="6310390" cy="2392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cover of a book&#10;&#10;AI-generated content may be incorrect.">
            <a:extLst>
              <a:ext uri="{FF2B5EF4-FFF2-40B4-BE49-F238E27FC236}">
                <a16:creationId xmlns:a16="http://schemas.microsoft.com/office/drawing/2014/main" id="{0539D15C-22E6-4234-0513-67FBAFCB50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42905" y="936812"/>
            <a:ext cx="2751045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4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3B9A-2672-B7F1-8993-05F8FA52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B35981-CC55-133F-7E0B-7946DEB106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32015" y="1103080"/>
            <a:ext cx="10555792" cy="5040758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An extensive </a:t>
            </a:r>
            <a:r>
              <a:rPr lang="en-US" sz="2000" b="1">
                <a:solidFill>
                  <a:schemeClr val="tx1"/>
                </a:solidFill>
              </a:rPr>
              <a:t>four-pillars literature review </a:t>
            </a:r>
            <a:r>
              <a:rPr lang="en-US" sz="2000">
                <a:solidFill>
                  <a:schemeClr val="tx1"/>
                </a:solidFill>
              </a:rPr>
              <a:t>was conducted, revealing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 </a:t>
            </a:r>
            <a:r>
              <a:rPr lang="en-US" sz="2000" b="1">
                <a:solidFill>
                  <a:schemeClr val="tx1"/>
                </a:solidFill>
                <a:sym typeface="Symbol" panose="05050102010706020507" pitchFamily="18" charset="2"/>
              </a:rPr>
              <a:t>896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 Indicators!</a:t>
            </a:r>
            <a:r>
              <a:rPr lang="en-US" sz="2000">
                <a:solidFill>
                  <a:schemeClr val="tx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The final dataset narrowed down to </a:t>
            </a:r>
            <a:r>
              <a:rPr lang="en-US" sz="2000" b="1">
                <a:solidFill>
                  <a:schemeClr val="tx1"/>
                </a:solidFill>
              </a:rPr>
              <a:t>41 essential indicators </a:t>
            </a:r>
            <a:r>
              <a:rPr lang="en-US" sz="2000">
                <a:solidFill>
                  <a:schemeClr val="tx1"/>
                </a:solidFill>
              </a:rPr>
              <a:t>for the regional NUTS II Level, using the traffic light assessment (TLA) to construct the </a:t>
            </a:r>
            <a:r>
              <a:rPr lang="en-US" sz="2000" b="1">
                <a:solidFill>
                  <a:schemeClr val="tx1"/>
                </a:solidFill>
              </a:rPr>
              <a:t>green group of indicators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chemeClr val="tx1"/>
                </a:solidFill>
              </a:rPr>
              <a:t>MCA </a:t>
            </a:r>
            <a:r>
              <a:rPr lang="en-US" sz="2000">
                <a:solidFill>
                  <a:schemeClr val="tx1"/>
                </a:solidFill>
              </a:rPr>
              <a:t>Assessment and ranking of NUTS II Regions – TOPSIS method and Modified TOPSIS with Shannon Entropy Weights method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The regional MCA ranking provided results from </a:t>
            </a:r>
            <a:r>
              <a:rPr lang="en-US" sz="2000" b="1">
                <a:solidFill>
                  <a:schemeClr val="tx1"/>
                </a:solidFill>
              </a:rPr>
              <a:t>27 EU countries</a:t>
            </a:r>
            <a:r>
              <a:rPr lang="en-US" sz="2000" b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Potential “</a:t>
            </a:r>
            <a:r>
              <a:rPr lang="en-US" sz="2000" b="1" i="1">
                <a:solidFill>
                  <a:schemeClr val="tx1"/>
                </a:solidFill>
              </a:rPr>
              <a:t>champions</a:t>
            </a:r>
            <a:r>
              <a:rPr lang="en-US" sz="2000">
                <a:solidFill>
                  <a:schemeClr val="tx1"/>
                </a:solidFill>
              </a:rPr>
              <a:t>” are revealed, depending on the examined scenarios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Good practices, know-how, policies could be transferred from the “</a:t>
            </a:r>
            <a:r>
              <a:rPr lang="en-US" sz="2000" i="1">
                <a:solidFill>
                  <a:schemeClr val="tx1"/>
                </a:solidFill>
              </a:rPr>
              <a:t>champion</a:t>
            </a:r>
            <a:r>
              <a:rPr lang="en-US" sz="2000">
                <a:solidFill>
                  <a:schemeClr val="tx1"/>
                </a:solidFill>
              </a:rPr>
              <a:t>” regions to the weakest 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“Champion” regions could perform as a potential “</a:t>
            </a:r>
            <a:r>
              <a:rPr lang="en-US" sz="2000" b="1" i="1">
                <a:solidFill>
                  <a:schemeClr val="tx1"/>
                </a:solidFill>
              </a:rPr>
              <a:t>blueprint</a:t>
            </a:r>
            <a:r>
              <a:rPr lang="en-US" sz="2000">
                <a:solidFill>
                  <a:schemeClr val="tx1"/>
                </a:solidFill>
              </a:rPr>
              <a:t>” for the weakest regions to be transformed into </a:t>
            </a:r>
            <a:r>
              <a:rPr lang="en-US" sz="2000" b="1">
                <a:solidFill>
                  <a:schemeClr val="tx1"/>
                </a:solidFill>
              </a:rPr>
              <a:t>bioeconomy model regions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User-friendly </a:t>
            </a:r>
            <a:r>
              <a:rPr lang="en-US" sz="2000" b="1">
                <a:solidFill>
                  <a:schemeClr val="tx1"/>
                </a:solidFill>
              </a:rPr>
              <a:t>Regional stakeholders guide </a:t>
            </a:r>
            <a:r>
              <a:rPr lang="en-US" sz="2000">
                <a:solidFill>
                  <a:schemeClr val="tx1"/>
                </a:solidFill>
              </a:rPr>
              <a:t>(D1.3) of </a:t>
            </a:r>
            <a:r>
              <a:rPr lang="en-US" sz="2000" b="1">
                <a:solidFill>
                  <a:schemeClr val="tx1"/>
                </a:solidFill>
              </a:rPr>
              <a:t>BIO2REG </a:t>
            </a:r>
            <a:r>
              <a:rPr lang="en-US" sz="2000">
                <a:solidFill>
                  <a:schemeClr val="tx1"/>
                </a:solidFill>
              </a:rPr>
              <a:t>project is publicly available for more details on </a:t>
            </a:r>
            <a:r>
              <a:rPr lang="en-US" sz="2000" b="1">
                <a:solidFill>
                  <a:schemeClr val="tx1"/>
                </a:solidFill>
              </a:rPr>
              <a:t>bioeconomy development scenarios, </a:t>
            </a:r>
            <a:r>
              <a:rPr lang="en-US" sz="2000">
                <a:solidFill>
                  <a:schemeClr val="tx1"/>
                </a:solidFill>
              </a:rPr>
              <a:t>through a</a:t>
            </a:r>
            <a:r>
              <a:rPr lang="en-US" sz="2000" b="1">
                <a:solidFill>
                  <a:schemeClr val="tx1"/>
                </a:solidFill>
              </a:rPr>
              <a:t> four-step approach </a:t>
            </a:r>
            <a:r>
              <a:rPr lang="en-US" sz="2000">
                <a:solidFill>
                  <a:schemeClr val="tx1"/>
                </a:solidFill>
              </a:rPr>
              <a:t>and </a:t>
            </a:r>
            <a:r>
              <a:rPr lang="en-US" sz="2000" b="1">
                <a:solidFill>
                  <a:schemeClr val="tx1"/>
                </a:solidFill>
              </a:rPr>
              <a:t>selected indicators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endParaRPr lang="de-DE" sz="18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60935-DD4C-C956-22D1-1300C2488813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8B5BD56-E20D-F5F5-0AE6-B95234DD6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559" y="193901"/>
            <a:ext cx="11253934" cy="531963"/>
          </a:xfrm>
        </p:spPr>
        <p:txBody>
          <a:bodyPr>
            <a:normAutofit fontScale="90000"/>
          </a:bodyPr>
          <a:lstStyle/>
          <a:p>
            <a:r>
              <a:rPr lang="en-US" sz="3000" b="1">
                <a:solidFill>
                  <a:schemeClr val="tx1"/>
                </a:solidFill>
                <a:latin typeface="+mj-lt"/>
                <a:ea typeface="+mj-ea"/>
              </a:rPr>
              <a:t>Conclusions</a:t>
            </a:r>
            <a:endParaRPr lang="de-DE" sz="3000" b="1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853BDC20-61AD-A6E3-4D03-0EE17746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6A41375E-FD3C-4568-A378-C43C32307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B1C5696-AB98-6C30-FD59-2A6C4D840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6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2E3DEE9-28CC-B1E7-1EFA-FEC83EB0D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6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5C4B8-A008-0953-8868-36879DD02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E53615EE-C559-4E03-999B-5477F1626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Τίτλος 8">
            <a:extLst>
              <a:ext uri="{FF2B5EF4-FFF2-40B4-BE49-F238E27FC236}">
                <a16:creationId xmlns:a16="http://schemas.microsoft.com/office/drawing/2014/main" id="{9E5B69BA-AB1B-6C53-87E7-57060D6DD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8447" y="952499"/>
            <a:ext cx="3571315" cy="13167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+mj-lt"/>
                <a:ea typeface="+mj-ea"/>
              </a:rPr>
              <a:t>EU Bioeconomy Youth Ambassadors</a:t>
            </a:r>
          </a:p>
          <a:p>
            <a:pPr>
              <a:lnSpc>
                <a:spcPct val="90000"/>
              </a:lnSpc>
            </a:pPr>
            <a:endParaRPr lang="en-US" sz="2800">
              <a:solidFill>
                <a:schemeClr val="tx1"/>
              </a:solidFill>
              <a:latin typeface="+mj-lt"/>
              <a:ea typeface="+mj-ea"/>
            </a:endParaRPr>
          </a:p>
        </p:txBody>
      </p:sp>
      <p:pic>
        <p:nvPicPr>
          <p:cNvPr id="7" name="Εικόνα 6" descr="Εικόνα που περιέχει κείμενο, στιγμιότυπο οθόνης, γραμματοσειρά, έγγραφο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E15515E-F468-1426-A867-0B5A7976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04" b="4"/>
          <a:stretch>
            <a:fillRect/>
          </a:stretch>
        </p:blipFill>
        <p:spPr>
          <a:xfrm>
            <a:off x="791628" y="723900"/>
            <a:ext cx="3276600" cy="5410200"/>
          </a:xfrm>
          <a:prstGeom prst="rect">
            <a:avLst/>
          </a:prstGeom>
        </p:spPr>
      </p:pic>
      <p:pic>
        <p:nvPicPr>
          <p:cNvPr id="8" name="Εικόνα 7" descr="Εικόνα που περιέχει ρουχισμός, άτομο, άνδρας, παπούτσι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8FFDC1F-5C35-CB02-3E27-64B4CEEE63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88" r="19191" b="4"/>
          <a:stretch>
            <a:fillRect/>
          </a:stretch>
        </p:blipFill>
        <p:spPr>
          <a:xfrm>
            <a:off x="4068230" y="723900"/>
            <a:ext cx="3246971" cy="5410200"/>
          </a:xfrm>
          <a:prstGeom prst="rect">
            <a:avLst/>
          </a:prstGeom>
        </p:spPr>
      </p:pic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id="{799A8EBD-049C-48E6-97ED-C9102D78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13696" y="722376"/>
            <a:ext cx="1562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32037B-D862-E758-5F09-B145470182E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918447" y="2292096"/>
            <a:ext cx="3571315" cy="391344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  <a:latin typeface="+mn-lt"/>
              <a:ea typeface="+mn-ea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b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7D453-A72F-3245-A89E-5060D2A81CFD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B1D90AC-12A7-66E0-77EC-6BB171E06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165096BB-A653-E913-B218-82979DA6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B39BFC6-E919-C15C-E390-C2C5CB1A2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6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E81B1A0-8F35-9F0E-8D19-A66E87827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81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682B4-E482-EDF4-8381-93604928C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7331A0D-9139-BC6A-3505-59C9C28D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9"/>
            <a:ext cx="10632067" cy="1363490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 you for your time! </a:t>
            </a:r>
            <a:endParaRPr lang="de-DE" sz="5400" b="1">
              <a:solidFill>
                <a:schemeClr val="accent2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C5CA7-F9A3-FD41-3753-C75431F214DB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EFBCCBD3-8A8A-FBFB-DF1B-7D6F50EED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63" y="930733"/>
            <a:ext cx="1960580" cy="1075332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BD831BB9-EF7A-FA0B-2905-4B8EB6BD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7988" y="6268844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ECE8148-3028-D673-BD4A-4BFD28E51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27" y="6259398"/>
            <a:ext cx="674845" cy="577645"/>
          </a:xfrm>
          <a:prstGeom prst="rect">
            <a:avLst/>
          </a:prstGeom>
        </p:spPr>
      </p:pic>
      <p:pic>
        <p:nvPicPr>
          <p:cNvPr id="6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4B6DA45-8DDD-9459-152A-9FCF8907C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" y="6259398"/>
            <a:ext cx="2543211" cy="512302"/>
          </a:xfrm>
          <a:prstGeom prst="rect">
            <a:avLst/>
          </a:prstGeom>
        </p:spPr>
      </p:pic>
      <p:sp>
        <p:nvSpPr>
          <p:cNvPr id="13" name="Θέση κειμένου 12">
            <a:extLst>
              <a:ext uri="{FF2B5EF4-FFF2-40B4-BE49-F238E27FC236}">
                <a16:creationId xmlns:a16="http://schemas.microsoft.com/office/drawing/2014/main" id="{265AEC68-8B64-A5A3-22EE-F49120DAD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387" y="5192234"/>
            <a:ext cx="11755225" cy="101342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8000"/>
              <a:t>For more details, please contact:</a:t>
            </a:r>
          </a:p>
          <a:p>
            <a:pPr algn="ctr"/>
            <a:r>
              <a:rPr lang="en-US" sz="8000">
                <a:hlinkClick r:id="rId6"/>
              </a:rPr>
              <a:t>p.kalimeris@panteion.gr</a:t>
            </a:r>
            <a:r>
              <a:rPr lang="en-US" sz="8000"/>
              <a:t>; </a:t>
            </a:r>
            <a:r>
              <a:rPr lang="en-US" sz="8000">
                <a:hlinkClick r:id="rId7"/>
              </a:rPr>
              <a:t>g.maroulis@panteion.gr</a:t>
            </a:r>
            <a:r>
              <a:rPr lang="en-US" sz="8000"/>
              <a:t>; </a:t>
            </a:r>
            <a:r>
              <a:rPr lang="en-US" sz="8000">
                <a:hlinkClick r:id="rId8"/>
              </a:rPr>
              <a:t>koronaiospanagiotis@gmail.com</a:t>
            </a:r>
            <a:r>
              <a:rPr lang="en-US" sz="8000"/>
              <a:t>; </a:t>
            </a:r>
            <a:r>
              <a:rPr lang="en-US" sz="8000">
                <a:hlinkClick r:id="rId9"/>
              </a:rPr>
              <a:t>rovolis@panteion.gr</a:t>
            </a:r>
            <a:r>
              <a:rPr lang="en-US" sz="8000"/>
              <a:t> </a:t>
            </a:r>
          </a:p>
          <a:p>
            <a:pPr algn="ctr"/>
            <a:endParaRPr lang="en-US" sz="8000"/>
          </a:p>
          <a:p>
            <a:endParaRPr lang="el-GR"/>
          </a:p>
        </p:txBody>
      </p:sp>
      <p:pic>
        <p:nvPicPr>
          <p:cNvPr id="15" name="Γραφικό 14" descr="Κεφάλι με γρανάζια περίγραμμα">
            <a:extLst>
              <a:ext uri="{FF2B5EF4-FFF2-40B4-BE49-F238E27FC236}">
                <a16:creationId xmlns:a16="http://schemas.microsoft.com/office/drawing/2014/main" id="{9B99DC3A-A3D1-1914-F64C-9496923C3D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47343" y="3369555"/>
            <a:ext cx="1453997" cy="1453997"/>
          </a:xfrm>
          <a:prstGeom prst="rect">
            <a:avLst/>
          </a:prstGeom>
        </p:spPr>
      </p:pic>
      <p:pic>
        <p:nvPicPr>
          <p:cNvPr id="1026" name="Picture 2" descr="What is a Q&amp;A? - Race Communication">
            <a:extLst>
              <a:ext uri="{FF2B5EF4-FFF2-40B4-BE49-F238E27FC236}">
                <a16:creationId xmlns:a16="http://schemas.microsoft.com/office/drawing/2014/main" id="{124CEE07-2DFC-3921-4F91-5EC74CC57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77" y="3004241"/>
            <a:ext cx="3971507" cy="212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F09ACAD-23CB-4AEF-BF96-36AE852065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0909" y="110219"/>
            <a:ext cx="4580688" cy="48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60046D5D-18AD-77D5-9B4B-DC3F6EF1AE7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17141" y="6187361"/>
            <a:ext cx="7430157" cy="6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2BD5DB-EC3D-1230-1F6C-0BA604291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82" y="767128"/>
            <a:ext cx="6332828" cy="5290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64CC5E-CF30-0EA8-9572-729E24AEF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110" y="800280"/>
            <a:ext cx="4837471" cy="5335446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5D0F331B-A340-EC66-DE39-AAA3AC7A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D97E1B5-E0FA-B969-943F-8DE21DE26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7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92BF1AF-F8F9-C8F8-0E9E-8631F8A89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A623B82-886E-BC59-45D6-65819C6FA8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576CA-2ED4-CEB2-132F-92AEDF0EB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14BD9CF5-CC02-FBA3-6EFC-DC07D01B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8B86D4B-E957-FA5B-7DB5-88623A753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sp>
        <p:nvSpPr>
          <p:cNvPr id="5" name="Τίτλος 4">
            <a:extLst>
              <a:ext uri="{FF2B5EF4-FFF2-40B4-BE49-F238E27FC236}">
                <a16:creationId xmlns:a16="http://schemas.microsoft.com/office/drawing/2014/main" id="{7D14AC78-416F-8DD3-856C-A4DDD51E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6" y="914400"/>
            <a:ext cx="2938110" cy="2611225"/>
          </a:xfrm>
        </p:spPr>
        <p:txBody>
          <a:bodyPr/>
          <a:lstStyle/>
          <a:p>
            <a:r>
              <a:rPr lang="en-US" b="1"/>
              <a:t>A flow chart of the process</a:t>
            </a:r>
            <a:endParaRPr lang="el-GR" b="1"/>
          </a:p>
        </p:txBody>
      </p:sp>
      <p:pic>
        <p:nvPicPr>
          <p:cNvPr id="9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5AF227D-F0F8-ABD8-327F-3FE8FFE6F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C3B6562A-35A5-1472-E91C-015C02584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F03C34-7792-88E5-A12A-A4B7175BAA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234" y="138349"/>
            <a:ext cx="5552389" cy="6658578"/>
          </a:xfrm>
          <a:prstGeom prst="rect">
            <a:avLst/>
          </a:prstGeom>
        </p:spPr>
      </p:pic>
      <p:sp>
        <p:nvSpPr>
          <p:cNvPr id="3" name="Οβάλ 2">
            <a:extLst>
              <a:ext uri="{FF2B5EF4-FFF2-40B4-BE49-F238E27FC236}">
                <a16:creationId xmlns:a16="http://schemas.microsoft.com/office/drawing/2014/main" id="{59F7E028-F2D2-EADB-217C-90A2FAD170F7}"/>
              </a:ext>
            </a:extLst>
          </p:cNvPr>
          <p:cNvSpPr/>
          <p:nvPr/>
        </p:nvSpPr>
        <p:spPr>
          <a:xfrm>
            <a:off x="3393649" y="1706252"/>
            <a:ext cx="2026763" cy="1140643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4266498984">
                  <a:custGeom>
                    <a:avLst/>
                    <a:gdLst>
                      <a:gd name="connsiteX0" fmla="*/ 0 w 2026763"/>
                      <a:gd name="connsiteY0" fmla="*/ 570322 h 1140643"/>
                      <a:gd name="connsiteX1" fmla="*/ 1013382 w 2026763"/>
                      <a:gd name="connsiteY1" fmla="*/ 0 h 1140643"/>
                      <a:gd name="connsiteX2" fmla="*/ 2026764 w 2026763"/>
                      <a:gd name="connsiteY2" fmla="*/ 570322 h 1140643"/>
                      <a:gd name="connsiteX3" fmla="*/ 1013382 w 2026763"/>
                      <a:gd name="connsiteY3" fmla="*/ 1140644 h 1140643"/>
                      <a:gd name="connsiteX4" fmla="*/ 0 w 2026763"/>
                      <a:gd name="connsiteY4" fmla="*/ 570322 h 114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6763" h="1140643" extrusionOk="0">
                        <a:moveTo>
                          <a:pt x="0" y="570322"/>
                        </a:moveTo>
                        <a:cubicBezTo>
                          <a:pt x="16342" y="132419"/>
                          <a:pt x="550047" y="77606"/>
                          <a:pt x="1013382" y="0"/>
                        </a:cubicBezTo>
                        <a:cubicBezTo>
                          <a:pt x="1494561" y="-29679"/>
                          <a:pt x="2041613" y="203277"/>
                          <a:pt x="2026764" y="570322"/>
                        </a:cubicBezTo>
                        <a:cubicBezTo>
                          <a:pt x="2052395" y="868360"/>
                          <a:pt x="1536765" y="1233121"/>
                          <a:pt x="1013382" y="1140644"/>
                        </a:cubicBezTo>
                        <a:cubicBezTo>
                          <a:pt x="448637" y="1157296"/>
                          <a:pt x="22992" y="865079"/>
                          <a:pt x="0" y="57032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ί άγκιστρο 7">
            <a:extLst>
              <a:ext uri="{FF2B5EF4-FFF2-40B4-BE49-F238E27FC236}">
                <a16:creationId xmlns:a16="http://schemas.microsoft.com/office/drawing/2014/main" id="{40CFC8B2-0846-9ACB-6B30-2054B1BE44BA}"/>
              </a:ext>
            </a:extLst>
          </p:cNvPr>
          <p:cNvSpPr/>
          <p:nvPr/>
        </p:nvSpPr>
        <p:spPr>
          <a:xfrm>
            <a:off x="8663233" y="1046375"/>
            <a:ext cx="1329179" cy="2592371"/>
          </a:xfrm>
          <a:prstGeom prst="rightBrace">
            <a:avLst>
              <a:gd name="adj1" fmla="val 8333"/>
              <a:gd name="adj2" fmla="val 51818"/>
            </a:avLst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8A47B43-1ABA-49E9-F3E8-3A3D97FD0D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412" y="1481186"/>
            <a:ext cx="880182" cy="17227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23418E-2D63-F22E-C89E-C9DAF8A15B52}"/>
              </a:ext>
            </a:extLst>
          </p:cNvPr>
          <p:cNvSpPr txBox="1"/>
          <p:nvPr/>
        </p:nvSpPr>
        <p:spPr>
          <a:xfrm>
            <a:off x="9658236" y="3271377"/>
            <a:ext cx="163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Traffic Light Assessment</a:t>
            </a:r>
            <a:endParaRPr lang="el-GR" sz="1600" b="1">
              <a:solidFill>
                <a:srgbClr val="00B050"/>
              </a:solidFill>
            </a:endParaRPr>
          </a:p>
        </p:txBody>
      </p:sp>
      <p:sp>
        <p:nvSpPr>
          <p:cNvPr id="16" name="Βέλος: Αριστερό 15">
            <a:extLst>
              <a:ext uri="{FF2B5EF4-FFF2-40B4-BE49-F238E27FC236}">
                <a16:creationId xmlns:a16="http://schemas.microsoft.com/office/drawing/2014/main" id="{E9369D63-2880-43F0-5CBF-8BC3B47CC373}"/>
              </a:ext>
            </a:extLst>
          </p:cNvPr>
          <p:cNvSpPr/>
          <p:nvPr/>
        </p:nvSpPr>
        <p:spPr>
          <a:xfrm rot="17784767">
            <a:off x="2969640" y="3099088"/>
            <a:ext cx="1036947" cy="344579"/>
          </a:xfrm>
          <a:prstGeom prst="leftArrow">
            <a:avLst>
              <a:gd name="adj1" fmla="val 50000"/>
              <a:gd name="adj2" fmla="val 62727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B2A572C1-EC1E-C70A-CC76-04D5AA9057A9}"/>
              </a:ext>
            </a:extLst>
          </p:cNvPr>
          <p:cNvSpPr/>
          <p:nvPr/>
        </p:nvSpPr>
        <p:spPr>
          <a:xfrm>
            <a:off x="2526384" y="3835165"/>
            <a:ext cx="1422085" cy="1001338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EU-27 regional (NUTSII) Ranking</a:t>
            </a:r>
            <a:endParaRPr lang="el-GR" sz="1400" b="1"/>
          </a:p>
        </p:txBody>
      </p:sp>
    </p:spTree>
    <p:extLst>
      <p:ext uri="{BB962C8B-B14F-4D97-AF65-F5344CB8AC3E}">
        <p14:creationId xmlns:p14="http://schemas.microsoft.com/office/powerpoint/2010/main" val="39847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66A77-9E6A-87C1-4753-A1F58AD5F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5BAC91E-044B-588C-C28E-15B706005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400" y="871758"/>
            <a:ext cx="586740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>
                <a:solidFill>
                  <a:schemeClr val="tx1"/>
                </a:solidFill>
                <a:latin typeface="+mj-lt"/>
                <a:ea typeface="+mj-ea"/>
              </a:rPr>
              <a:t>A. The four pillars of the review process</a:t>
            </a:r>
            <a:endParaRPr lang="en-US" sz="4000">
              <a:solidFill>
                <a:schemeClr val="tx1"/>
              </a:solidFill>
              <a:latin typeface="+mj-lt"/>
              <a:ea typeface="+mj-ea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D8C77BA8-062E-6933-0737-771696F4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61095C1-175C-F07E-C226-B8F64B42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6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6C58B512-1BFC-30E2-9A57-3916FEB9C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3EEB07D-2AD4-0EE0-952F-A26AD6361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0515691E-CE12-A268-48FA-493E6A724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506" y="116929"/>
            <a:ext cx="5111640" cy="66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3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3B9A-2672-B7F1-8993-05F8FA52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6DBF1C7-D1DF-A5B1-6519-FA0B6E286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317" y="1054007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1"/>
                </a:solidFill>
                <a:latin typeface="+mj-lt"/>
                <a:ea typeface="+mj-ea"/>
              </a:rPr>
              <a:t>A. Grouping all indicators according to the three pillars of sustainability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1816639-EA16-6B77-E3F7-18A4BCE92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68" y="705417"/>
            <a:ext cx="8232193" cy="5824275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E2EC9577-08EF-3D7E-ADB9-D22D4184C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FDC1BEB4-0915-5CBD-DACA-A1281E9F3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F083362-6C50-7A48-DF6C-1ADAE0DF56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6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A781F99-244C-9856-AB18-A67CACD3E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19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3B9A-2672-B7F1-8993-05F8FA52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4360935-DD4C-C956-22D1-1300C2488813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908B6C-5380-DB2C-ABB9-487916EAA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94817"/>
              </p:ext>
            </p:extLst>
          </p:nvPr>
        </p:nvGraphicFramePr>
        <p:xfrm>
          <a:off x="932015" y="954862"/>
          <a:ext cx="10327972" cy="495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329">
                  <a:extLst>
                    <a:ext uri="{9D8B030D-6E8A-4147-A177-3AD203B41FA5}">
                      <a16:colId xmlns:a16="http://schemas.microsoft.com/office/drawing/2014/main" val="2761505877"/>
                    </a:ext>
                  </a:extLst>
                </a:gridCol>
                <a:gridCol w="1721329">
                  <a:extLst>
                    <a:ext uri="{9D8B030D-6E8A-4147-A177-3AD203B41FA5}">
                      <a16:colId xmlns:a16="http://schemas.microsoft.com/office/drawing/2014/main" val="1465043520"/>
                    </a:ext>
                  </a:extLst>
                </a:gridCol>
                <a:gridCol w="1256247">
                  <a:extLst>
                    <a:ext uri="{9D8B030D-6E8A-4147-A177-3AD203B41FA5}">
                      <a16:colId xmlns:a16="http://schemas.microsoft.com/office/drawing/2014/main" val="253536200"/>
                    </a:ext>
                  </a:extLst>
                </a:gridCol>
                <a:gridCol w="829964">
                  <a:extLst>
                    <a:ext uri="{9D8B030D-6E8A-4147-A177-3AD203B41FA5}">
                      <a16:colId xmlns:a16="http://schemas.microsoft.com/office/drawing/2014/main" val="2774791584"/>
                    </a:ext>
                  </a:extLst>
                </a:gridCol>
                <a:gridCol w="2895653">
                  <a:extLst>
                    <a:ext uri="{9D8B030D-6E8A-4147-A177-3AD203B41FA5}">
                      <a16:colId xmlns:a16="http://schemas.microsoft.com/office/drawing/2014/main" val="3482526429"/>
                    </a:ext>
                  </a:extLst>
                </a:gridCol>
                <a:gridCol w="1903450">
                  <a:extLst>
                    <a:ext uri="{9D8B030D-6E8A-4147-A177-3AD203B41FA5}">
                      <a16:colId xmlns:a16="http://schemas.microsoft.com/office/drawing/2014/main" val="3733873604"/>
                    </a:ext>
                  </a:extLst>
                </a:gridCol>
              </a:tblGrid>
              <a:tr h="702970">
                <a:tc>
                  <a:txBody>
                    <a:bodyPr/>
                    <a:lstStyle/>
                    <a:p>
                      <a:r>
                        <a:rPr lang="en-US" sz="1600"/>
                        <a:t>Proposed Indicator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Typology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Type of indicator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Source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EU Regional Availability (Traffic Light Assessment)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Source</a:t>
                      </a:r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88940"/>
                  </a:ext>
                </a:extLst>
              </a:tr>
              <a:tr h="406982">
                <a:tc>
                  <a:txBody>
                    <a:bodyPr/>
                    <a:lstStyle/>
                    <a:p>
                      <a:r>
                        <a:rPr lang="en-US" sz="1600"/>
                        <a:t>A. Economy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77909"/>
                  </a:ext>
                </a:extLst>
              </a:tr>
              <a:tr h="702970">
                <a:tc>
                  <a:txBody>
                    <a:bodyPr/>
                    <a:lstStyle/>
                    <a:p>
                      <a:r>
                        <a:rPr lang="en-US" sz="1600"/>
                        <a:t>e.g., turnover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 thousand €/ year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Quantitative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Existing in all EU regions</a:t>
                      </a:r>
                      <a:endParaRPr lang="el-GR" sz="160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EU Eurostat</a:t>
                      </a:r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277"/>
                  </a:ext>
                </a:extLst>
              </a:tr>
              <a:tr h="406982">
                <a:tc>
                  <a:txBody>
                    <a:bodyPr/>
                    <a:lstStyle/>
                    <a:p>
                      <a:r>
                        <a:rPr lang="en-US" sz="1600"/>
                        <a:t>B. Society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/>
                        <a:t>Qualitative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85403"/>
                  </a:ext>
                </a:extLst>
              </a:tr>
              <a:tr h="702970">
                <a:tc>
                  <a:txBody>
                    <a:bodyPr/>
                    <a:lstStyle/>
                    <a:p>
                      <a:r>
                        <a:rPr lang="en-US" sz="1600"/>
                        <a:t>e.g., employment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 FTEs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available data in All EU-regions</a:t>
                      </a:r>
                      <a:endParaRPr lang="el-GR" sz="160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340273"/>
                  </a:ext>
                </a:extLst>
              </a:tr>
              <a:tr h="406982">
                <a:tc>
                  <a:txBody>
                    <a:bodyPr/>
                    <a:lstStyle/>
                    <a:p>
                      <a:r>
                        <a:rPr lang="en-US" sz="1600"/>
                        <a:t>C. Environment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Descriptive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747116"/>
                  </a:ext>
                </a:extLst>
              </a:tr>
              <a:tr h="702970">
                <a:tc>
                  <a:txBody>
                    <a:bodyPr/>
                    <a:lstStyle/>
                    <a:p>
                      <a:r>
                        <a:rPr lang="en-US" sz="1600"/>
                        <a:t>e.g., biomass production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 kg/hectare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Available in some EU regions</a:t>
                      </a:r>
                      <a:endParaRPr lang="el-GR" sz="16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48783"/>
                  </a:ext>
                </a:extLst>
              </a:tr>
              <a:tr h="9184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e.g., biomass production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 kg/ year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</a:t>
                      </a:r>
                      <a:endParaRPr lang="el-G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Grey (potential) indicators</a:t>
                      </a:r>
                      <a:endParaRPr lang="el-GR" sz="1600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l-GR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63056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1AEEF30B-6C08-D396-247D-B2F3536CA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3689" y="2413807"/>
            <a:ext cx="613363" cy="613363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F43C6110-A6CE-71F3-4518-8BCEF876F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2502" y="3432762"/>
            <a:ext cx="594550" cy="594550"/>
          </a:xfrm>
          <a:prstGeom prst="rect">
            <a:avLst/>
          </a:prstGeom>
        </p:spPr>
      </p:pic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5A9DB598-BEEE-C9AF-14C6-F679CCB01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5540" y="4825058"/>
            <a:ext cx="688623" cy="688623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312B3DB-D7B8-E92B-D99D-65059D69F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13" y="193901"/>
            <a:ext cx="11151479" cy="5319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A. The “traffic light” assessment in a nutshell</a:t>
            </a:r>
            <a:endParaRPr lang="de-D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56C371C0-346D-1D57-90F7-0FA34719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94BFA8F-C214-027F-1AF9-5BAF528497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7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1F533BC-7256-D014-8CB7-FCDA3F2167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6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C3B9A-2672-B7F1-8993-05F8FA52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B35981-CC55-133F-7E0B-7946DEB1063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/>
              <a:t>The “killing process” in practice</a:t>
            </a:r>
            <a:endParaRPr lang="de-DE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60935-DD4C-C956-22D1-1300C2488813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92B721-1585-F1B8-EE0D-B76E69A9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4" y="1033156"/>
            <a:ext cx="11076629" cy="4354205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B775A9-658B-0F4F-DB80-72117931F3A8}"/>
              </a:ext>
            </a:extLst>
          </p:cNvPr>
          <p:cNvSpPr/>
          <p:nvPr/>
        </p:nvSpPr>
        <p:spPr>
          <a:xfrm>
            <a:off x="671594" y="4411680"/>
            <a:ext cx="10649527" cy="1413164"/>
          </a:xfrm>
          <a:custGeom>
            <a:avLst/>
            <a:gdLst>
              <a:gd name="connsiteX0" fmla="*/ 36945 w 10649527"/>
              <a:gd name="connsiteY0" fmla="*/ 1237673 h 1413164"/>
              <a:gd name="connsiteX1" fmla="*/ 36945 w 10649527"/>
              <a:gd name="connsiteY1" fmla="*/ 1237673 h 1413164"/>
              <a:gd name="connsiteX2" fmla="*/ 711200 w 10649527"/>
              <a:gd name="connsiteY2" fmla="*/ 711200 h 1413164"/>
              <a:gd name="connsiteX3" fmla="*/ 905164 w 10649527"/>
              <a:gd name="connsiteY3" fmla="*/ 554182 h 1413164"/>
              <a:gd name="connsiteX4" fmla="*/ 1256145 w 10649527"/>
              <a:gd name="connsiteY4" fmla="*/ 323273 h 1413164"/>
              <a:gd name="connsiteX5" fmla="*/ 1366982 w 10649527"/>
              <a:gd name="connsiteY5" fmla="*/ 212437 h 1413164"/>
              <a:gd name="connsiteX6" fmla="*/ 1477818 w 10649527"/>
              <a:gd name="connsiteY6" fmla="*/ 424873 h 1413164"/>
              <a:gd name="connsiteX7" fmla="*/ 1782618 w 10649527"/>
              <a:gd name="connsiteY7" fmla="*/ 1117600 h 1413164"/>
              <a:gd name="connsiteX8" fmla="*/ 2281382 w 10649527"/>
              <a:gd name="connsiteY8" fmla="*/ 812800 h 1413164"/>
              <a:gd name="connsiteX9" fmla="*/ 2613891 w 10649527"/>
              <a:gd name="connsiteY9" fmla="*/ 517237 h 1413164"/>
              <a:gd name="connsiteX10" fmla="*/ 2826327 w 10649527"/>
              <a:gd name="connsiteY10" fmla="*/ 304800 h 1413164"/>
              <a:gd name="connsiteX11" fmla="*/ 3011054 w 10649527"/>
              <a:gd name="connsiteY11" fmla="*/ 711200 h 1413164"/>
              <a:gd name="connsiteX12" fmla="*/ 3168073 w 10649527"/>
              <a:gd name="connsiteY12" fmla="*/ 1016000 h 1413164"/>
              <a:gd name="connsiteX13" fmla="*/ 3519054 w 10649527"/>
              <a:gd name="connsiteY13" fmla="*/ 692728 h 1413164"/>
              <a:gd name="connsiteX14" fmla="*/ 3694545 w 10649527"/>
              <a:gd name="connsiteY14" fmla="*/ 517237 h 1413164"/>
              <a:gd name="connsiteX15" fmla="*/ 3786909 w 10649527"/>
              <a:gd name="connsiteY15" fmla="*/ 646546 h 1413164"/>
              <a:gd name="connsiteX16" fmla="*/ 3851564 w 10649527"/>
              <a:gd name="connsiteY16" fmla="*/ 711200 h 1413164"/>
              <a:gd name="connsiteX17" fmla="*/ 4350327 w 10649527"/>
              <a:gd name="connsiteY17" fmla="*/ 480291 h 1413164"/>
              <a:gd name="connsiteX18" fmla="*/ 4830618 w 10649527"/>
              <a:gd name="connsiteY18" fmla="*/ 92364 h 1413164"/>
              <a:gd name="connsiteX19" fmla="*/ 5347854 w 10649527"/>
              <a:gd name="connsiteY19" fmla="*/ 618837 h 1413164"/>
              <a:gd name="connsiteX20" fmla="*/ 5551054 w 10649527"/>
              <a:gd name="connsiteY20" fmla="*/ 757382 h 1413164"/>
              <a:gd name="connsiteX21" fmla="*/ 5661891 w 10649527"/>
              <a:gd name="connsiteY21" fmla="*/ 738909 h 1413164"/>
              <a:gd name="connsiteX22" fmla="*/ 6280727 w 10649527"/>
              <a:gd name="connsiteY22" fmla="*/ 9237 h 1413164"/>
              <a:gd name="connsiteX23" fmla="*/ 6567054 w 10649527"/>
              <a:gd name="connsiteY23" fmla="*/ 341746 h 1413164"/>
              <a:gd name="connsiteX24" fmla="*/ 7038109 w 10649527"/>
              <a:gd name="connsiteY24" fmla="*/ 803564 h 1413164"/>
              <a:gd name="connsiteX25" fmla="*/ 7352145 w 10649527"/>
              <a:gd name="connsiteY25" fmla="*/ 563419 h 1413164"/>
              <a:gd name="connsiteX26" fmla="*/ 7592291 w 10649527"/>
              <a:gd name="connsiteY26" fmla="*/ 157019 h 1413164"/>
              <a:gd name="connsiteX27" fmla="*/ 8155709 w 10649527"/>
              <a:gd name="connsiteY27" fmla="*/ 692728 h 1413164"/>
              <a:gd name="connsiteX28" fmla="*/ 8469745 w 10649527"/>
              <a:gd name="connsiteY28" fmla="*/ 1025237 h 1413164"/>
              <a:gd name="connsiteX29" fmla="*/ 8839200 w 10649527"/>
              <a:gd name="connsiteY29" fmla="*/ 304800 h 1413164"/>
              <a:gd name="connsiteX30" fmla="*/ 8922327 w 10649527"/>
              <a:gd name="connsiteY30" fmla="*/ 157019 h 1413164"/>
              <a:gd name="connsiteX31" fmla="*/ 9023927 w 10649527"/>
              <a:gd name="connsiteY31" fmla="*/ 0 h 1413164"/>
              <a:gd name="connsiteX32" fmla="*/ 9402618 w 10649527"/>
              <a:gd name="connsiteY32" fmla="*/ 544946 h 1413164"/>
              <a:gd name="connsiteX33" fmla="*/ 9559636 w 10649527"/>
              <a:gd name="connsiteY33" fmla="*/ 766619 h 1413164"/>
              <a:gd name="connsiteX34" fmla="*/ 9587345 w 10649527"/>
              <a:gd name="connsiteY34" fmla="*/ 729673 h 1413164"/>
              <a:gd name="connsiteX35" fmla="*/ 10067636 w 10649527"/>
              <a:gd name="connsiteY35" fmla="*/ 221673 h 1413164"/>
              <a:gd name="connsiteX36" fmla="*/ 10270836 w 10649527"/>
              <a:gd name="connsiteY36" fmla="*/ 508000 h 1413164"/>
              <a:gd name="connsiteX37" fmla="*/ 10409382 w 10649527"/>
              <a:gd name="connsiteY37" fmla="*/ 692728 h 1413164"/>
              <a:gd name="connsiteX38" fmla="*/ 10474036 w 10649527"/>
              <a:gd name="connsiteY38" fmla="*/ 757382 h 1413164"/>
              <a:gd name="connsiteX39" fmla="*/ 10520218 w 10649527"/>
              <a:gd name="connsiteY39" fmla="*/ 822037 h 1413164"/>
              <a:gd name="connsiteX40" fmla="*/ 10557164 w 10649527"/>
              <a:gd name="connsiteY40" fmla="*/ 877455 h 1413164"/>
              <a:gd name="connsiteX41" fmla="*/ 10584873 w 10649527"/>
              <a:gd name="connsiteY41" fmla="*/ 914400 h 1413164"/>
              <a:gd name="connsiteX42" fmla="*/ 10594109 w 10649527"/>
              <a:gd name="connsiteY42" fmla="*/ 951346 h 1413164"/>
              <a:gd name="connsiteX43" fmla="*/ 10631054 w 10649527"/>
              <a:gd name="connsiteY43" fmla="*/ 997528 h 1413164"/>
              <a:gd name="connsiteX44" fmla="*/ 10640291 w 10649527"/>
              <a:gd name="connsiteY44" fmla="*/ 1126837 h 1413164"/>
              <a:gd name="connsiteX45" fmla="*/ 10649527 w 10649527"/>
              <a:gd name="connsiteY45" fmla="*/ 1237673 h 1413164"/>
              <a:gd name="connsiteX46" fmla="*/ 10307782 w 10649527"/>
              <a:gd name="connsiteY46" fmla="*/ 1246909 h 1413164"/>
              <a:gd name="connsiteX47" fmla="*/ 9725891 w 10649527"/>
              <a:gd name="connsiteY47" fmla="*/ 1200728 h 1413164"/>
              <a:gd name="connsiteX48" fmla="*/ 8866909 w 10649527"/>
              <a:gd name="connsiteY48" fmla="*/ 1200728 h 1413164"/>
              <a:gd name="connsiteX49" fmla="*/ 8811491 w 10649527"/>
              <a:gd name="connsiteY49" fmla="*/ 1209964 h 1413164"/>
              <a:gd name="connsiteX50" fmla="*/ 8663709 w 10649527"/>
              <a:gd name="connsiteY50" fmla="*/ 1256146 h 1413164"/>
              <a:gd name="connsiteX51" fmla="*/ 8562109 w 10649527"/>
              <a:gd name="connsiteY51" fmla="*/ 1274619 h 1413164"/>
              <a:gd name="connsiteX52" fmla="*/ 8478982 w 10649527"/>
              <a:gd name="connsiteY52" fmla="*/ 1302328 h 1413164"/>
              <a:gd name="connsiteX53" fmla="*/ 7712364 w 10649527"/>
              <a:gd name="connsiteY53" fmla="*/ 1311564 h 1413164"/>
              <a:gd name="connsiteX54" fmla="*/ 6991927 w 10649527"/>
              <a:gd name="connsiteY54" fmla="*/ 1311564 h 1413164"/>
              <a:gd name="connsiteX55" fmla="*/ 3971636 w 10649527"/>
              <a:gd name="connsiteY55" fmla="*/ 1357746 h 1413164"/>
              <a:gd name="connsiteX56" fmla="*/ 3121891 w 10649527"/>
              <a:gd name="connsiteY56" fmla="*/ 1394691 h 1413164"/>
              <a:gd name="connsiteX57" fmla="*/ 2900218 w 10649527"/>
              <a:gd name="connsiteY57" fmla="*/ 1413164 h 1413164"/>
              <a:gd name="connsiteX58" fmla="*/ 1847273 w 10649527"/>
              <a:gd name="connsiteY58" fmla="*/ 1348509 h 1413164"/>
              <a:gd name="connsiteX59" fmla="*/ 1533236 w 10649527"/>
              <a:gd name="connsiteY59" fmla="*/ 1330037 h 1413164"/>
              <a:gd name="connsiteX60" fmla="*/ 406400 w 10649527"/>
              <a:gd name="connsiteY60" fmla="*/ 1330037 h 1413164"/>
              <a:gd name="connsiteX61" fmla="*/ 267854 w 10649527"/>
              <a:gd name="connsiteY61" fmla="*/ 1311564 h 1413164"/>
              <a:gd name="connsiteX62" fmla="*/ 9236 w 10649527"/>
              <a:gd name="connsiteY62" fmla="*/ 1293091 h 1413164"/>
              <a:gd name="connsiteX63" fmla="*/ 0 w 10649527"/>
              <a:gd name="connsiteY63" fmla="*/ 1274619 h 14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0649527" h="1413164">
                <a:moveTo>
                  <a:pt x="36945" y="1237673"/>
                </a:moveTo>
                <a:lnTo>
                  <a:pt x="36945" y="1237673"/>
                </a:lnTo>
                <a:lnTo>
                  <a:pt x="711200" y="711200"/>
                </a:lnTo>
                <a:cubicBezTo>
                  <a:pt x="776561" y="659746"/>
                  <a:pt x="834624" y="598270"/>
                  <a:pt x="905164" y="554182"/>
                </a:cubicBezTo>
                <a:cubicBezTo>
                  <a:pt x="1004272" y="492240"/>
                  <a:pt x="1171746" y="390296"/>
                  <a:pt x="1256145" y="323273"/>
                </a:cubicBezTo>
                <a:cubicBezTo>
                  <a:pt x="1297062" y="290780"/>
                  <a:pt x="1330036" y="249382"/>
                  <a:pt x="1366982" y="212437"/>
                </a:cubicBezTo>
                <a:cubicBezTo>
                  <a:pt x="1403927" y="283249"/>
                  <a:pt x="1445711" y="351740"/>
                  <a:pt x="1477818" y="424873"/>
                </a:cubicBezTo>
                <a:cubicBezTo>
                  <a:pt x="1808524" y="1178149"/>
                  <a:pt x="1578063" y="753947"/>
                  <a:pt x="1782618" y="1117600"/>
                </a:cubicBezTo>
                <a:cubicBezTo>
                  <a:pt x="1948873" y="1016000"/>
                  <a:pt x="2121114" y="923603"/>
                  <a:pt x="2281382" y="812800"/>
                </a:cubicBezTo>
                <a:cubicBezTo>
                  <a:pt x="2344278" y="769317"/>
                  <a:pt x="2531174" y="607832"/>
                  <a:pt x="2613891" y="517237"/>
                </a:cubicBezTo>
                <a:cubicBezTo>
                  <a:pt x="2789122" y="325317"/>
                  <a:pt x="2653104" y="446529"/>
                  <a:pt x="2826327" y="304800"/>
                </a:cubicBezTo>
                <a:cubicBezTo>
                  <a:pt x="2887903" y="440267"/>
                  <a:pt x="2938788" y="581121"/>
                  <a:pt x="3011054" y="711200"/>
                </a:cubicBezTo>
                <a:cubicBezTo>
                  <a:pt x="3128168" y="922005"/>
                  <a:pt x="3076608" y="820006"/>
                  <a:pt x="3168073" y="1016000"/>
                </a:cubicBezTo>
                <a:cubicBezTo>
                  <a:pt x="3342906" y="928583"/>
                  <a:pt x="3244000" y="985338"/>
                  <a:pt x="3519054" y="692728"/>
                </a:cubicBezTo>
                <a:cubicBezTo>
                  <a:pt x="3690267" y="510586"/>
                  <a:pt x="3583297" y="545048"/>
                  <a:pt x="3694545" y="517237"/>
                </a:cubicBezTo>
                <a:cubicBezTo>
                  <a:pt x="3725333" y="560340"/>
                  <a:pt x="3753581" y="605376"/>
                  <a:pt x="3786909" y="646546"/>
                </a:cubicBezTo>
                <a:cubicBezTo>
                  <a:pt x="3806086" y="670235"/>
                  <a:pt x="3822332" y="719826"/>
                  <a:pt x="3851564" y="711200"/>
                </a:cubicBezTo>
                <a:cubicBezTo>
                  <a:pt x="4027281" y="659349"/>
                  <a:pt x="4193517" y="575030"/>
                  <a:pt x="4350327" y="480291"/>
                </a:cubicBezTo>
                <a:cubicBezTo>
                  <a:pt x="4512766" y="382150"/>
                  <a:pt x="4681019" y="227002"/>
                  <a:pt x="4830618" y="92364"/>
                </a:cubicBezTo>
                <a:cubicBezTo>
                  <a:pt x="5029467" y="315075"/>
                  <a:pt x="5111827" y="422890"/>
                  <a:pt x="5347854" y="618837"/>
                </a:cubicBezTo>
                <a:cubicBezTo>
                  <a:pt x="5410929" y="671202"/>
                  <a:pt x="5483321" y="711200"/>
                  <a:pt x="5551054" y="757382"/>
                </a:cubicBezTo>
                <a:cubicBezTo>
                  <a:pt x="5588000" y="751224"/>
                  <a:pt x="5633241" y="763035"/>
                  <a:pt x="5661891" y="738909"/>
                </a:cubicBezTo>
                <a:cubicBezTo>
                  <a:pt x="6025747" y="432505"/>
                  <a:pt x="6052171" y="352072"/>
                  <a:pt x="6280727" y="9237"/>
                </a:cubicBezTo>
                <a:cubicBezTo>
                  <a:pt x="6453941" y="124712"/>
                  <a:pt x="6244933" y="-23009"/>
                  <a:pt x="6567054" y="341746"/>
                </a:cubicBezTo>
                <a:cubicBezTo>
                  <a:pt x="6913690" y="734260"/>
                  <a:pt x="6812418" y="662507"/>
                  <a:pt x="7038109" y="803564"/>
                </a:cubicBezTo>
                <a:cubicBezTo>
                  <a:pt x="7142788" y="723516"/>
                  <a:pt x="7263100" y="660559"/>
                  <a:pt x="7352145" y="563419"/>
                </a:cubicBezTo>
                <a:cubicBezTo>
                  <a:pt x="7441002" y="466484"/>
                  <a:pt x="7525551" y="290497"/>
                  <a:pt x="7592291" y="157019"/>
                </a:cubicBezTo>
                <a:cubicBezTo>
                  <a:pt x="7780097" y="335589"/>
                  <a:pt x="7977771" y="504323"/>
                  <a:pt x="8155709" y="692728"/>
                </a:cubicBezTo>
                <a:lnTo>
                  <a:pt x="8469745" y="1025237"/>
                </a:lnTo>
                <a:cubicBezTo>
                  <a:pt x="8727927" y="810088"/>
                  <a:pt x="8388251" y="1106486"/>
                  <a:pt x="8839200" y="304800"/>
                </a:cubicBezTo>
                <a:cubicBezTo>
                  <a:pt x="8866909" y="255540"/>
                  <a:pt x="8895638" y="206839"/>
                  <a:pt x="8922327" y="157019"/>
                </a:cubicBezTo>
                <a:cubicBezTo>
                  <a:pt x="8997506" y="16685"/>
                  <a:pt x="8943253" y="80674"/>
                  <a:pt x="9023927" y="0"/>
                </a:cubicBezTo>
                <a:lnTo>
                  <a:pt x="9402618" y="544946"/>
                </a:lnTo>
                <a:cubicBezTo>
                  <a:pt x="9545357" y="751124"/>
                  <a:pt x="9475206" y="661079"/>
                  <a:pt x="9559636" y="766619"/>
                </a:cubicBezTo>
                <a:cubicBezTo>
                  <a:pt x="9568872" y="754304"/>
                  <a:pt x="9576848" y="740933"/>
                  <a:pt x="9587345" y="729673"/>
                </a:cubicBezTo>
                <a:cubicBezTo>
                  <a:pt x="9746245" y="559216"/>
                  <a:pt x="10067636" y="221673"/>
                  <a:pt x="10067636" y="221673"/>
                </a:cubicBezTo>
                <a:lnTo>
                  <a:pt x="10270836" y="508000"/>
                </a:lnTo>
                <a:cubicBezTo>
                  <a:pt x="10382735" y="667856"/>
                  <a:pt x="10262844" y="512376"/>
                  <a:pt x="10409382" y="692728"/>
                </a:cubicBezTo>
                <a:cubicBezTo>
                  <a:pt x="10454758" y="748575"/>
                  <a:pt x="10429082" y="727412"/>
                  <a:pt x="10474036" y="757382"/>
                </a:cubicBezTo>
                <a:cubicBezTo>
                  <a:pt x="10492281" y="812114"/>
                  <a:pt x="10470127" y="759423"/>
                  <a:pt x="10520218" y="822037"/>
                </a:cubicBezTo>
                <a:cubicBezTo>
                  <a:pt x="10534087" y="839373"/>
                  <a:pt x="10544432" y="859267"/>
                  <a:pt x="10557164" y="877455"/>
                </a:cubicBezTo>
                <a:cubicBezTo>
                  <a:pt x="10565992" y="890066"/>
                  <a:pt x="10575637" y="902085"/>
                  <a:pt x="10584873" y="914400"/>
                </a:cubicBezTo>
                <a:cubicBezTo>
                  <a:pt x="10587952" y="926715"/>
                  <a:pt x="10587944" y="940249"/>
                  <a:pt x="10594109" y="951346"/>
                </a:cubicBezTo>
                <a:cubicBezTo>
                  <a:pt x="10603683" y="968579"/>
                  <a:pt x="10626037" y="978463"/>
                  <a:pt x="10631054" y="997528"/>
                </a:cubicBezTo>
                <a:cubicBezTo>
                  <a:pt x="10642051" y="1039318"/>
                  <a:pt x="10636977" y="1083751"/>
                  <a:pt x="10640291" y="1126837"/>
                </a:cubicBezTo>
                <a:cubicBezTo>
                  <a:pt x="10643134" y="1163801"/>
                  <a:pt x="10646448" y="1200728"/>
                  <a:pt x="10649527" y="1237673"/>
                </a:cubicBezTo>
                <a:cubicBezTo>
                  <a:pt x="10523869" y="1300504"/>
                  <a:pt x="10610087" y="1264692"/>
                  <a:pt x="10307782" y="1246909"/>
                </a:cubicBezTo>
                <a:cubicBezTo>
                  <a:pt x="10083660" y="1233725"/>
                  <a:pt x="9925968" y="1218916"/>
                  <a:pt x="9725891" y="1200728"/>
                </a:cubicBezTo>
                <a:cubicBezTo>
                  <a:pt x="9408610" y="1110076"/>
                  <a:pt x="9659648" y="1174878"/>
                  <a:pt x="8866909" y="1200728"/>
                </a:cubicBezTo>
                <a:cubicBezTo>
                  <a:pt x="8848191" y="1201338"/>
                  <a:pt x="8829559" y="1205036"/>
                  <a:pt x="8811491" y="1209964"/>
                </a:cubicBezTo>
                <a:cubicBezTo>
                  <a:pt x="8761700" y="1223543"/>
                  <a:pt x="8713667" y="1243194"/>
                  <a:pt x="8663709" y="1256146"/>
                </a:cubicBezTo>
                <a:cubicBezTo>
                  <a:pt x="8630389" y="1264785"/>
                  <a:pt x="8595503" y="1266270"/>
                  <a:pt x="8562109" y="1274619"/>
                </a:cubicBezTo>
                <a:cubicBezTo>
                  <a:pt x="8533773" y="1281703"/>
                  <a:pt x="8508162" y="1301059"/>
                  <a:pt x="8478982" y="1302328"/>
                </a:cubicBezTo>
                <a:cubicBezTo>
                  <a:pt x="8223665" y="1313429"/>
                  <a:pt x="7967903" y="1308485"/>
                  <a:pt x="7712364" y="1311564"/>
                </a:cubicBezTo>
                <a:cubicBezTo>
                  <a:pt x="7343464" y="1339940"/>
                  <a:pt x="7878088" y="1302521"/>
                  <a:pt x="6991927" y="1311564"/>
                </a:cubicBezTo>
                <a:lnTo>
                  <a:pt x="3971636" y="1357746"/>
                </a:lnTo>
                <a:cubicBezTo>
                  <a:pt x="3588784" y="1369006"/>
                  <a:pt x="3574512" y="1367092"/>
                  <a:pt x="3121891" y="1394691"/>
                </a:cubicBezTo>
                <a:cubicBezTo>
                  <a:pt x="3047881" y="1399204"/>
                  <a:pt x="2974109" y="1407006"/>
                  <a:pt x="2900218" y="1413164"/>
                </a:cubicBezTo>
                <a:lnTo>
                  <a:pt x="1847273" y="1348509"/>
                </a:lnTo>
                <a:cubicBezTo>
                  <a:pt x="1625561" y="1336840"/>
                  <a:pt x="1730230" y="1343169"/>
                  <a:pt x="1533236" y="1330037"/>
                </a:cubicBezTo>
                <a:cubicBezTo>
                  <a:pt x="1207990" y="1334052"/>
                  <a:pt x="756387" y="1348786"/>
                  <a:pt x="406400" y="1330037"/>
                </a:cubicBezTo>
                <a:cubicBezTo>
                  <a:pt x="359876" y="1327545"/>
                  <a:pt x="314244" y="1315879"/>
                  <a:pt x="267854" y="1311564"/>
                </a:cubicBezTo>
                <a:cubicBezTo>
                  <a:pt x="181800" y="1303559"/>
                  <a:pt x="94851" y="1304900"/>
                  <a:pt x="9236" y="1293091"/>
                </a:cubicBezTo>
                <a:cubicBezTo>
                  <a:pt x="2416" y="1292150"/>
                  <a:pt x="3079" y="1280776"/>
                  <a:pt x="0" y="1274619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EF0482A-5031-A231-54A1-859C9867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4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25CA8C02-B27B-A81B-5CB3-0F93D78D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B74CE94D-6D7D-1BBF-18DB-6501FFE59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7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9A82891-AF1B-238F-45EB-677290C09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6060EDA-B7FA-3DA0-F30F-1D2B8223D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13" y="193901"/>
            <a:ext cx="11151479" cy="5319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A. The “traffic light” assessment in a nutshell</a:t>
            </a:r>
            <a:endParaRPr lang="de-D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0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3B9A-2672-B7F1-8993-05F8FA528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 descr="Εικόνα που περιέχει κύκλος, στιγμιότυπο οθόνης, κείμεν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3555BEC-8208-EA2B-8215-4162A2CFA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13" y="715218"/>
            <a:ext cx="8054405" cy="5940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60935-DD4C-C956-22D1-1300C2488813}"/>
              </a:ext>
            </a:extLst>
          </p:cNvPr>
          <p:cNvSpPr txBox="1"/>
          <p:nvPr/>
        </p:nvSpPr>
        <p:spPr>
          <a:xfrm>
            <a:off x="932014" y="2006065"/>
            <a:ext cx="10555791" cy="4041052"/>
          </a:xfrm>
          <a:prstGeom prst="rect">
            <a:avLst/>
          </a:prstGeom>
        </p:spPr>
        <p:txBody>
          <a:bodyPr anchor="t"/>
          <a:lstStyle>
            <a:lvl1pPr indent="0">
              <a:lnSpc>
                <a:spcPct val="110000"/>
              </a:lnSpc>
              <a:spcBef>
                <a:spcPts val="1000"/>
              </a:spcBef>
              <a:buFont typeface="Courier New" panose="02070309020205020404" pitchFamily="49" charset="0"/>
              <a:buNone/>
              <a:defRPr sz="1600" b="1" i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b="1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84DB3F2-11FF-1935-3330-8160D558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800" y="6292057"/>
            <a:ext cx="885046" cy="485427"/>
          </a:xfrm>
          <a:prstGeom prst="rect">
            <a:avLst/>
          </a:prstGeom>
        </p:spPr>
      </p:pic>
      <p:pic>
        <p:nvPicPr>
          <p:cNvPr id="12" name="Picture 4" descr="Πάντειον Πανεπιστήμιο - ΑΜΚΕ ΙΑΣΙΣ">
            <a:extLst>
              <a:ext uri="{FF2B5EF4-FFF2-40B4-BE49-F238E27FC236}">
                <a16:creationId xmlns:a16="http://schemas.microsoft.com/office/drawing/2014/main" id="{B95665A1-DE9D-B83A-91BA-3D1B6D35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861" y="0"/>
            <a:ext cx="424139" cy="55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Εικόνα 13" descr="Εικόνα που περιέχει κείμενο, γραμματοσειρά, λογότυπο,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D236070A-F707-E4B2-A444-DDF45B620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016" y="0"/>
            <a:ext cx="674845" cy="577645"/>
          </a:xfrm>
          <a:prstGeom prst="rect">
            <a:avLst/>
          </a:prstGeom>
        </p:spPr>
      </p:pic>
      <p:pic>
        <p:nvPicPr>
          <p:cNvPr id="15" name="Θέση περιεχομένου 8" descr="Εικόνα που περιέχει κείμενο, γραμματοσειρά, γραφικ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403E3FA-769A-885D-7049-66A27843E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" y="6424333"/>
            <a:ext cx="1677629" cy="33794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83E85EC-298A-270C-AD9C-D0D735A33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013" y="193901"/>
            <a:ext cx="11151479" cy="5319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tx2"/>
                </a:solidFill>
              </a:rPr>
              <a:t>A. The “traffic light” assessment in a nutshell</a:t>
            </a:r>
            <a:endParaRPr lang="de-DE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5404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Override1.xml><?xml version="1.0" encoding="utf-8"?>
<a:themeOverride xmlns:a="http://schemas.openxmlformats.org/drawingml/2006/main">
  <a:clrScheme name="Chronicle">
    <a:dk1>
      <a:srgbClr val="000000"/>
    </a:dk1>
    <a:lt1>
      <a:srgbClr val="FFFFFF"/>
    </a:lt1>
    <a:dk2>
      <a:srgbClr val="1C1C32"/>
    </a:dk2>
    <a:lt2>
      <a:srgbClr val="F8F4F1"/>
    </a:lt2>
    <a:accent1>
      <a:srgbClr val="734B67"/>
    </a:accent1>
    <a:accent2>
      <a:srgbClr val="959EBB"/>
    </a:accent2>
    <a:accent3>
      <a:srgbClr val="596781"/>
    </a:accent3>
    <a:accent4>
      <a:srgbClr val="7F6E8C"/>
    </a:accent4>
    <a:accent5>
      <a:srgbClr val="DB9A8F"/>
    </a:accent5>
    <a:accent6>
      <a:srgbClr val="C29AB1"/>
    </a:accent6>
    <a:hlink>
      <a:srgbClr val="778BA2"/>
    </a:hlink>
    <a:folHlink>
      <a:srgbClr val="A27C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ChronicleVTI</vt:lpstr>
      <vt:lpstr>special session (s53): “Promoting Circular Bioeconomy at the Regional Level: Potentials and Challenges”</vt:lpstr>
      <vt:lpstr>PowerPoint Presentation</vt:lpstr>
      <vt:lpstr>PowerPoint Presentation</vt:lpstr>
      <vt:lpstr>A flow chart of the process</vt:lpstr>
      <vt:lpstr>A. The four pillars of the review process</vt:lpstr>
      <vt:lpstr>A. Grouping all indicators according to the three pillars of sustainability</vt:lpstr>
      <vt:lpstr>A. The “traffic light” assessment in a nutshell</vt:lpstr>
      <vt:lpstr>A. The “traffic light” assessment in a nutshell</vt:lpstr>
      <vt:lpstr>A. The “traffic light” assessment in a nutshell</vt:lpstr>
      <vt:lpstr>B. Regional ranking – THE Technique for Order of Preference by Similarity to Ideal Solution (TOPSIS) &amp; Shannon Entropy Method</vt:lpstr>
      <vt:lpstr>b. The examined scenarios</vt:lpstr>
      <vt:lpstr>B. The economy group | 1. pure economy indicators ranking</vt:lpstr>
      <vt:lpstr>B. The economy group | 2. bioeconomy &amp; innovation indicators ranking</vt:lpstr>
      <vt:lpstr>B. The economy group | 3. total sectoral bioeconomy indicators ranking</vt:lpstr>
      <vt:lpstr>B. The society group</vt:lpstr>
      <vt:lpstr>B. The environment group</vt:lpstr>
      <vt:lpstr>B. Bioeconomy per sector | Agriculture Sector  </vt:lpstr>
      <vt:lpstr>B. Bioeconomy per sector | forestry Sector  </vt:lpstr>
      <vt:lpstr>B. Bioeconomy per sector | fishing &amp; aquaculture Sector  </vt:lpstr>
      <vt:lpstr>B. Bioeconomy per sector | food, beverage &amp; tobacco Sector  </vt:lpstr>
      <vt:lpstr>B. Bioeconomy per sector | bio-based textiles Sector  </vt:lpstr>
      <vt:lpstr>B. Bioeconomy per sector | wood products &amp; furniture Sector  </vt:lpstr>
      <vt:lpstr>B. Bioeconomy per sector | paper  industry Sector  </vt:lpstr>
      <vt:lpstr>B. Bioeconomy per sector | bio-based chemicals, pharmaceuticals, plastics &amp; rubber Sector  </vt:lpstr>
      <vt:lpstr>D1.3  Guide for regional stakeholders to implement regional MCA framework assessment</vt:lpstr>
      <vt:lpstr>D1.3  Guide for regional stakeholders to implement regional MCA framework assessment</vt:lpstr>
      <vt:lpstr>Conclusions</vt:lpstr>
      <vt:lpstr>EU Bioeconomy Youth Ambassadors </vt:lpstr>
      <vt:lpstr>Thank you for your time!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ΠΑΝΑΓΙΩΤΗΣ ΚΑΛΗΜΕΡΗΣ</dc:creator>
  <cp:revision>2</cp:revision>
  <dcterms:created xsi:type="dcterms:W3CDTF">2025-06-26T15:25:53Z</dcterms:created>
  <dcterms:modified xsi:type="dcterms:W3CDTF">2025-08-29T08:56:15Z</dcterms:modified>
</cp:coreProperties>
</file>