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6_9FA3C2B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75" r:id="rId3"/>
    <p:sldId id="284" r:id="rId4"/>
    <p:sldId id="269" r:id="rId5"/>
    <p:sldId id="285" r:id="rId6"/>
    <p:sldId id="286" r:id="rId7"/>
    <p:sldId id="288" r:id="rId8"/>
    <p:sldId id="299" r:id="rId9"/>
    <p:sldId id="300" r:id="rId10"/>
    <p:sldId id="301" r:id="rId11"/>
    <p:sldId id="290" r:id="rId12"/>
    <p:sldId id="291" r:id="rId13"/>
    <p:sldId id="292" r:id="rId14"/>
    <p:sldId id="293" r:id="rId15"/>
    <p:sldId id="294" r:id="rId16"/>
    <p:sldId id="295" r:id="rId17"/>
    <p:sldId id="298" r:id="rId18"/>
    <p:sldId id="297" r:id="rId1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A8BA0A-AF43-4FEA-9DF3-A922F0E9EAC7}" name="ΓΕΩΡΓΙΟΣ ΜΑΡΟΥΛΗΣ" initials="ΓΜ" userId="S::g.maroulis@panteion.gr::62444375-fcad-4b1d-8fb3-80bc41949d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94" autoAdjust="0"/>
  </p:normalViewPr>
  <p:slideViewPr>
    <p:cSldViewPr snapToGrid="0">
      <p:cViewPr varScale="1">
        <p:scale>
          <a:sx n="104" d="100"/>
          <a:sy n="104" d="100"/>
        </p:scale>
        <p:origin x="816" y="108"/>
      </p:cViewPr>
      <p:guideLst>
        <p:guide orient="horz" pos="2160"/>
        <p:guide pos="3840"/>
      </p:guideLst>
    </p:cSldViewPr>
  </p:slideViewPr>
  <p:notesTextViewPr>
    <p:cViewPr>
      <p:scale>
        <a:sx n="3" d="2"/>
        <a:sy n="3" d="2"/>
      </p:scale>
      <p:origin x="0" y="0"/>
    </p:cViewPr>
  </p:notesTextViewPr>
  <p:notesViewPr>
    <p:cSldViewPr snapToGrid="0">
      <p:cViewPr varScale="1">
        <p:scale>
          <a:sx n="72" d="100"/>
          <a:sy n="72" d="100"/>
        </p:scale>
        <p:origin x="33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modernComment_126_9FA3C2BC.xml><?xml version="1.0" encoding="utf-8"?>
<p188:cmLst xmlns:a="http://schemas.openxmlformats.org/drawingml/2006/main" xmlns:r="http://schemas.openxmlformats.org/officeDocument/2006/relationships" xmlns:p188="http://schemas.microsoft.com/office/powerpoint/2018/8/main">
  <p188:cm id="{C338B9BF-A314-4801-9900-903D96FBD688}" authorId="{4CA8BA0A-AF43-4FEA-9DF3-A922F0E9EAC7}" status="resolved" created="2024-11-27T13:13:19.150" complete="100000">
    <pc:sldMkLst xmlns:pc="http://schemas.microsoft.com/office/powerpoint/2013/main/command">
      <pc:docMk/>
      <pc:sldMk cId="2678309564" sldId="294"/>
    </pc:sldMkLst>
    <p188:txBody>
      <a:bodyPr/>
      <a:lstStyle/>
      <a:p>
        <a:r>
          <a:rPr lang="el-GR"/>
          <a:t>Εφόσον είναι εμπόδια ισχύει μόνο το disabling governance structure εκτός εάν θέλεις να πεις κάτι άλλο</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550DD02-736E-42D0-BF7D-ADCA6A0F4C69}" type="datetime1">
              <a:rPr lang="el-GR" smtClean="0"/>
              <a:t>3/12/2024</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el-GR"/>
              <a:t>‹#›</a:t>
            </a:fld>
            <a:endParaRPr lang="el-G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720BEC2-DB6F-4C65-88BD-569C8C79DA57}" type="datetime1">
              <a:rPr lang="el-GR" noProof="0" smtClean="0"/>
              <a:t>3/12/2024</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el-GR" noProof="0"/>
              <a:t>‹#›</a:t>
            </a:fld>
            <a:endParaRPr lang="el-GR"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77542409-6A04-4DC6-AC3A-D3758287A8F2}" type="slidenum">
              <a:rPr lang="el-GR" smtClean="0"/>
              <a:t>1</a:t>
            </a:fld>
            <a:endParaRPr lang="el-GR" dirty="0"/>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1"/>
          </a:p>
        </p:txBody>
      </p:sp>
      <p:sp>
        <p:nvSpPr>
          <p:cNvPr id="4" name="Θέση αριθμού διαφάνειας 3"/>
          <p:cNvSpPr>
            <a:spLocks noGrp="1"/>
          </p:cNvSpPr>
          <p:nvPr>
            <p:ph type="sldNum" sz="quarter" idx="10"/>
          </p:nvPr>
        </p:nvSpPr>
        <p:spPr/>
        <p:txBody>
          <a:bodyPr/>
          <a:lstStyle/>
          <a:p>
            <a:pPr rtl="0"/>
            <a:fld id="{77542409-6A04-4DC6-AC3A-D3758287A8F2}" type="slidenum">
              <a:rPr lang="el-GR" noProof="1" dirty="0" smtClean="0"/>
              <a:t>2</a:t>
            </a:fld>
            <a:endParaRPr lang="el-GR" noProof="1"/>
          </a:p>
        </p:txBody>
      </p:sp>
    </p:spTree>
    <p:extLst>
      <p:ext uri="{BB962C8B-B14F-4D97-AF65-F5344CB8AC3E}">
        <p14:creationId xmlns:p14="http://schemas.microsoft.com/office/powerpoint/2010/main" val="330942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77542409-6A04-4DC6-AC3A-D3758287A8F2}" type="slidenum">
              <a:rPr lang="el-GR" smtClean="0"/>
              <a:t>4</a:t>
            </a:fld>
            <a:endParaRPr lang="el-GR" dirty="0"/>
          </a:p>
        </p:txBody>
      </p:sp>
    </p:spTree>
    <p:extLst>
      <p:ext uri="{BB962C8B-B14F-4D97-AF65-F5344CB8AC3E}">
        <p14:creationId xmlns:p14="http://schemas.microsoft.com/office/powerpoint/2010/main" val="3946599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9" name="Ορθογώνιο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hasCustomPrompt="1"/>
          </p:nvPr>
        </p:nvSpPr>
        <p:spPr>
          <a:xfrm>
            <a:off x="1751777" y="3019706"/>
            <a:ext cx="4846320" cy="2387600"/>
          </a:xfrm>
        </p:spPr>
        <p:txBody>
          <a:bodyPr rtlCol="0" anchor="b">
            <a:normAutofit/>
          </a:bodyPr>
          <a:lstStyle>
            <a:lvl1pPr algn="l" rtl="0">
              <a:lnSpc>
                <a:spcPct val="80000"/>
              </a:lnSpc>
              <a:defRPr sz="4800">
                <a:solidFill>
                  <a:schemeClr val="bg1"/>
                </a:solidFill>
              </a:defRPr>
            </a:lvl1pPr>
          </a:lstStyle>
          <a:p>
            <a:pPr rtl="0"/>
            <a:r>
              <a:rPr lang="el-GR" noProof="0" dirty="0"/>
              <a:t>Κάντε κλικ για να επεξεργαστείτε το στυλ υποδείγματος τίτλου</a:t>
            </a:r>
          </a:p>
        </p:txBody>
      </p:sp>
      <p:sp>
        <p:nvSpPr>
          <p:cNvPr id="3" name="Υπότιτλος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pic>
        <p:nvPicPr>
          <p:cNvPr id="8" name="Εικόνα 7" descr="Μπαμπακένια λευκά σύννεφα στον γαλανό ουρανό"/>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Εικόνα 9" descr="Κοντινό πλάνο βλασταριού φυτού"/>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Εικόνα 10" descr="Κύματα"/>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υποδείγματος τίτλου</a:t>
            </a:r>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9CD8D479-8942-46E8-A226-A4E01F7A105C}" type="slidenum">
              <a:rPr lang="el-GR" noProof="0"/>
              <a:t>‹#›</a:t>
            </a:fld>
            <a:endParaRPr lang="el-GR" noProof="0" dirty="0"/>
          </a:p>
        </p:txBody>
      </p:sp>
      <p:sp>
        <p:nvSpPr>
          <p:cNvPr id="4" name="Σύμβολο κράτησης θέσης ημερομηνίας 3"/>
          <p:cNvSpPr>
            <a:spLocks noGrp="1"/>
          </p:cNvSpPr>
          <p:nvPr>
            <p:ph type="dt" sz="half" idx="10"/>
          </p:nvPr>
        </p:nvSpPr>
        <p:spPr/>
        <p:txBody>
          <a:bodyPr rtlCol="0"/>
          <a:lstStyle/>
          <a:p>
            <a:pPr rtl="0"/>
            <a:fld id="{FA544957-AC53-4BF9-BCFA-457BA3A322DF}" type="datetime1">
              <a:rPr lang="el-GR" noProof="0" smtClean="0"/>
              <a:t>3/12/2024</a:t>
            </a:fld>
            <a:endParaRPr lang="el-GR" noProof="0" dirty="0"/>
          </a:p>
        </p:txBody>
      </p:sp>
      <p:sp>
        <p:nvSpPr>
          <p:cNvPr id="5" name="Θέση υποσέλιδου 4"/>
          <p:cNvSpPr>
            <a:spLocks noGrp="1"/>
          </p:cNvSpPr>
          <p:nvPr>
            <p:ph type="ftr" sz="quarter" idx="11"/>
          </p:nvPr>
        </p:nvSpPr>
        <p:spPr/>
        <p:txBody>
          <a:bodyPr rtlCol="0"/>
          <a:lstStyle>
            <a:lvl1pPr>
              <a:defRPr/>
            </a:lvl1pPr>
          </a:lstStyle>
          <a:p>
            <a:pPr rtl="0"/>
            <a:r>
              <a:rPr lang="el-GR" noProof="0" dirty="0"/>
              <a:t>Προσθήκη υποσέλιδου</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190500"/>
            <a:ext cx="2057400" cy="5986463"/>
          </a:xfrm>
        </p:spPr>
        <p:txBody>
          <a:bodyPr vert="eaVert" rtlCol="0"/>
          <a:lstStyle>
            <a:lvl1pPr rtl="0">
              <a:defRPr/>
            </a:lvl1pPr>
          </a:lstStyle>
          <a:p>
            <a:pPr rtl="0"/>
            <a:r>
              <a:rPr lang="el-GR" noProof="0" dirty="0"/>
              <a:t>Κάντε κλικ για να επεξεργαστείτε το στυλ υποδείγματος τίτλου</a:t>
            </a:r>
          </a:p>
        </p:txBody>
      </p:sp>
      <p:sp>
        <p:nvSpPr>
          <p:cNvPr id="3" name="Σύμβολο κράτησης θέσης κατακόρυφου κειμένου 2"/>
          <p:cNvSpPr>
            <a:spLocks noGrp="1"/>
          </p:cNvSpPr>
          <p:nvPr>
            <p:ph type="body" orient="vert" idx="1"/>
          </p:nvPr>
        </p:nvSpPr>
        <p:spPr>
          <a:xfrm>
            <a:off x="838200" y="190500"/>
            <a:ext cx="7734300" cy="5986463"/>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9CD8D479-8942-46E8-A226-A4E01F7A105C}" type="slidenum">
              <a:rPr lang="el-GR" noProof="0"/>
              <a:t>‹#›</a:t>
            </a:fld>
            <a:endParaRPr lang="el-GR" noProof="0" dirty="0"/>
          </a:p>
        </p:txBody>
      </p:sp>
      <p:sp>
        <p:nvSpPr>
          <p:cNvPr id="4" name="Σύμβολο κράτησης θέσης ημερομηνίας 3"/>
          <p:cNvSpPr>
            <a:spLocks noGrp="1"/>
          </p:cNvSpPr>
          <p:nvPr>
            <p:ph type="dt" sz="half" idx="10"/>
          </p:nvPr>
        </p:nvSpPr>
        <p:spPr/>
        <p:txBody>
          <a:bodyPr rtlCol="0"/>
          <a:lstStyle/>
          <a:p>
            <a:pPr rtl="0"/>
            <a:fld id="{36BEC442-951C-4A2C-8EE5-C1D812B0D889}" type="datetime1">
              <a:rPr lang="el-GR" noProof="0" smtClean="0"/>
              <a:t>3/12/2024</a:t>
            </a:fld>
            <a:endParaRPr lang="el-GR" noProof="0" dirty="0"/>
          </a:p>
        </p:txBody>
      </p:sp>
      <p:sp>
        <p:nvSpPr>
          <p:cNvPr id="5" name="Θέση υποσέλιδου 4"/>
          <p:cNvSpPr>
            <a:spLocks noGrp="1"/>
          </p:cNvSpPr>
          <p:nvPr>
            <p:ph type="ftr" sz="quarter" idx="11"/>
          </p:nvPr>
        </p:nvSpPr>
        <p:spPr/>
        <p:txBody>
          <a:bodyPr rtlCol="0"/>
          <a:lstStyle>
            <a:lvl1pPr>
              <a:defRPr/>
            </a:lvl1pPr>
          </a:lstStyle>
          <a:p>
            <a:pPr rtl="0"/>
            <a:r>
              <a:rPr lang="el-GR" noProof="0" dirty="0"/>
              <a:t>Προσθήκη υποσέλιδου</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υποδείγματος τίτλου</a:t>
            </a:r>
          </a:p>
        </p:txBody>
      </p:sp>
      <p:sp>
        <p:nvSpPr>
          <p:cNvPr id="3" name="Σύμβολο κράτησης θέσης περιεχομένου 2"/>
          <p:cNvSpPr>
            <a:spLocks noGrp="1"/>
          </p:cNvSpPr>
          <p:nvPr>
            <p:ph idx="1"/>
          </p:nvPr>
        </p:nvSpPr>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9CD8D479-8942-46E8-A226-A4E01F7A105C}" type="slidenum">
              <a:rPr lang="el-GR" noProof="0"/>
              <a:t>‹#›</a:t>
            </a:fld>
            <a:endParaRPr lang="el-GR" noProof="0" dirty="0"/>
          </a:p>
        </p:txBody>
      </p:sp>
      <p:sp>
        <p:nvSpPr>
          <p:cNvPr id="4" name="Σύμβολο κράτησης θέσης ημερομηνίας 3"/>
          <p:cNvSpPr>
            <a:spLocks noGrp="1"/>
          </p:cNvSpPr>
          <p:nvPr>
            <p:ph type="dt" sz="half" idx="10"/>
          </p:nvPr>
        </p:nvSpPr>
        <p:spPr/>
        <p:txBody>
          <a:bodyPr rtlCol="0"/>
          <a:lstStyle/>
          <a:p>
            <a:pPr rtl="0"/>
            <a:fld id="{819E7F3C-0791-43D1-B147-45406433A8DC}" type="datetime1">
              <a:rPr lang="el-GR" noProof="0" smtClean="0"/>
              <a:t>3/12/2024</a:t>
            </a:fld>
            <a:endParaRPr lang="el-GR" noProof="0" dirty="0"/>
          </a:p>
        </p:txBody>
      </p:sp>
      <p:sp>
        <p:nvSpPr>
          <p:cNvPr id="5" name="Θέση υποσέλιδου 4"/>
          <p:cNvSpPr>
            <a:spLocks noGrp="1"/>
          </p:cNvSpPr>
          <p:nvPr>
            <p:ph type="ftr" sz="quarter" idx="11"/>
          </p:nvPr>
        </p:nvSpPr>
        <p:spPr/>
        <p:txBody>
          <a:bodyPr rtlCol="0"/>
          <a:lstStyle>
            <a:lvl1pPr>
              <a:defRPr/>
            </a:lvl1pPr>
          </a:lstStyle>
          <a:p>
            <a:pPr rtl="0"/>
            <a:r>
              <a:rPr lang="el-GR" noProof="0" dirty="0"/>
              <a:t>Προσθήκη υποσέλιδου</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8" name="Ορθογώνιο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title" hasCustomPrompt="1"/>
          </p:nvPr>
        </p:nvSpPr>
        <p:spPr>
          <a:xfrm>
            <a:off x="1751777" y="2263913"/>
            <a:ext cx="6949440" cy="3143393"/>
          </a:xfrm>
        </p:spPr>
        <p:txBody>
          <a:bodyPr rtlCol="0" anchor="b"/>
          <a:lstStyle>
            <a:lvl1pPr rtl="0">
              <a:defRPr sz="6000">
                <a:solidFill>
                  <a:schemeClr val="bg1"/>
                </a:solidFill>
              </a:defRPr>
            </a:lvl1pPr>
          </a:lstStyle>
          <a:p>
            <a:pPr rtl="0"/>
            <a:r>
              <a:rPr lang="el-GR" noProof="0" dirty="0"/>
              <a:t>Κάντε κλικ για να επεξεργαστείτε το στυλ υποδείγματος τίτλου</a:t>
            </a:r>
          </a:p>
        </p:txBody>
      </p:sp>
      <p:sp>
        <p:nvSpPr>
          <p:cNvPr id="3" name="Θέση κειμένου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l-GR" noProof="0"/>
              <a:t>Στυλ κειμένου υποδείγματος</a:t>
            </a:r>
          </a:p>
        </p:txBody>
      </p:sp>
      <p:pic>
        <p:nvPicPr>
          <p:cNvPr id="11" name="Εικόνα 10" descr="Κοντινό πλάνο πράσινων φυτών"/>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Εικόνα 8" descr="Κύματα"/>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υποδείγματος τίτλου</a:t>
            </a:r>
          </a:p>
        </p:txBody>
      </p:sp>
      <p:sp>
        <p:nvSpPr>
          <p:cNvPr id="3" name="Σύμβολο κράτησης θέσης περιεχομένου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περιεχομένου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9CD8D479-8942-46E8-A226-A4E01F7A105C}" type="slidenum">
              <a:rPr lang="el-GR" noProof="0"/>
              <a:t>‹#›</a:t>
            </a:fld>
            <a:endParaRPr lang="el-GR" noProof="0" dirty="0"/>
          </a:p>
        </p:txBody>
      </p:sp>
      <p:sp>
        <p:nvSpPr>
          <p:cNvPr id="5" name="Σύμβολο κράτησης θέσης ημερομηνίας 4"/>
          <p:cNvSpPr>
            <a:spLocks noGrp="1"/>
          </p:cNvSpPr>
          <p:nvPr>
            <p:ph type="dt" sz="half" idx="10"/>
          </p:nvPr>
        </p:nvSpPr>
        <p:spPr/>
        <p:txBody>
          <a:bodyPr rtlCol="0"/>
          <a:lstStyle/>
          <a:p>
            <a:pPr rtl="0"/>
            <a:fld id="{AAF9CF3F-EEEE-4E14-8434-3C2FDB9BFE94}" type="datetime1">
              <a:rPr lang="el-GR" noProof="0" smtClean="0"/>
              <a:t>3/12/2024</a:t>
            </a:fld>
            <a:endParaRPr lang="el-GR" noProof="0" dirty="0"/>
          </a:p>
        </p:txBody>
      </p:sp>
      <p:sp>
        <p:nvSpPr>
          <p:cNvPr id="6" name="Θέση υποσέλιδου 5"/>
          <p:cNvSpPr>
            <a:spLocks noGrp="1"/>
          </p:cNvSpPr>
          <p:nvPr>
            <p:ph type="ftr" sz="quarter" idx="11"/>
          </p:nvPr>
        </p:nvSpPr>
        <p:spPr/>
        <p:txBody>
          <a:bodyPr rtlCol="0"/>
          <a:lstStyle>
            <a:lvl1pPr>
              <a:defRPr/>
            </a:lvl1pPr>
          </a:lstStyle>
          <a:p>
            <a:pPr rtl="0"/>
            <a:r>
              <a:rPr lang="el-GR" noProof="0" dirty="0"/>
              <a:t>Προσθήκη υποσέλιδου</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4" name="Σύμβολο κράτησης θέσης περιεχομένου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κειμένου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6" name="Σύμβολο κράτησης θέσης περιεχομένου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9CD8D479-8942-46E8-A226-A4E01F7A105C}" type="slidenum">
              <a:rPr lang="el-GR" noProof="0"/>
              <a:t>‹#›</a:t>
            </a:fld>
            <a:endParaRPr lang="el-GR" noProof="0" dirty="0"/>
          </a:p>
        </p:txBody>
      </p:sp>
      <p:sp>
        <p:nvSpPr>
          <p:cNvPr id="7" name="Σύμβολο κράτησης θέσης ημερομηνίας 6"/>
          <p:cNvSpPr>
            <a:spLocks noGrp="1"/>
          </p:cNvSpPr>
          <p:nvPr>
            <p:ph type="dt" sz="half" idx="10"/>
          </p:nvPr>
        </p:nvSpPr>
        <p:spPr/>
        <p:txBody>
          <a:bodyPr rtlCol="0"/>
          <a:lstStyle/>
          <a:p>
            <a:pPr rtl="0"/>
            <a:fld id="{70EED85A-2205-4E59-B8E8-DB392A98FB12}" type="datetime1">
              <a:rPr lang="el-GR" noProof="0" smtClean="0"/>
              <a:t>3/12/2024</a:t>
            </a:fld>
            <a:endParaRPr lang="el-GR" noProof="0" dirty="0"/>
          </a:p>
        </p:txBody>
      </p:sp>
      <p:sp>
        <p:nvSpPr>
          <p:cNvPr id="8" name="Θέση υποσέλιδου 7"/>
          <p:cNvSpPr>
            <a:spLocks noGrp="1"/>
          </p:cNvSpPr>
          <p:nvPr>
            <p:ph type="ftr" sz="quarter" idx="11"/>
          </p:nvPr>
        </p:nvSpPr>
        <p:spPr/>
        <p:txBody>
          <a:bodyPr rtlCol="0"/>
          <a:lstStyle>
            <a:lvl1pPr>
              <a:defRPr/>
            </a:lvl1pPr>
          </a:lstStyle>
          <a:p>
            <a:pPr rtl="0"/>
            <a:r>
              <a:rPr lang="el-GR" noProof="0" dirty="0"/>
              <a:t>Προσθήκη υποσέλιδου</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υποδείγματος τίτλου</a:t>
            </a:r>
          </a:p>
        </p:txBody>
      </p:sp>
      <p:sp>
        <p:nvSpPr>
          <p:cNvPr id="5" name="Σύμβολο κράτησης θέσης αριθμού διαφάνειας 4"/>
          <p:cNvSpPr>
            <a:spLocks noGrp="1"/>
          </p:cNvSpPr>
          <p:nvPr>
            <p:ph type="sldNum" sz="quarter" idx="12"/>
          </p:nvPr>
        </p:nvSpPr>
        <p:spPr/>
        <p:txBody>
          <a:bodyPr rtlCol="0"/>
          <a:lstStyle/>
          <a:p>
            <a:pPr rtl="0"/>
            <a:fld id="{9CD8D479-8942-46E8-A226-A4E01F7A105C}" type="slidenum">
              <a:rPr lang="el-GR" noProof="0"/>
              <a:t>‹#›</a:t>
            </a:fld>
            <a:endParaRPr lang="el-GR" noProof="0" dirty="0"/>
          </a:p>
        </p:txBody>
      </p:sp>
      <p:sp>
        <p:nvSpPr>
          <p:cNvPr id="3" name="Σύμβολο κράτησης θέσης ημερομηνίας 2"/>
          <p:cNvSpPr>
            <a:spLocks noGrp="1"/>
          </p:cNvSpPr>
          <p:nvPr>
            <p:ph type="dt" sz="half" idx="10"/>
          </p:nvPr>
        </p:nvSpPr>
        <p:spPr/>
        <p:txBody>
          <a:bodyPr rtlCol="0"/>
          <a:lstStyle/>
          <a:p>
            <a:pPr rtl="0"/>
            <a:fld id="{8EB37116-93A2-4B4F-BED5-5F39F96E00C7}" type="datetime1">
              <a:rPr lang="el-GR" noProof="0" smtClean="0"/>
              <a:t>3/12/2024</a:t>
            </a:fld>
            <a:endParaRPr lang="el-GR" noProof="0" dirty="0"/>
          </a:p>
        </p:txBody>
      </p:sp>
      <p:sp>
        <p:nvSpPr>
          <p:cNvPr id="4" name="Θέση υποσέλιδου 3"/>
          <p:cNvSpPr>
            <a:spLocks noGrp="1"/>
          </p:cNvSpPr>
          <p:nvPr>
            <p:ph type="ftr" sz="quarter" idx="11"/>
          </p:nvPr>
        </p:nvSpPr>
        <p:spPr/>
        <p:txBody>
          <a:bodyPr rtlCol="0"/>
          <a:lstStyle>
            <a:lvl1pPr>
              <a:defRPr/>
            </a:lvl1pPr>
          </a:lstStyle>
          <a:p>
            <a:pPr rtl="0"/>
            <a:r>
              <a:rPr lang="el-GR" noProof="0" dirty="0"/>
              <a:t>Προσθήκη υποσέλιδου</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4" name="Σύμβολο κράτησης θέσης αριθμού διαφάνειας 3"/>
          <p:cNvSpPr>
            <a:spLocks noGrp="1"/>
          </p:cNvSpPr>
          <p:nvPr>
            <p:ph type="sldNum" sz="quarter" idx="12"/>
          </p:nvPr>
        </p:nvSpPr>
        <p:spPr/>
        <p:txBody>
          <a:bodyPr rtlCol="0"/>
          <a:lstStyle/>
          <a:p>
            <a:pPr rtl="0"/>
            <a:fld id="{9CD8D479-8942-46E8-A226-A4E01F7A105C}" type="slidenum">
              <a:rPr lang="el-GR" noProof="0"/>
              <a:t>‹#›</a:t>
            </a:fld>
            <a:endParaRPr lang="el-GR" noProof="0" dirty="0"/>
          </a:p>
        </p:txBody>
      </p:sp>
      <p:sp>
        <p:nvSpPr>
          <p:cNvPr id="2" name="Σύμβολο κράτησης θέσης ημερομηνίας 1"/>
          <p:cNvSpPr>
            <a:spLocks noGrp="1"/>
          </p:cNvSpPr>
          <p:nvPr>
            <p:ph type="dt" sz="half" idx="10"/>
          </p:nvPr>
        </p:nvSpPr>
        <p:spPr/>
        <p:txBody>
          <a:bodyPr rtlCol="0"/>
          <a:lstStyle/>
          <a:p>
            <a:pPr rtl="0"/>
            <a:fld id="{C968817D-588D-412D-9864-388BE717BF13}" type="datetime1">
              <a:rPr lang="el-GR" noProof="0" smtClean="0"/>
              <a:t>3/12/2024</a:t>
            </a:fld>
            <a:endParaRPr lang="el-GR" noProof="0" dirty="0"/>
          </a:p>
        </p:txBody>
      </p:sp>
      <p:sp>
        <p:nvSpPr>
          <p:cNvPr id="3" name="Θέση υποσέλιδου 2"/>
          <p:cNvSpPr>
            <a:spLocks noGrp="1"/>
          </p:cNvSpPr>
          <p:nvPr>
            <p:ph type="ftr" sz="quarter" idx="11"/>
          </p:nvPr>
        </p:nvSpPr>
        <p:spPr/>
        <p:txBody>
          <a:bodyPr rtlCol="0"/>
          <a:lstStyle>
            <a:lvl1pPr>
              <a:defRPr/>
            </a:lvl1pPr>
          </a:lstStyle>
          <a:p>
            <a:pPr rtl="0"/>
            <a:r>
              <a:rPr lang="el-GR" noProof="0" dirty="0"/>
              <a:t>Προσθήκη υποσέλιδου</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6682434" y="919616"/>
            <a:ext cx="4155622" cy="2532888"/>
          </a:xfrm>
        </p:spPr>
        <p:txBody>
          <a:bodyPr rtlCol="0" anchor="b"/>
          <a:lstStyle>
            <a:lvl1pPr rtl="0">
              <a:defRPr sz="3200"/>
            </a:lvl1pPr>
          </a:lstStyle>
          <a:p>
            <a:pPr rtl="0"/>
            <a:r>
              <a:rPr lang="el-GR" noProof="0" dirty="0"/>
              <a:t>Κάντε κλικ για να επεξεργαστείτε το στυλ υποδείγματος τίτλου</a:t>
            </a:r>
          </a:p>
        </p:txBody>
      </p:sp>
      <p:sp>
        <p:nvSpPr>
          <p:cNvPr id="3" name="Σύμβολο κράτησης θέσης περιεχομένου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κειμένου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7" name="Σύμβολο κράτησης θέσης αριθμού διαφάνειας 6"/>
          <p:cNvSpPr>
            <a:spLocks noGrp="1"/>
          </p:cNvSpPr>
          <p:nvPr>
            <p:ph type="sldNum" sz="quarter" idx="12"/>
          </p:nvPr>
        </p:nvSpPr>
        <p:spPr/>
        <p:txBody>
          <a:bodyPr rtlCol="0"/>
          <a:lstStyle/>
          <a:p>
            <a:pPr rtl="0"/>
            <a:fld id="{9CD8D479-8942-46E8-A226-A4E01F7A105C}" type="slidenum">
              <a:rPr lang="el-GR" noProof="0"/>
              <a:t>‹#›</a:t>
            </a:fld>
            <a:endParaRPr lang="el-GR" noProof="0" dirty="0"/>
          </a:p>
        </p:txBody>
      </p:sp>
      <p:sp>
        <p:nvSpPr>
          <p:cNvPr id="5" name="Σύμβολο κράτησης θέσης ημερομηνίας 4"/>
          <p:cNvSpPr>
            <a:spLocks noGrp="1"/>
          </p:cNvSpPr>
          <p:nvPr>
            <p:ph type="dt" sz="half" idx="10"/>
          </p:nvPr>
        </p:nvSpPr>
        <p:spPr/>
        <p:txBody>
          <a:bodyPr rtlCol="0"/>
          <a:lstStyle/>
          <a:p>
            <a:pPr rtl="0"/>
            <a:fld id="{2BCF63DA-C843-452F-8B82-5AEE2D3319C9}" type="datetime1">
              <a:rPr lang="el-GR" noProof="0" smtClean="0"/>
              <a:t>3/12/2024</a:t>
            </a:fld>
            <a:endParaRPr lang="el-GR" noProof="0" dirty="0"/>
          </a:p>
        </p:txBody>
      </p:sp>
      <p:sp>
        <p:nvSpPr>
          <p:cNvPr id="6" name="Θέση υποσέλιδου 5"/>
          <p:cNvSpPr>
            <a:spLocks noGrp="1"/>
          </p:cNvSpPr>
          <p:nvPr>
            <p:ph type="ftr" sz="quarter" idx="11"/>
          </p:nvPr>
        </p:nvSpPr>
        <p:spPr/>
        <p:txBody>
          <a:bodyPr rtlCol="0"/>
          <a:lstStyle>
            <a:lvl1pPr>
              <a:defRPr/>
            </a:lvl1pPr>
          </a:lstStyle>
          <a:p>
            <a:pPr rtl="0"/>
            <a:r>
              <a:rPr lang="el-GR" noProof="0" dirty="0"/>
              <a:t>Προσθήκη υποσέλιδου</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6682435" y="919616"/>
            <a:ext cx="4155622" cy="2532888"/>
          </a:xfrm>
        </p:spPr>
        <p:txBody>
          <a:bodyPr rtlCol="0" anchor="b"/>
          <a:lstStyle>
            <a:lvl1pPr rtl="0">
              <a:defRPr sz="3200"/>
            </a:lvl1pPr>
          </a:lstStyle>
          <a:p>
            <a:pPr rtl="0"/>
            <a:r>
              <a:rPr lang="el-GR" noProof="0" dirty="0"/>
              <a:t>Κάντε κλικ για να επεξεργαστείτε το στυλ υποδείγματος τίτλου</a:t>
            </a:r>
          </a:p>
        </p:txBody>
      </p:sp>
      <p:sp>
        <p:nvSpPr>
          <p:cNvPr id="3" name="Σύμβολο κράτησης θέσης εικόνας 2" descr="Ένα κενό σύμβολ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7" name="Σύμβολο κράτησης θέσης αριθμού διαφάνειας 6"/>
          <p:cNvSpPr>
            <a:spLocks noGrp="1"/>
          </p:cNvSpPr>
          <p:nvPr>
            <p:ph type="sldNum" sz="quarter" idx="12"/>
          </p:nvPr>
        </p:nvSpPr>
        <p:spPr/>
        <p:txBody>
          <a:bodyPr rtlCol="0"/>
          <a:lstStyle/>
          <a:p>
            <a:pPr rtl="0"/>
            <a:fld id="{9CD8D479-8942-46E8-A226-A4E01F7A105C}" type="slidenum">
              <a:rPr lang="el-GR" noProof="0"/>
              <a:t>‹#›</a:t>
            </a:fld>
            <a:endParaRPr lang="el-GR" noProof="0" dirty="0"/>
          </a:p>
        </p:txBody>
      </p:sp>
      <p:sp>
        <p:nvSpPr>
          <p:cNvPr id="5" name="Σύμβολο κράτησης θέσης ημερομηνίας 4"/>
          <p:cNvSpPr>
            <a:spLocks noGrp="1"/>
          </p:cNvSpPr>
          <p:nvPr>
            <p:ph type="dt" sz="half" idx="10"/>
          </p:nvPr>
        </p:nvSpPr>
        <p:spPr/>
        <p:txBody>
          <a:bodyPr rtlCol="0"/>
          <a:lstStyle/>
          <a:p>
            <a:pPr rtl="0"/>
            <a:fld id="{640CD074-E3C6-464B-937E-355753A35EEE}" type="datetime1">
              <a:rPr lang="el-GR" noProof="0" smtClean="0"/>
              <a:t>3/12/2024</a:t>
            </a:fld>
            <a:endParaRPr lang="el-GR" noProof="0" dirty="0"/>
          </a:p>
        </p:txBody>
      </p:sp>
      <p:sp>
        <p:nvSpPr>
          <p:cNvPr id="6" name="Θέση υποσέλιδου 5"/>
          <p:cNvSpPr>
            <a:spLocks noGrp="1"/>
          </p:cNvSpPr>
          <p:nvPr>
            <p:ph type="ftr" sz="quarter" idx="11"/>
          </p:nvPr>
        </p:nvSpPr>
        <p:spPr/>
        <p:txBody>
          <a:bodyPr rtlCol="0"/>
          <a:lstStyle>
            <a:lvl1pPr>
              <a:defRPr/>
            </a:lvl1pPr>
          </a:lstStyle>
          <a:p>
            <a:pPr rtl="0"/>
            <a:r>
              <a:rPr lang="el-GR" noProof="0" dirty="0"/>
              <a:t>Προσθήκη υποσέλιδου</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Ορθογώνιο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1" name="Ορθογώνιο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solidFill>
                <a:schemeClr val="accent1">
                  <a:lumMod val="75000"/>
                </a:schemeClr>
              </a:solidFill>
            </a:endParaRPr>
          </a:p>
        </p:txBody>
      </p:sp>
      <p:sp>
        <p:nvSpPr>
          <p:cNvPr id="2" name="Θέση τίτλου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el-GR" noProof="0" dirty="0"/>
              <a:t>Κάντε κλικ για να επεξεργαστείτε το στυλ υποδείγματος τίτλου</a:t>
            </a:r>
          </a:p>
        </p:txBody>
      </p:sp>
      <p:sp>
        <p:nvSpPr>
          <p:cNvPr id="3" name="Θέση κειμένου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αριθμού διαφάνειας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9CD8D479-8942-46E8-A226-A4E01F7A105C}" type="slidenum">
              <a:rPr lang="el-GR" noProof="0" smtClean="0"/>
              <a:pPr/>
              <a:t>‹#›</a:t>
            </a:fld>
            <a:endParaRPr lang="el-GR" noProof="0" dirty="0"/>
          </a:p>
        </p:txBody>
      </p:sp>
      <p:sp>
        <p:nvSpPr>
          <p:cNvPr id="4" name="Σύμβολο κράτησης θέσης ημερομηνίας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0157967B-2FF2-4B37-A9C6-65073AAE1608}" type="datetime1">
              <a:rPr lang="el-GR" noProof="0" smtClean="0"/>
              <a:t>3/12/2024</a:t>
            </a:fld>
            <a:endParaRPr lang="el-GR" noProof="0" dirty="0"/>
          </a:p>
        </p:txBody>
      </p:sp>
      <p:sp>
        <p:nvSpPr>
          <p:cNvPr id="5" name="Θέση υποσέλιδου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el-GR" noProof="0" dirty="0"/>
              <a:t>Προσθήκη υποσέλιδου</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bleau.apps.fao.org/views/Bioeconomystrategiesdashboard/Globaloverview?%3Aembed=y&amp;%3AisGuestRedirectFromVizportal=y"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26_9FA3C2BC.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io2reg.eu/"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51777" y="2620211"/>
            <a:ext cx="4846320" cy="2387600"/>
          </a:xfrm>
        </p:spPr>
        <p:txBody>
          <a:bodyPr rtlCol="0">
            <a:normAutofit/>
          </a:bodyPr>
          <a:lstStyle/>
          <a:p>
            <a:pPr rtl="0"/>
            <a:r>
              <a:rPr lang="en-US" sz="3200" dirty="0">
                <a:latin typeface="Lato Black" panose="020F0502020204030203" pitchFamily="34" charset="0"/>
                <a:ea typeface="Lato Black" panose="020F0502020204030203" pitchFamily="34" charset="0"/>
                <a:cs typeface="Lato Black" panose="020F0502020204030203" pitchFamily="34" charset="0"/>
              </a:rPr>
              <a:t>Circular Economy &amp; Bioeconomy</a:t>
            </a:r>
            <a:endParaRPr lang="el-GR" sz="32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Υπότιτλος 2"/>
          <p:cNvSpPr>
            <a:spLocks noGrp="1"/>
          </p:cNvSpPr>
          <p:nvPr>
            <p:ph type="subTitle" idx="1"/>
          </p:nvPr>
        </p:nvSpPr>
        <p:spPr>
          <a:xfrm>
            <a:off x="1751777" y="5007811"/>
            <a:ext cx="4640145" cy="824818"/>
          </a:xfrm>
        </p:spPr>
        <p:txBody>
          <a:bodyPr rtlCol="0">
            <a:normAutofit fontScale="92500" lnSpcReduction="10000"/>
          </a:bodyPr>
          <a:lstStyle/>
          <a:p>
            <a:pPr rtl="0"/>
            <a:r>
              <a:rPr lang="en-US" dirty="0"/>
              <a:t>Panagiotis Koronaios</a:t>
            </a:r>
          </a:p>
          <a:p>
            <a:pPr rtl="0"/>
            <a:r>
              <a:rPr lang="en-US" sz="1400" dirty="0"/>
              <a:t>PhD Candidate</a:t>
            </a:r>
          </a:p>
          <a:p>
            <a:pPr rtl="0"/>
            <a:r>
              <a:rPr lang="en-US" sz="1400" dirty="0"/>
              <a:t>Researcher in Institute of Urban Environment and Human Resources </a:t>
            </a:r>
            <a:endParaRPr lang="el-GR" sz="1400"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E91209-053E-7F48-3BB5-EB76B4961B69}"/>
              </a:ext>
            </a:extLst>
          </p:cNvPr>
          <p:cNvSpPr>
            <a:spLocks noGrp="1"/>
          </p:cNvSpPr>
          <p:nvPr>
            <p:ph type="title"/>
          </p:nvPr>
        </p:nvSpPr>
        <p:spPr/>
        <p:txBody>
          <a:bodyPr/>
          <a:lstStyle/>
          <a:p>
            <a:r>
              <a:rPr lang="en-US" dirty="0"/>
              <a:t>Bioeconomy Worldwide</a:t>
            </a:r>
            <a:endParaRPr lang="el-GR" dirty="0"/>
          </a:p>
        </p:txBody>
      </p:sp>
      <p:pic>
        <p:nvPicPr>
          <p:cNvPr id="8" name="Θέση περιεχομένου 7">
            <a:extLst>
              <a:ext uri="{FF2B5EF4-FFF2-40B4-BE49-F238E27FC236}">
                <a16:creationId xmlns:a16="http://schemas.microsoft.com/office/drawing/2014/main" id="{2559C32A-36DC-582D-86C8-3069D2AB3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687" y="1459653"/>
            <a:ext cx="8618640" cy="4621213"/>
          </a:xfrm>
        </p:spPr>
      </p:pic>
      <p:sp>
        <p:nvSpPr>
          <p:cNvPr id="4" name="Θέση αριθμού διαφάνειας 3">
            <a:extLst>
              <a:ext uri="{FF2B5EF4-FFF2-40B4-BE49-F238E27FC236}">
                <a16:creationId xmlns:a16="http://schemas.microsoft.com/office/drawing/2014/main" id="{240A76D7-896D-3AAB-C585-AE5D748CFDE6}"/>
              </a:ext>
            </a:extLst>
          </p:cNvPr>
          <p:cNvSpPr>
            <a:spLocks noGrp="1"/>
          </p:cNvSpPr>
          <p:nvPr>
            <p:ph type="sldNum" sz="quarter" idx="12"/>
          </p:nvPr>
        </p:nvSpPr>
        <p:spPr/>
        <p:txBody>
          <a:bodyPr/>
          <a:lstStyle/>
          <a:p>
            <a:pPr rtl="0"/>
            <a:fld id="{9CD8D479-8942-46E8-A226-A4E01F7A105C}" type="slidenum">
              <a:rPr lang="el-GR" noProof="0" smtClean="0"/>
              <a:t>10</a:t>
            </a:fld>
            <a:endParaRPr lang="el-GR" noProof="0" dirty="0"/>
          </a:p>
        </p:txBody>
      </p:sp>
      <p:sp>
        <p:nvSpPr>
          <p:cNvPr id="5" name="Θέση ημερομηνίας 4">
            <a:extLst>
              <a:ext uri="{FF2B5EF4-FFF2-40B4-BE49-F238E27FC236}">
                <a16:creationId xmlns:a16="http://schemas.microsoft.com/office/drawing/2014/main" id="{31502E95-3D21-449F-AFB0-EA5F5BB79887}"/>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B45F7C48-58D9-F498-2ADE-FCD654EB2786}"/>
              </a:ext>
            </a:extLst>
          </p:cNvPr>
          <p:cNvSpPr>
            <a:spLocks noGrp="1"/>
          </p:cNvSpPr>
          <p:nvPr>
            <p:ph type="ftr" sz="quarter" idx="11"/>
          </p:nvPr>
        </p:nvSpPr>
        <p:spPr/>
        <p:txBody>
          <a:bodyPr/>
          <a:lstStyle/>
          <a:p>
            <a:pPr rtl="0"/>
            <a:r>
              <a:rPr lang="el-GR" noProof="0"/>
              <a:t>Προσθήκη υποσέλιδου</a:t>
            </a:r>
            <a:endParaRPr lang="el-GR" noProof="0" dirty="0"/>
          </a:p>
        </p:txBody>
      </p:sp>
      <p:sp>
        <p:nvSpPr>
          <p:cNvPr id="9" name="TextBox 8">
            <a:extLst>
              <a:ext uri="{FF2B5EF4-FFF2-40B4-BE49-F238E27FC236}">
                <a16:creationId xmlns:a16="http://schemas.microsoft.com/office/drawing/2014/main" id="{F0CBC2E8-EEF8-0EDA-067A-674567052BEA}"/>
              </a:ext>
            </a:extLst>
          </p:cNvPr>
          <p:cNvSpPr txBox="1"/>
          <p:nvPr/>
        </p:nvSpPr>
        <p:spPr>
          <a:xfrm>
            <a:off x="1320800" y="6068291"/>
            <a:ext cx="8506691" cy="738664"/>
          </a:xfrm>
          <a:prstGeom prst="rect">
            <a:avLst/>
          </a:prstGeom>
          <a:noFill/>
        </p:spPr>
        <p:txBody>
          <a:bodyPr wrap="square" rtlCol="0">
            <a:spAutoFit/>
          </a:bodyPr>
          <a:lstStyle/>
          <a:p>
            <a:r>
              <a:rPr lang="en-US" sz="1200" dirty="0">
                <a:hlinkClick r:id="rId3"/>
              </a:rPr>
              <a:t>https://tableau.apps.fao.org/views/Bioeconomystrategiesdashboard/Globaloverview?%3Aembed=y&amp;%3AisGuestRedirectFromVizportal=y</a:t>
            </a:r>
            <a:endParaRPr lang="en-US" sz="1200" dirty="0"/>
          </a:p>
          <a:p>
            <a:endParaRPr lang="el-GR" dirty="0"/>
          </a:p>
        </p:txBody>
      </p:sp>
    </p:spTree>
    <p:extLst>
      <p:ext uri="{BB962C8B-B14F-4D97-AF65-F5344CB8AC3E}">
        <p14:creationId xmlns:p14="http://schemas.microsoft.com/office/powerpoint/2010/main" val="410598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B57D04-35C8-2795-99B8-869BFB1D7F75}"/>
              </a:ext>
            </a:extLst>
          </p:cNvPr>
          <p:cNvSpPr>
            <a:spLocks noGrp="1"/>
          </p:cNvSpPr>
          <p:nvPr>
            <p:ph type="title"/>
          </p:nvPr>
        </p:nvSpPr>
        <p:spPr>
          <a:xfrm>
            <a:off x="1410024" y="599937"/>
            <a:ext cx="9371949" cy="1183566"/>
          </a:xfrm>
        </p:spPr>
        <p:txBody>
          <a:bodyPr/>
          <a:lstStyle/>
          <a:p>
            <a:r>
              <a:rPr lang="en-US" dirty="0"/>
              <a:t>European Union’s Bioeconomy Strategy Goals</a:t>
            </a:r>
            <a:br>
              <a:rPr lang="en-US" dirty="0"/>
            </a:br>
            <a:endParaRPr lang="el-GR" dirty="0"/>
          </a:p>
        </p:txBody>
      </p:sp>
      <p:sp>
        <p:nvSpPr>
          <p:cNvPr id="3" name="Θέση περιεχομένου 2">
            <a:extLst>
              <a:ext uri="{FF2B5EF4-FFF2-40B4-BE49-F238E27FC236}">
                <a16:creationId xmlns:a16="http://schemas.microsoft.com/office/drawing/2014/main" id="{C7FCC9B1-44D6-819D-E472-312BE27DD981}"/>
              </a:ext>
            </a:extLst>
          </p:cNvPr>
          <p:cNvSpPr>
            <a:spLocks noGrp="1"/>
          </p:cNvSpPr>
          <p:nvPr>
            <p:ph idx="1"/>
          </p:nvPr>
        </p:nvSpPr>
        <p:spPr/>
        <p:txBody>
          <a:bodyPr/>
          <a:lstStyle/>
          <a:p>
            <a:pPr marL="0" indent="0">
              <a:buNone/>
            </a:pPr>
            <a:endParaRPr lang="en-US" dirty="0"/>
          </a:p>
          <a:p>
            <a:pPr algn="just"/>
            <a:r>
              <a:rPr lang="en-US" b="0" i="0" dirty="0">
                <a:effectLst/>
              </a:rPr>
              <a:t>ensure food and nutrition security</a:t>
            </a:r>
          </a:p>
          <a:p>
            <a:pPr algn="just"/>
            <a:r>
              <a:rPr lang="en-US" b="0" i="0" dirty="0">
                <a:effectLst/>
              </a:rPr>
              <a:t>manage natural resources sustainably</a:t>
            </a:r>
          </a:p>
          <a:p>
            <a:pPr algn="just"/>
            <a:r>
              <a:rPr lang="en-US" b="0" i="0" dirty="0">
                <a:effectLst/>
              </a:rPr>
              <a:t>reduce dependence on non-renewable, unsustainable resources</a:t>
            </a:r>
          </a:p>
          <a:p>
            <a:pPr algn="just"/>
            <a:r>
              <a:rPr lang="en-US" b="0" i="0" dirty="0">
                <a:effectLst/>
              </a:rPr>
              <a:t>limit and adapt to climate change</a:t>
            </a:r>
          </a:p>
          <a:p>
            <a:pPr algn="just"/>
            <a:r>
              <a:rPr lang="en-US" b="0" i="0" dirty="0">
                <a:effectLst/>
              </a:rPr>
              <a:t>strengthen European competitiveness and create jobs</a:t>
            </a:r>
          </a:p>
          <a:p>
            <a:endParaRPr lang="el-GR" dirty="0"/>
          </a:p>
        </p:txBody>
      </p:sp>
      <p:sp>
        <p:nvSpPr>
          <p:cNvPr id="4" name="Θέση αριθμού διαφάνειας 3">
            <a:extLst>
              <a:ext uri="{FF2B5EF4-FFF2-40B4-BE49-F238E27FC236}">
                <a16:creationId xmlns:a16="http://schemas.microsoft.com/office/drawing/2014/main" id="{EF0C24BE-9A07-1F60-5957-3D3DB20E2A38}"/>
              </a:ext>
            </a:extLst>
          </p:cNvPr>
          <p:cNvSpPr>
            <a:spLocks noGrp="1"/>
          </p:cNvSpPr>
          <p:nvPr>
            <p:ph type="sldNum" sz="quarter" idx="12"/>
          </p:nvPr>
        </p:nvSpPr>
        <p:spPr/>
        <p:txBody>
          <a:bodyPr/>
          <a:lstStyle/>
          <a:p>
            <a:pPr rtl="0"/>
            <a:fld id="{9CD8D479-8942-46E8-A226-A4E01F7A105C}" type="slidenum">
              <a:rPr lang="el-GR" noProof="0" smtClean="0"/>
              <a:t>11</a:t>
            </a:fld>
            <a:endParaRPr lang="el-GR" noProof="0" dirty="0"/>
          </a:p>
        </p:txBody>
      </p:sp>
      <p:sp>
        <p:nvSpPr>
          <p:cNvPr id="5" name="Θέση ημερομηνίας 4">
            <a:extLst>
              <a:ext uri="{FF2B5EF4-FFF2-40B4-BE49-F238E27FC236}">
                <a16:creationId xmlns:a16="http://schemas.microsoft.com/office/drawing/2014/main" id="{ED47BDC8-7D35-511F-39CE-F9673C5457A8}"/>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85AB128A-8195-88A7-612B-9542CC3EB9C7}"/>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36639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58128D-2D28-6708-6358-1FCF6AA6CC41}"/>
              </a:ext>
            </a:extLst>
          </p:cNvPr>
          <p:cNvSpPr>
            <a:spLocks noGrp="1"/>
          </p:cNvSpPr>
          <p:nvPr>
            <p:ph type="title"/>
          </p:nvPr>
        </p:nvSpPr>
        <p:spPr/>
        <p:txBody>
          <a:bodyPr/>
          <a:lstStyle/>
          <a:p>
            <a:r>
              <a:rPr lang="en-US" dirty="0"/>
              <a:t>Future Orientation</a:t>
            </a:r>
            <a:endParaRPr lang="el-GR" dirty="0"/>
          </a:p>
        </p:txBody>
      </p:sp>
      <p:pic>
        <p:nvPicPr>
          <p:cNvPr id="9" name="Θέση περιεχομένου 8">
            <a:extLst>
              <a:ext uri="{FF2B5EF4-FFF2-40B4-BE49-F238E27FC236}">
                <a16:creationId xmlns:a16="http://schemas.microsoft.com/office/drawing/2014/main" id="{87DCC6EF-42D1-4857-6046-C6B72621F9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3403" y="2256129"/>
            <a:ext cx="4823165" cy="2596983"/>
          </a:xfrm>
        </p:spPr>
      </p:pic>
      <p:pic>
        <p:nvPicPr>
          <p:cNvPr id="13" name="Θέση περιεχομένου 12">
            <a:extLst>
              <a:ext uri="{FF2B5EF4-FFF2-40B4-BE49-F238E27FC236}">
                <a16:creationId xmlns:a16="http://schemas.microsoft.com/office/drawing/2014/main" id="{E194502B-12D0-D7CD-623C-7B13E1DDB16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57539" y="1459653"/>
            <a:ext cx="6501136" cy="4557683"/>
          </a:xfrm>
        </p:spPr>
      </p:pic>
      <p:sp>
        <p:nvSpPr>
          <p:cNvPr id="5" name="Θέση αριθμού διαφάνειας 4">
            <a:extLst>
              <a:ext uri="{FF2B5EF4-FFF2-40B4-BE49-F238E27FC236}">
                <a16:creationId xmlns:a16="http://schemas.microsoft.com/office/drawing/2014/main" id="{B1986195-3354-D1B7-E500-68DD8D1526B6}"/>
              </a:ext>
            </a:extLst>
          </p:cNvPr>
          <p:cNvSpPr>
            <a:spLocks noGrp="1"/>
          </p:cNvSpPr>
          <p:nvPr>
            <p:ph type="sldNum" sz="quarter" idx="12"/>
          </p:nvPr>
        </p:nvSpPr>
        <p:spPr/>
        <p:txBody>
          <a:bodyPr/>
          <a:lstStyle/>
          <a:p>
            <a:pPr rtl="0"/>
            <a:fld id="{9CD8D479-8942-46E8-A226-A4E01F7A105C}" type="slidenum">
              <a:rPr lang="el-GR" noProof="0" smtClean="0"/>
              <a:t>12</a:t>
            </a:fld>
            <a:endParaRPr lang="el-GR" noProof="0" dirty="0"/>
          </a:p>
        </p:txBody>
      </p:sp>
      <p:sp>
        <p:nvSpPr>
          <p:cNvPr id="6" name="Θέση ημερομηνίας 5">
            <a:extLst>
              <a:ext uri="{FF2B5EF4-FFF2-40B4-BE49-F238E27FC236}">
                <a16:creationId xmlns:a16="http://schemas.microsoft.com/office/drawing/2014/main" id="{07C10F0C-185D-918F-FAE4-6E79A8FA1E5E}"/>
              </a:ext>
            </a:extLst>
          </p:cNvPr>
          <p:cNvSpPr>
            <a:spLocks noGrp="1"/>
          </p:cNvSpPr>
          <p:nvPr>
            <p:ph type="dt" sz="half" idx="10"/>
          </p:nvPr>
        </p:nvSpPr>
        <p:spPr/>
        <p:txBody>
          <a:bodyPr/>
          <a:lstStyle/>
          <a:p>
            <a:pPr rtl="0"/>
            <a:fld id="{AAF9CF3F-EEEE-4E14-8434-3C2FDB9BFE94}" type="datetime1">
              <a:rPr lang="el-GR" noProof="0" smtClean="0"/>
              <a:t>3/12/2024</a:t>
            </a:fld>
            <a:endParaRPr lang="el-GR" noProof="0" dirty="0"/>
          </a:p>
        </p:txBody>
      </p:sp>
      <p:sp>
        <p:nvSpPr>
          <p:cNvPr id="7" name="Θέση υποσέλιδου 6">
            <a:extLst>
              <a:ext uri="{FF2B5EF4-FFF2-40B4-BE49-F238E27FC236}">
                <a16:creationId xmlns:a16="http://schemas.microsoft.com/office/drawing/2014/main" id="{55D17AA5-BD2B-6313-BAD4-298494266005}"/>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377423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9B195-F0B6-6C24-C77B-24998A8A23C0}"/>
              </a:ext>
            </a:extLst>
          </p:cNvPr>
          <p:cNvSpPr>
            <a:spLocks noGrp="1"/>
          </p:cNvSpPr>
          <p:nvPr>
            <p:ph type="title"/>
          </p:nvPr>
        </p:nvSpPr>
        <p:spPr/>
        <p:txBody>
          <a:bodyPr/>
          <a:lstStyle/>
          <a:p>
            <a:r>
              <a:rPr lang="en-US" dirty="0"/>
              <a:t>Bioeconomy and Circular Economy in Practice</a:t>
            </a:r>
            <a:endParaRPr lang="el-GR" dirty="0"/>
          </a:p>
        </p:txBody>
      </p:sp>
      <p:sp>
        <p:nvSpPr>
          <p:cNvPr id="3" name="Θέση περιεχομένου 2">
            <a:extLst>
              <a:ext uri="{FF2B5EF4-FFF2-40B4-BE49-F238E27FC236}">
                <a16:creationId xmlns:a16="http://schemas.microsoft.com/office/drawing/2014/main" id="{F8284F64-6F46-40BB-22CC-D8985D305B0F}"/>
              </a:ext>
            </a:extLst>
          </p:cNvPr>
          <p:cNvSpPr>
            <a:spLocks noGrp="1"/>
          </p:cNvSpPr>
          <p:nvPr>
            <p:ph idx="1"/>
          </p:nvPr>
        </p:nvSpPr>
        <p:spPr/>
        <p:txBody>
          <a:bodyPr/>
          <a:lstStyle/>
          <a:p>
            <a:pPr algn="just"/>
            <a:r>
              <a:rPr lang="en-US" b="0" i="0" dirty="0">
                <a:solidFill>
                  <a:srgbClr val="272727"/>
                </a:solidFill>
                <a:effectLst/>
              </a:rPr>
              <a:t>NP designs and produces bio-based and biodegradable polymers (bioplastics).  produced from first generation biomass like sugars and starch extracted from cereals or sugar cane, but also from wastes or by-products of several industrial activities. (France)</a:t>
            </a:r>
          </a:p>
          <a:p>
            <a:pPr algn="just"/>
            <a:r>
              <a:rPr lang="en-US" b="0" i="0" dirty="0" err="1">
                <a:solidFill>
                  <a:srgbClr val="272727"/>
                </a:solidFill>
                <a:effectLst/>
              </a:rPr>
              <a:t>Staramaki</a:t>
            </a:r>
            <a:r>
              <a:rPr lang="en-US" b="0" i="0" dirty="0">
                <a:solidFill>
                  <a:srgbClr val="272727"/>
                </a:solidFill>
                <a:effectLst/>
              </a:rPr>
              <a:t> is a Social Cooperative based in </a:t>
            </a:r>
            <a:r>
              <a:rPr lang="en-US" b="0" i="0" dirty="0" err="1">
                <a:solidFill>
                  <a:srgbClr val="272727"/>
                </a:solidFill>
                <a:effectLst/>
              </a:rPr>
              <a:t>Kilkis</a:t>
            </a:r>
            <a:r>
              <a:rPr lang="en-US" b="0" i="0" dirty="0">
                <a:solidFill>
                  <a:srgbClr val="272727"/>
                </a:solidFill>
                <a:effectLst/>
              </a:rPr>
              <a:t> that utilizes the by-product of local wheat cultivation, to create a viable eco-friendly alternative to single-use plastic straws and at the same time create employment opportunities for vulnerable groups of people. </a:t>
            </a:r>
            <a:r>
              <a:rPr lang="en-US" b="0" i="0" dirty="0" err="1">
                <a:solidFill>
                  <a:srgbClr val="272727"/>
                </a:solidFill>
                <a:effectLst/>
              </a:rPr>
              <a:t>Staramaki</a:t>
            </a:r>
            <a:r>
              <a:rPr lang="en-US" b="0" i="0" dirty="0">
                <a:solidFill>
                  <a:srgbClr val="272727"/>
                </a:solidFill>
                <a:effectLst/>
              </a:rPr>
              <a:t> incorporates both environmental and social objectives, supporting the circular economy by capturing value from agricultural waste in order to produce a biomaterial. (Greece)</a:t>
            </a:r>
          </a:p>
          <a:p>
            <a:endParaRPr lang="el-GR" dirty="0"/>
          </a:p>
        </p:txBody>
      </p:sp>
      <p:sp>
        <p:nvSpPr>
          <p:cNvPr id="4" name="Θέση αριθμού διαφάνειας 3">
            <a:extLst>
              <a:ext uri="{FF2B5EF4-FFF2-40B4-BE49-F238E27FC236}">
                <a16:creationId xmlns:a16="http://schemas.microsoft.com/office/drawing/2014/main" id="{9AF4A836-91C4-08E4-46E5-21E5CB1DC946}"/>
              </a:ext>
            </a:extLst>
          </p:cNvPr>
          <p:cNvSpPr>
            <a:spLocks noGrp="1"/>
          </p:cNvSpPr>
          <p:nvPr>
            <p:ph type="sldNum" sz="quarter" idx="12"/>
          </p:nvPr>
        </p:nvSpPr>
        <p:spPr/>
        <p:txBody>
          <a:bodyPr/>
          <a:lstStyle/>
          <a:p>
            <a:pPr rtl="0"/>
            <a:fld id="{9CD8D479-8942-46E8-A226-A4E01F7A105C}" type="slidenum">
              <a:rPr lang="el-GR" noProof="0" smtClean="0"/>
              <a:t>13</a:t>
            </a:fld>
            <a:endParaRPr lang="el-GR" noProof="0" dirty="0"/>
          </a:p>
        </p:txBody>
      </p:sp>
      <p:sp>
        <p:nvSpPr>
          <p:cNvPr id="5" name="Θέση ημερομηνίας 4">
            <a:extLst>
              <a:ext uri="{FF2B5EF4-FFF2-40B4-BE49-F238E27FC236}">
                <a16:creationId xmlns:a16="http://schemas.microsoft.com/office/drawing/2014/main" id="{0251922F-F3DF-FE5D-7112-A9C889EA39D9}"/>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66CC4DE2-0009-B6B6-7216-48D1AB71002E}"/>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231382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A7A246-A669-45DC-A0F4-AF0148974B6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4B74981-BFCF-AD63-7492-D53745C77F50}"/>
              </a:ext>
            </a:extLst>
          </p:cNvPr>
          <p:cNvSpPr>
            <a:spLocks noGrp="1"/>
          </p:cNvSpPr>
          <p:nvPr>
            <p:ph idx="1"/>
          </p:nvPr>
        </p:nvSpPr>
        <p:spPr/>
        <p:txBody>
          <a:bodyPr>
            <a:normAutofit/>
          </a:bodyPr>
          <a:lstStyle/>
          <a:p>
            <a:pPr algn="just"/>
            <a:r>
              <a:rPr lang="en-US" sz="1800" b="0" i="0" dirty="0" err="1">
                <a:solidFill>
                  <a:srgbClr val="292929"/>
                </a:solidFill>
                <a:effectLst/>
              </a:rPr>
              <a:t>Enaleia</a:t>
            </a:r>
            <a:r>
              <a:rPr lang="en-US" sz="1800" dirty="0">
                <a:solidFill>
                  <a:srgbClr val="292929"/>
                </a:solidFill>
              </a:rPr>
              <a:t>:</a:t>
            </a:r>
            <a:r>
              <a:rPr lang="en-US" sz="1800" b="0" i="0" dirty="0">
                <a:solidFill>
                  <a:srgbClr val="292929"/>
                </a:solidFill>
                <a:effectLst/>
              </a:rPr>
              <a:t> </a:t>
            </a:r>
            <a:r>
              <a:rPr lang="en-US" sz="1800" dirty="0">
                <a:solidFill>
                  <a:srgbClr val="292929"/>
                </a:solidFill>
              </a:rPr>
              <a:t>T</a:t>
            </a:r>
            <a:r>
              <a:rPr lang="en-US" sz="1800" b="0" i="0" dirty="0">
                <a:solidFill>
                  <a:srgbClr val="292929"/>
                </a:solidFill>
                <a:effectLst/>
              </a:rPr>
              <a:t>hey train fishers to participate in the “Mediterranean </a:t>
            </a:r>
            <a:r>
              <a:rPr lang="en-US" sz="1800" b="0" i="0" dirty="0" err="1">
                <a:solidFill>
                  <a:srgbClr val="292929"/>
                </a:solidFill>
                <a:effectLst/>
              </a:rPr>
              <a:t>CleanUp</a:t>
            </a:r>
            <a:r>
              <a:rPr lang="en-US" sz="1800" b="0" i="0" dirty="0">
                <a:solidFill>
                  <a:srgbClr val="292929"/>
                </a:solidFill>
                <a:effectLst/>
              </a:rPr>
              <a:t>” project, making them to collect plastic from the bottom of the sea and to bring it to </a:t>
            </a:r>
            <a:r>
              <a:rPr lang="en-US" sz="1800" dirty="0" err="1">
                <a:solidFill>
                  <a:srgbClr val="292929"/>
                </a:solidFill>
              </a:rPr>
              <a:t>Enaleia</a:t>
            </a:r>
            <a:r>
              <a:rPr lang="en-US" sz="1800" b="0" i="0" dirty="0">
                <a:solidFill>
                  <a:srgbClr val="292929"/>
                </a:solidFill>
                <a:effectLst/>
              </a:rPr>
              <a:t> to integrate it into the circular economy, but also to prevent their used plastic equipment to end up in the sea. Also, they provide training to fishermen to join the “Fish Smarter” project, teaching them how they can avoid overfishing, increasing their income, utilizing modern models like sustainable fishing tourism. (Greece)</a:t>
            </a:r>
          </a:p>
          <a:p>
            <a:pPr algn="just"/>
            <a:r>
              <a:rPr lang="en-US" sz="1800" dirty="0">
                <a:solidFill>
                  <a:schemeClr val="tx2"/>
                </a:solidFill>
              </a:rPr>
              <a:t>The slippery, scaly skin of the Atlantic Cod is usually thrown out when the fish is harvested. But in a remote settlement on Iceland’s northwestern coast, a group of scientists is turning fish skin into human skin grafts. Founded in 2007, the Icelandic company </a:t>
            </a:r>
            <a:r>
              <a:rPr lang="en-US" sz="1800" dirty="0" err="1">
                <a:solidFill>
                  <a:schemeClr val="tx2"/>
                </a:solidFill>
              </a:rPr>
              <a:t>Kerecis</a:t>
            </a:r>
            <a:r>
              <a:rPr lang="en-US" sz="1800" dirty="0">
                <a:solidFill>
                  <a:schemeClr val="tx2"/>
                </a:solidFill>
              </a:rPr>
              <a:t> has developed fish-skin soft-tissue regeneration products that can be used to protect the body’s tissues and create an environment that facilitates tissue regeneration. (Iceland)</a:t>
            </a:r>
            <a:endParaRPr lang="el-GR" sz="1800" dirty="0">
              <a:solidFill>
                <a:schemeClr val="tx2"/>
              </a:solidFill>
            </a:endParaRPr>
          </a:p>
        </p:txBody>
      </p:sp>
      <p:sp>
        <p:nvSpPr>
          <p:cNvPr id="4" name="Θέση αριθμού διαφάνειας 3">
            <a:extLst>
              <a:ext uri="{FF2B5EF4-FFF2-40B4-BE49-F238E27FC236}">
                <a16:creationId xmlns:a16="http://schemas.microsoft.com/office/drawing/2014/main" id="{8B094584-03CC-178E-EA2F-67F1B3FA931E}"/>
              </a:ext>
            </a:extLst>
          </p:cNvPr>
          <p:cNvSpPr>
            <a:spLocks noGrp="1"/>
          </p:cNvSpPr>
          <p:nvPr>
            <p:ph type="sldNum" sz="quarter" idx="12"/>
          </p:nvPr>
        </p:nvSpPr>
        <p:spPr/>
        <p:txBody>
          <a:bodyPr/>
          <a:lstStyle/>
          <a:p>
            <a:pPr rtl="0"/>
            <a:fld id="{9CD8D479-8942-46E8-A226-A4E01F7A105C}" type="slidenum">
              <a:rPr lang="el-GR" noProof="0" smtClean="0"/>
              <a:t>14</a:t>
            </a:fld>
            <a:endParaRPr lang="el-GR" noProof="0" dirty="0"/>
          </a:p>
        </p:txBody>
      </p:sp>
      <p:sp>
        <p:nvSpPr>
          <p:cNvPr id="5" name="Θέση ημερομηνίας 4">
            <a:extLst>
              <a:ext uri="{FF2B5EF4-FFF2-40B4-BE49-F238E27FC236}">
                <a16:creationId xmlns:a16="http://schemas.microsoft.com/office/drawing/2014/main" id="{3913F93A-8B8D-C0B6-B808-32DFF2A74003}"/>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D9852319-D7FC-B712-4C9D-A1197138C3AC}"/>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159699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BCEDF0-40B9-6FD1-3725-E44EB1EADD76}"/>
              </a:ext>
            </a:extLst>
          </p:cNvPr>
          <p:cNvSpPr>
            <a:spLocks noGrp="1"/>
          </p:cNvSpPr>
          <p:nvPr>
            <p:ph type="title"/>
          </p:nvPr>
        </p:nvSpPr>
        <p:spPr/>
        <p:txBody>
          <a:bodyPr/>
          <a:lstStyle/>
          <a:p>
            <a:r>
              <a:rPr lang="en-US" dirty="0"/>
              <a:t>Barriers and Limitations</a:t>
            </a:r>
            <a:endParaRPr lang="el-GR" dirty="0"/>
          </a:p>
        </p:txBody>
      </p:sp>
      <p:sp>
        <p:nvSpPr>
          <p:cNvPr id="3" name="Θέση περιεχομένου 2">
            <a:extLst>
              <a:ext uri="{FF2B5EF4-FFF2-40B4-BE49-F238E27FC236}">
                <a16:creationId xmlns:a16="http://schemas.microsoft.com/office/drawing/2014/main" id="{670FBA4E-8B2E-9C3A-7D53-37778B52B9A3}"/>
              </a:ext>
            </a:extLst>
          </p:cNvPr>
          <p:cNvSpPr>
            <a:spLocks noGrp="1"/>
          </p:cNvSpPr>
          <p:nvPr>
            <p:ph idx="1"/>
          </p:nvPr>
        </p:nvSpPr>
        <p:spPr/>
        <p:txBody>
          <a:bodyPr/>
          <a:lstStyle/>
          <a:p>
            <a:pPr marL="0" indent="0" algn="just">
              <a:buNone/>
            </a:pPr>
            <a:r>
              <a:rPr lang="en-US" dirty="0"/>
              <a:t>Sustainability Issues</a:t>
            </a:r>
          </a:p>
          <a:p>
            <a:pPr algn="just"/>
            <a:r>
              <a:rPr lang="en-US" sz="1800" dirty="0">
                <a:ea typeface="Calibri" panose="020F0502020204030204" pitchFamily="34" charset="0"/>
                <a:cs typeface="Times New Roman" panose="02020603050405020304" pitchFamily="18" charset="0"/>
              </a:rPr>
              <a:t>T</a:t>
            </a:r>
            <a:r>
              <a:rPr lang="en-US" sz="1800" dirty="0">
                <a:effectLst/>
                <a:ea typeface="Calibri" panose="020F0502020204030204" pitchFamily="34" charset="0"/>
                <a:cs typeface="Times New Roman" panose="02020603050405020304" pitchFamily="18" charset="0"/>
              </a:rPr>
              <a:t>he substitution of fossil-based resources with renewable ones will increase the demand for biomass leading to high pressure on land and water resources</a:t>
            </a:r>
          </a:p>
          <a:p>
            <a:pPr algn="just"/>
            <a:r>
              <a:rPr lang="en-US" sz="1800" dirty="0">
                <a:ea typeface="Calibri" panose="020F0502020204030204" pitchFamily="34" charset="0"/>
                <a:cs typeface="Times New Roman" panose="02020603050405020304" pitchFamily="18" charset="0"/>
              </a:rPr>
              <a:t>Food vs Fuel</a:t>
            </a:r>
          </a:p>
          <a:p>
            <a:pPr algn="just"/>
            <a:r>
              <a:rPr lang="en-US" sz="1800" dirty="0">
                <a:ea typeface="Calibri" panose="020F0502020204030204" pitchFamily="34" charset="0"/>
                <a:cs typeface="Times New Roman" panose="02020603050405020304" pitchFamily="18" charset="0"/>
              </a:rPr>
              <a:t>L</a:t>
            </a:r>
            <a:r>
              <a:rPr lang="en-US" sz="1800" dirty="0">
                <a:effectLst/>
                <a:ea typeface="Calibri" panose="020F0502020204030204" pitchFamily="34" charset="0"/>
                <a:cs typeface="Times New Roman" panose="02020603050405020304" pitchFamily="18" charset="0"/>
              </a:rPr>
              <a:t>and use change affects the local biodiversity and ecosystems</a:t>
            </a:r>
          </a:p>
          <a:p>
            <a:pPr algn="just"/>
            <a:r>
              <a:rPr lang="en-US" sz="1800" dirty="0">
                <a:effectLst/>
                <a:ea typeface="Calibri" panose="020F0502020204030204" pitchFamily="34" charset="0"/>
                <a:cs typeface="Times New Roman" panose="02020603050405020304" pitchFamily="18" charset="0"/>
              </a:rPr>
              <a:t>The indigenous flora and fauna could also be disturbed by invasive species</a:t>
            </a:r>
            <a:endParaRPr lang="en-US" sz="1800" dirty="0">
              <a:ea typeface="Calibri" panose="020F0502020204030204" pitchFamily="34" charset="0"/>
              <a:cs typeface="Times New Roman" panose="02020603050405020304" pitchFamily="18" charset="0"/>
            </a:endParaRPr>
          </a:p>
          <a:p>
            <a:pPr marL="0" indent="0" algn="just">
              <a:buNone/>
            </a:pPr>
            <a:r>
              <a:rPr lang="en-US" sz="1800" dirty="0">
                <a:ea typeface="Calibri" panose="020F0502020204030204" pitchFamily="34" charset="0"/>
                <a:cs typeface="Times New Roman" panose="02020603050405020304" pitchFamily="18" charset="0"/>
              </a:rPr>
              <a:t>Regulatory Framework</a:t>
            </a:r>
          </a:p>
          <a:p>
            <a:pPr algn="just"/>
            <a:r>
              <a:rPr lang="en-US" sz="1800" dirty="0">
                <a:ea typeface="Calibri" panose="020F0502020204030204" pitchFamily="34" charset="0"/>
                <a:cs typeface="Times New Roman" panose="02020603050405020304" pitchFamily="18" charset="0"/>
              </a:rPr>
              <a:t>Enabling Governance</a:t>
            </a:r>
          </a:p>
          <a:p>
            <a:pPr algn="just"/>
            <a:r>
              <a:rPr lang="en-US" sz="1800" dirty="0">
                <a:ea typeface="Calibri" panose="020F0502020204030204" pitchFamily="34" charset="0"/>
                <a:cs typeface="Times New Roman" panose="02020603050405020304" pitchFamily="18" charset="0"/>
              </a:rPr>
              <a:t>Disabling Governance</a:t>
            </a:r>
            <a:endParaRPr lang="el-GR" dirty="0"/>
          </a:p>
        </p:txBody>
      </p:sp>
      <p:sp>
        <p:nvSpPr>
          <p:cNvPr id="4" name="Θέση αριθμού διαφάνειας 3">
            <a:extLst>
              <a:ext uri="{FF2B5EF4-FFF2-40B4-BE49-F238E27FC236}">
                <a16:creationId xmlns:a16="http://schemas.microsoft.com/office/drawing/2014/main" id="{6349BBE1-7EE0-2190-34EE-3357812B496C}"/>
              </a:ext>
            </a:extLst>
          </p:cNvPr>
          <p:cNvSpPr>
            <a:spLocks noGrp="1"/>
          </p:cNvSpPr>
          <p:nvPr>
            <p:ph type="sldNum" sz="quarter" idx="12"/>
          </p:nvPr>
        </p:nvSpPr>
        <p:spPr/>
        <p:txBody>
          <a:bodyPr/>
          <a:lstStyle/>
          <a:p>
            <a:pPr rtl="0"/>
            <a:fld id="{9CD8D479-8942-46E8-A226-A4E01F7A105C}" type="slidenum">
              <a:rPr lang="el-GR" noProof="0" smtClean="0"/>
              <a:t>15</a:t>
            </a:fld>
            <a:endParaRPr lang="el-GR" noProof="0" dirty="0"/>
          </a:p>
        </p:txBody>
      </p:sp>
      <p:sp>
        <p:nvSpPr>
          <p:cNvPr id="5" name="Θέση ημερομηνίας 4">
            <a:extLst>
              <a:ext uri="{FF2B5EF4-FFF2-40B4-BE49-F238E27FC236}">
                <a16:creationId xmlns:a16="http://schemas.microsoft.com/office/drawing/2014/main" id="{CC54CD16-8A8D-532F-1717-3C4D2D434711}"/>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445DBD01-1FAC-6555-0DB9-EA06D0640677}"/>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267830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30269F-6EAF-69F0-3F9A-82F1311B0E54}"/>
              </a:ext>
            </a:extLst>
          </p:cNvPr>
          <p:cNvSpPr>
            <a:spLocks noGrp="1"/>
          </p:cNvSpPr>
          <p:nvPr>
            <p:ph type="title"/>
          </p:nvPr>
        </p:nvSpPr>
        <p:spPr/>
        <p:txBody>
          <a:bodyPr/>
          <a:lstStyle/>
          <a:p>
            <a:r>
              <a:rPr lang="en-US" dirty="0"/>
              <a:t>Barriers and Limitations</a:t>
            </a:r>
            <a:endParaRPr lang="el-GR" dirty="0"/>
          </a:p>
        </p:txBody>
      </p:sp>
      <p:sp>
        <p:nvSpPr>
          <p:cNvPr id="3" name="Θέση περιεχομένου 2">
            <a:extLst>
              <a:ext uri="{FF2B5EF4-FFF2-40B4-BE49-F238E27FC236}">
                <a16:creationId xmlns:a16="http://schemas.microsoft.com/office/drawing/2014/main" id="{9DC2606A-4743-4F0D-0536-E8A34E871B07}"/>
              </a:ext>
            </a:extLst>
          </p:cNvPr>
          <p:cNvSpPr>
            <a:spLocks noGrp="1"/>
          </p:cNvSpPr>
          <p:nvPr>
            <p:ph idx="1"/>
          </p:nvPr>
        </p:nvSpPr>
        <p:spPr/>
        <p:txBody>
          <a:bodyPr/>
          <a:lstStyle/>
          <a:p>
            <a:pPr marL="0" indent="0" algn="just">
              <a:buNone/>
            </a:pPr>
            <a:r>
              <a:rPr lang="en-US" dirty="0"/>
              <a:t>Monitoring Issues</a:t>
            </a:r>
          </a:p>
          <a:p>
            <a:pPr algn="just"/>
            <a:r>
              <a:rPr lang="en-US" sz="1800" dirty="0">
                <a:ea typeface="Calibri" panose="020F0502020204030204" pitchFamily="34" charset="0"/>
                <a:cs typeface="Times New Roman" panose="02020603050405020304" pitchFamily="18" charset="0"/>
              </a:rPr>
              <a:t>A</a:t>
            </a:r>
            <a:r>
              <a:rPr lang="en-US" sz="1800" dirty="0">
                <a:effectLst/>
                <a:ea typeface="Calibri" panose="020F0502020204030204" pitchFamily="34" charset="0"/>
                <a:cs typeface="Times New Roman" panose="02020603050405020304" pitchFamily="18" charset="0"/>
              </a:rPr>
              <a:t>bsence of a global accepted terms</a:t>
            </a:r>
          </a:p>
          <a:p>
            <a:pPr algn="just"/>
            <a:r>
              <a:rPr lang="en-US" sz="1800" dirty="0">
                <a:ea typeface="Calibri" panose="020F0502020204030204" pitchFamily="34" charset="0"/>
                <a:cs typeface="Times New Roman" panose="02020603050405020304" pitchFamily="18" charset="0"/>
              </a:rPr>
              <a:t>L</a:t>
            </a:r>
            <a:r>
              <a:rPr lang="en-US" sz="1800" dirty="0">
                <a:effectLst/>
                <a:ea typeface="Calibri" panose="020F0502020204030204" pitchFamily="34" charset="0"/>
                <a:cs typeface="Times New Roman" panose="02020603050405020304" pitchFamily="18" charset="0"/>
              </a:rPr>
              <a:t>ack of statistics depicting the percentage of biobased and non-biobased products as part of the total production</a:t>
            </a:r>
          </a:p>
          <a:p>
            <a:pPr algn="just"/>
            <a:r>
              <a:rPr lang="en-US" sz="1800" dirty="0">
                <a:ea typeface="Calibri" panose="020F0502020204030204" pitchFamily="34" charset="0"/>
                <a:cs typeface="Times New Roman" panose="02020603050405020304" pitchFamily="18" charset="0"/>
              </a:rPr>
              <a:t>H</a:t>
            </a:r>
            <a:r>
              <a:rPr lang="en-US" sz="1800" dirty="0">
                <a:effectLst/>
                <a:ea typeface="Calibri" panose="020F0502020204030204" pitchFamily="34" charset="0"/>
                <a:cs typeface="Times New Roman" panose="02020603050405020304" pitchFamily="18" charset="0"/>
              </a:rPr>
              <a:t>egemony of economic related targets and indicators</a:t>
            </a:r>
          </a:p>
          <a:p>
            <a:pPr marL="0" indent="0" algn="just">
              <a:buNone/>
            </a:pPr>
            <a:r>
              <a:rPr lang="en-US" sz="1800" dirty="0">
                <a:ea typeface="Calibri" panose="020F0502020204030204" pitchFamily="34" charset="0"/>
                <a:cs typeface="Times New Roman" panose="02020603050405020304" pitchFamily="18" charset="0"/>
              </a:rPr>
              <a:t>Demand Side</a:t>
            </a:r>
          </a:p>
          <a:p>
            <a:pPr algn="just"/>
            <a:r>
              <a:rPr lang="en-US" sz="1800" dirty="0">
                <a:effectLst/>
                <a:ea typeface="Calibri" panose="020F0502020204030204" pitchFamily="34" charset="0"/>
                <a:cs typeface="Times New Roman" panose="02020603050405020304" pitchFamily="18" charset="0"/>
              </a:rPr>
              <a:t>The transformational process requires the change of consumer behavior</a:t>
            </a:r>
          </a:p>
          <a:p>
            <a:pPr algn="just"/>
            <a:r>
              <a:rPr lang="en-US" sz="1800" dirty="0">
                <a:effectLst/>
                <a:ea typeface="Calibri" panose="020F0502020204030204" pitchFamily="34" charset="0"/>
                <a:cs typeface="Times New Roman" panose="02020603050405020304" pitchFamily="18" charset="0"/>
              </a:rPr>
              <a:t>Need for increase of public awareness about the benefits of bioeconomy and circular economy</a:t>
            </a:r>
          </a:p>
          <a:p>
            <a:pPr algn="just"/>
            <a:r>
              <a:rPr lang="en-US" sz="1800" dirty="0">
                <a:ea typeface="Calibri" panose="020F0502020204030204" pitchFamily="34" charset="0"/>
                <a:cs typeface="Times New Roman" panose="02020603050405020304" pitchFamily="18" charset="0"/>
              </a:rPr>
              <a:t>A</a:t>
            </a:r>
            <a:r>
              <a:rPr lang="en-US" sz="1800" dirty="0">
                <a:effectLst/>
                <a:ea typeface="Calibri" panose="020F0502020204030204" pitchFamily="34" charset="0"/>
                <a:cs typeface="Times New Roman" panose="02020603050405020304" pitchFamily="18" charset="0"/>
              </a:rPr>
              <a:t>doption of sustainable consumption patterns from consumers such as waste management, recycling</a:t>
            </a:r>
            <a:endParaRPr lang="el-GR" dirty="0"/>
          </a:p>
        </p:txBody>
      </p:sp>
      <p:sp>
        <p:nvSpPr>
          <p:cNvPr id="4" name="Θέση αριθμού διαφάνειας 3">
            <a:extLst>
              <a:ext uri="{FF2B5EF4-FFF2-40B4-BE49-F238E27FC236}">
                <a16:creationId xmlns:a16="http://schemas.microsoft.com/office/drawing/2014/main" id="{0D36CBD7-322B-5EAB-4394-E68A5335B5C6}"/>
              </a:ext>
            </a:extLst>
          </p:cNvPr>
          <p:cNvSpPr>
            <a:spLocks noGrp="1"/>
          </p:cNvSpPr>
          <p:nvPr>
            <p:ph type="sldNum" sz="quarter" idx="12"/>
          </p:nvPr>
        </p:nvSpPr>
        <p:spPr/>
        <p:txBody>
          <a:bodyPr/>
          <a:lstStyle/>
          <a:p>
            <a:pPr rtl="0"/>
            <a:fld id="{9CD8D479-8942-46E8-A226-A4E01F7A105C}" type="slidenum">
              <a:rPr lang="el-GR" noProof="0" smtClean="0"/>
              <a:t>16</a:t>
            </a:fld>
            <a:endParaRPr lang="el-GR" noProof="0" dirty="0"/>
          </a:p>
        </p:txBody>
      </p:sp>
      <p:sp>
        <p:nvSpPr>
          <p:cNvPr id="5" name="Θέση ημερομηνίας 4">
            <a:extLst>
              <a:ext uri="{FF2B5EF4-FFF2-40B4-BE49-F238E27FC236}">
                <a16:creationId xmlns:a16="http://schemas.microsoft.com/office/drawing/2014/main" id="{034D305D-CAFE-C8F7-9B74-3FF8D921085F}"/>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9A609736-8AA5-3966-1F2B-222C7248DCBC}"/>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186504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5C88C-9FDF-85C4-5C68-1D89516FD950}"/>
              </a:ext>
            </a:extLst>
          </p:cNvPr>
          <p:cNvSpPr>
            <a:spLocks noGrp="1"/>
          </p:cNvSpPr>
          <p:nvPr>
            <p:ph type="title"/>
          </p:nvPr>
        </p:nvSpPr>
        <p:spPr/>
        <p:txBody>
          <a:bodyPr/>
          <a:lstStyle/>
          <a:p>
            <a:r>
              <a:rPr lang="en-US" dirty="0"/>
              <a:t>Conclusions</a:t>
            </a:r>
            <a:endParaRPr lang="el-GR" dirty="0"/>
          </a:p>
        </p:txBody>
      </p:sp>
      <p:sp>
        <p:nvSpPr>
          <p:cNvPr id="3" name="Θέση περιεχομένου 2">
            <a:extLst>
              <a:ext uri="{FF2B5EF4-FFF2-40B4-BE49-F238E27FC236}">
                <a16:creationId xmlns:a16="http://schemas.microsoft.com/office/drawing/2014/main" id="{ADDDD193-C6DE-B8BC-1610-06438EDDC153}"/>
              </a:ext>
            </a:extLst>
          </p:cNvPr>
          <p:cNvSpPr>
            <a:spLocks noGrp="1"/>
          </p:cNvSpPr>
          <p:nvPr>
            <p:ph idx="1"/>
          </p:nvPr>
        </p:nvSpPr>
        <p:spPr/>
        <p:txBody>
          <a:bodyPr/>
          <a:lstStyle/>
          <a:p>
            <a:r>
              <a:rPr lang="en-US" dirty="0"/>
              <a:t>Alternative socio-economic models in order to shape a better world</a:t>
            </a:r>
          </a:p>
          <a:p>
            <a:r>
              <a:rPr lang="en-US" dirty="0"/>
              <a:t>Circular Economy &amp; Bioeconomy</a:t>
            </a:r>
          </a:p>
          <a:p>
            <a:r>
              <a:rPr lang="en-US" dirty="0"/>
              <a:t>Circular Bioeconomy</a:t>
            </a:r>
          </a:p>
          <a:p>
            <a:r>
              <a:rPr lang="en-US" dirty="0"/>
              <a:t>Key characteristics: renewable resources, waste utilization, environmental protection</a:t>
            </a:r>
          </a:p>
          <a:p>
            <a:r>
              <a:rPr lang="en-US" dirty="0"/>
              <a:t>Non linear and knowledge-based  models (Technology and Innovation)</a:t>
            </a:r>
          </a:p>
          <a:p>
            <a:r>
              <a:rPr lang="en-US" dirty="0"/>
              <a:t>Barriers and Limitations</a:t>
            </a:r>
          </a:p>
          <a:p>
            <a:endParaRPr lang="el-GR" dirty="0"/>
          </a:p>
        </p:txBody>
      </p:sp>
      <p:sp>
        <p:nvSpPr>
          <p:cNvPr id="4" name="Θέση αριθμού διαφάνειας 3">
            <a:extLst>
              <a:ext uri="{FF2B5EF4-FFF2-40B4-BE49-F238E27FC236}">
                <a16:creationId xmlns:a16="http://schemas.microsoft.com/office/drawing/2014/main" id="{04E960E9-13D7-C939-3D02-B86BD702D481}"/>
              </a:ext>
            </a:extLst>
          </p:cNvPr>
          <p:cNvSpPr>
            <a:spLocks noGrp="1"/>
          </p:cNvSpPr>
          <p:nvPr>
            <p:ph type="sldNum" sz="quarter" idx="12"/>
          </p:nvPr>
        </p:nvSpPr>
        <p:spPr/>
        <p:txBody>
          <a:bodyPr/>
          <a:lstStyle/>
          <a:p>
            <a:pPr rtl="0"/>
            <a:fld id="{9CD8D479-8942-46E8-A226-A4E01F7A105C}" type="slidenum">
              <a:rPr lang="el-GR" noProof="0" smtClean="0"/>
              <a:t>17</a:t>
            </a:fld>
            <a:endParaRPr lang="el-GR" noProof="0" dirty="0"/>
          </a:p>
        </p:txBody>
      </p:sp>
      <p:sp>
        <p:nvSpPr>
          <p:cNvPr id="5" name="Θέση ημερομηνίας 4">
            <a:extLst>
              <a:ext uri="{FF2B5EF4-FFF2-40B4-BE49-F238E27FC236}">
                <a16:creationId xmlns:a16="http://schemas.microsoft.com/office/drawing/2014/main" id="{3A55EBE6-AC4B-A256-4734-22FE439700A5}"/>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C23DDEAA-78B6-8AC0-279D-9C53EA0E67AA}"/>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95806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5B18FE-FD0E-717E-C3F8-895BC3AA1D86}"/>
              </a:ext>
            </a:extLst>
          </p:cNvPr>
          <p:cNvSpPr>
            <a:spLocks noGrp="1"/>
          </p:cNvSpPr>
          <p:nvPr>
            <p:ph type="title"/>
          </p:nvPr>
        </p:nvSpPr>
        <p:spPr>
          <a:xfrm>
            <a:off x="1751777" y="2263914"/>
            <a:ext cx="6949440" cy="2698612"/>
          </a:xfrm>
        </p:spPr>
        <p:txBody>
          <a:bodyPr>
            <a:normAutofit/>
          </a:bodyPr>
          <a:lstStyle/>
          <a:p>
            <a:pPr algn="ctr"/>
            <a:r>
              <a:rPr lang="en-US" sz="3600" dirty="0">
                <a:latin typeface="+mn-lt"/>
              </a:rPr>
              <a:t>Thank you for your Attention!</a:t>
            </a:r>
            <a:endParaRPr lang="el-GR" sz="3600" dirty="0">
              <a:latin typeface="+mn-lt"/>
            </a:endParaRPr>
          </a:p>
        </p:txBody>
      </p:sp>
      <p:sp>
        <p:nvSpPr>
          <p:cNvPr id="3" name="Θέση κειμένου 2">
            <a:extLst>
              <a:ext uri="{FF2B5EF4-FFF2-40B4-BE49-F238E27FC236}">
                <a16:creationId xmlns:a16="http://schemas.microsoft.com/office/drawing/2014/main" id="{F1AF3CC0-1D96-F13A-97FE-DFDE70D14AC0}"/>
              </a:ext>
            </a:extLst>
          </p:cNvPr>
          <p:cNvSpPr>
            <a:spLocks noGrp="1"/>
          </p:cNvSpPr>
          <p:nvPr>
            <p:ph type="body" idx="1"/>
          </p:nvPr>
        </p:nvSpPr>
        <p:spPr>
          <a:xfrm>
            <a:off x="2266949" y="4962526"/>
            <a:ext cx="5772151" cy="590549"/>
          </a:xfrm>
        </p:spPr>
        <p:txBody>
          <a:bodyPr>
            <a:normAutofit fontScale="92500" lnSpcReduction="10000"/>
          </a:bodyPr>
          <a:lstStyle/>
          <a:p>
            <a:pPr algn="ctr"/>
            <a:r>
              <a:rPr lang="en-US" dirty="0"/>
              <a:t>Questions and Answers</a:t>
            </a:r>
          </a:p>
          <a:p>
            <a:pPr algn="ctr"/>
            <a:r>
              <a:rPr lang="en-US" sz="1700" dirty="0">
                <a:solidFill>
                  <a:schemeClr val="accent6">
                    <a:lumMod val="60000"/>
                    <a:lumOff val="40000"/>
                  </a:schemeClr>
                </a:solidFill>
              </a:rPr>
              <a:t>koronaiospanagiotis@gmail.com</a:t>
            </a:r>
          </a:p>
          <a:p>
            <a:pPr algn="ctr"/>
            <a:endParaRPr lang="el-GR" dirty="0"/>
          </a:p>
        </p:txBody>
      </p:sp>
      <p:pic>
        <p:nvPicPr>
          <p:cNvPr id="4" name="Εικόνα 3">
            <a:extLst>
              <a:ext uri="{FF2B5EF4-FFF2-40B4-BE49-F238E27FC236}">
                <a16:creationId xmlns:a16="http://schemas.microsoft.com/office/drawing/2014/main" id="{21E7F8F9-1AFC-F6AB-DF5D-AE7877E294AE}"/>
              </a:ext>
            </a:extLst>
          </p:cNvPr>
          <p:cNvPicPr>
            <a:picLocks noChangeAspect="1"/>
          </p:cNvPicPr>
          <p:nvPr/>
        </p:nvPicPr>
        <p:blipFill>
          <a:blip r:embed="rId2"/>
          <a:stretch>
            <a:fillRect/>
          </a:stretch>
        </p:blipFill>
        <p:spPr>
          <a:xfrm>
            <a:off x="-157017" y="5767262"/>
            <a:ext cx="2859272" cy="829128"/>
          </a:xfrm>
          <a:prstGeom prst="rect">
            <a:avLst/>
          </a:prstGeom>
        </p:spPr>
      </p:pic>
      <p:sp>
        <p:nvSpPr>
          <p:cNvPr id="5" name="TextBox 4">
            <a:extLst>
              <a:ext uri="{FF2B5EF4-FFF2-40B4-BE49-F238E27FC236}">
                <a16:creationId xmlns:a16="http://schemas.microsoft.com/office/drawing/2014/main" id="{C06ED435-6680-6FC1-7B07-3F8AE3DD61CC}"/>
              </a:ext>
            </a:extLst>
          </p:cNvPr>
          <p:cNvSpPr txBox="1"/>
          <p:nvPr/>
        </p:nvSpPr>
        <p:spPr>
          <a:xfrm>
            <a:off x="0" y="6357811"/>
            <a:ext cx="6134100" cy="523220"/>
          </a:xfrm>
          <a:prstGeom prst="rect">
            <a:avLst/>
          </a:prstGeom>
          <a:noFill/>
        </p:spPr>
        <p:txBody>
          <a:bodyPr wrap="square" rtlCol="0">
            <a:spAutoFit/>
          </a:bodyPr>
          <a:lstStyle/>
          <a:p>
            <a:pPr algn="just"/>
            <a:r>
              <a:rPr lang="en-US" sz="1400" dirty="0"/>
              <a:t>Enabling regions to transition</a:t>
            </a:r>
          </a:p>
          <a:p>
            <a:pPr algn="just"/>
            <a:r>
              <a:rPr lang="en-US" sz="1400" dirty="0">
                <a:hlinkClick r:id="rId3"/>
              </a:rPr>
              <a:t>https://bio2reg.eu/</a:t>
            </a:r>
            <a:r>
              <a:rPr lang="en-US" sz="1400" dirty="0"/>
              <a:t>towards bioeconomy</a:t>
            </a:r>
          </a:p>
        </p:txBody>
      </p:sp>
    </p:spTree>
    <p:extLst>
      <p:ext uri="{BB962C8B-B14F-4D97-AF65-F5344CB8AC3E}">
        <p14:creationId xmlns:p14="http://schemas.microsoft.com/office/powerpoint/2010/main" val="227025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0228" y="214343"/>
            <a:ext cx="9371949" cy="1183566"/>
          </a:xfrm>
        </p:spPr>
        <p:txBody>
          <a:bodyPr rtlCol="0"/>
          <a:lstStyle/>
          <a:p>
            <a:pPr rtl="0"/>
            <a:r>
              <a:rPr lang="en-US" dirty="0"/>
              <a:t>Introduction </a:t>
            </a:r>
            <a:endParaRPr lang="el-GR" dirty="0"/>
          </a:p>
        </p:txBody>
      </p:sp>
      <p:sp>
        <p:nvSpPr>
          <p:cNvPr id="3" name="Θέση περιεχομένου 2"/>
          <p:cNvSpPr>
            <a:spLocks noGrp="1"/>
          </p:cNvSpPr>
          <p:nvPr>
            <p:ph idx="1"/>
          </p:nvPr>
        </p:nvSpPr>
        <p:spPr>
          <a:xfrm>
            <a:off x="1250229" y="1601512"/>
            <a:ext cx="9371948" cy="4620682"/>
          </a:xfrm>
        </p:spPr>
        <p:txBody>
          <a:bodyPr rtlCol="0">
            <a:normAutofit lnSpcReduction="10000"/>
          </a:bodyPr>
          <a:lstStyle/>
          <a:p>
            <a:pPr marL="0" indent="0" algn="just" rtl="0">
              <a:buNone/>
            </a:pPr>
            <a:r>
              <a:rPr lang="en-US" dirty="0"/>
              <a:t>The anthropogenic activities and the production and consumption patterns of the modern societies had led to the creation of environmental problems.</a:t>
            </a:r>
          </a:p>
          <a:p>
            <a:pPr algn="just"/>
            <a:r>
              <a:rPr lang="en-US" dirty="0"/>
              <a:t>Climate Crisis</a:t>
            </a:r>
          </a:p>
          <a:p>
            <a:pPr algn="just"/>
            <a:r>
              <a:rPr lang="en-US" dirty="0"/>
              <a:t>Environmental Degradation</a:t>
            </a:r>
          </a:p>
          <a:p>
            <a:pPr algn="just"/>
            <a:r>
              <a:rPr lang="en-US" dirty="0"/>
              <a:t>Biodiversity Loss</a:t>
            </a:r>
          </a:p>
          <a:p>
            <a:pPr marL="0" indent="0" algn="just">
              <a:buNone/>
            </a:pPr>
            <a:r>
              <a:rPr lang="en-US" dirty="0"/>
              <a:t>The environmental stress also affecting social and economic reality</a:t>
            </a:r>
          </a:p>
          <a:p>
            <a:pPr algn="just"/>
            <a:r>
              <a:rPr lang="en-US" dirty="0"/>
              <a:t>Inequality</a:t>
            </a:r>
          </a:p>
          <a:p>
            <a:pPr algn="just"/>
            <a:r>
              <a:rPr lang="en-US" dirty="0"/>
              <a:t>Social Welfare Loss</a:t>
            </a:r>
          </a:p>
          <a:p>
            <a:pPr marL="0" indent="0" algn="just">
              <a:buNone/>
            </a:pPr>
            <a:endParaRPr lang="en-US" dirty="0"/>
          </a:p>
          <a:p>
            <a:pPr marL="0" indent="0" rtl="0">
              <a:buNone/>
            </a:pPr>
            <a:endParaRPr lang="en-US" dirty="0"/>
          </a:p>
          <a:p>
            <a:pPr marL="0" indent="0" rtl="0">
              <a:buNone/>
            </a:pPr>
            <a:r>
              <a:rPr lang="en-US" dirty="0"/>
              <a:t> </a:t>
            </a:r>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9CD8D479-8942-46E8-A226-A4E01F7A105C}" type="slidenum">
              <a:rPr lang="el-GR" smtClean="0"/>
              <a:t>2</a:t>
            </a:fld>
            <a:endParaRPr lang="el-GR" dirty="0"/>
          </a:p>
        </p:txBody>
      </p:sp>
      <p:sp>
        <p:nvSpPr>
          <p:cNvPr id="5" name="Σύμβολο κράτησης θέσης ημερομηνίας 4"/>
          <p:cNvSpPr>
            <a:spLocks noGrp="1"/>
          </p:cNvSpPr>
          <p:nvPr>
            <p:ph type="dt" sz="half" idx="10"/>
          </p:nvPr>
        </p:nvSpPr>
        <p:spPr/>
        <p:txBody>
          <a:bodyPr rtlCol="0"/>
          <a:lstStyle/>
          <a:p>
            <a:pPr rtl="0"/>
            <a:fld id="{02A392A8-E3B8-4BB2-9B17-B4B0725C581E}" type="datetime1">
              <a:rPr lang="el-GR" smtClean="0"/>
              <a:t>3/12/2024</a:t>
            </a:fld>
            <a:endParaRPr lang="el-GR" dirty="0"/>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0C1A6E-2DDE-B7A0-6AA2-FB64D1A2FF07}"/>
              </a:ext>
            </a:extLst>
          </p:cNvPr>
          <p:cNvSpPr>
            <a:spLocks noGrp="1"/>
          </p:cNvSpPr>
          <p:nvPr>
            <p:ph type="title"/>
          </p:nvPr>
        </p:nvSpPr>
        <p:spPr/>
        <p:txBody>
          <a:bodyPr/>
          <a:lstStyle/>
          <a:p>
            <a:r>
              <a:rPr lang="en-US" dirty="0"/>
              <a:t>Introduction</a:t>
            </a:r>
            <a:endParaRPr lang="el-GR" dirty="0"/>
          </a:p>
        </p:txBody>
      </p:sp>
      <p:sp>
        <p:nvSpPr>
          <p:cNvPr id="3" name="Θέση περιεχομένου 2">
            <a:extLst>
              <a:ext uri="{FF2B5EF4-FFF2-40B4-BE49-F238E27FC236}">
                <a16:creationId xmlns:a16="http://schemas.microsoft.com/office/drawing/2014/main" id="{EC4B4EC0-35C9-E72A-B07F-7A46B49D1E66}"/>
              </a:ext>
            </a:extLst>
          </p:cNvPr>
          <p:cNvSpPr>
            <a:spLocks noGrp="1"/>
          </p:cNvSpPr>
          <p:nvPr>
            <p:ph idx="1"/>
          </p:nvPr>
        </p:nvSpPr>
        <p:spPr/>
        <p:txBody>
          <a:bodyPr/>
          <a:lstStyle/>
          <a:p>
            <a:pPr marL="0" indent="0" algn="just">
              <a:buNone/>
            </a:pPr>
            <a:r>
              <a:rPr lang="en-US" dirty="0"/>
              <a:t>As a result, there is an effort from international organizations, national authorities and other stakeholders to reverse the negative activities from our past actions in order to achieve sustainable development.</a:t>
            </a:r>
          </a:p>
          <a:p>
            <a:pPr marL="0" indent="0" algn="just">
              <a:buNone/>
            </a:pPr>
            <a:endParaRPr lang="en-US" dirty="0"/>
          </a:p>
          <a:p>
            <a:pPr marL="0" indent="0" algn="just">
              <a:buNone/>
            </a:pPr>
            <a:r>
              <a:rPr lang="en-US" dirty="0"/>
              <a:t>Sustainable Development: “development that meets the needs of the present without compromising the ability of future generations to meet their own needs”.</a:t>
            </a:r>
          </a:p>
          <a:p>
            <a:pPr marL="0" indent="0" algn="just">
              <a:buNone/>
            </a:pPr>
            <a:r>
              <a:rPr lang="en-US" dirty="0"/>
              <a:t>Examples</a:t>
            </a:r>
          </a:p>
          <a:p>
            <a:pPr algn="just"/>
            <a:r>
              <a:rPr lang="en-US" dirty="0"/>
              <a:t>Sustainable Development Goals (UN)</a:t>
            </a:r>
          </a:p>
          <a:p>
            <a:pPr algn="just"/>
            <a:r>
              <a:rPr lang="en-US" dirty="0"/>
              <a:t>European Green Deal (European Union)</a:t>
            </a:r>
          </a:p>
        </p:txBody>
      </p:sp>
      <p:sp>
        <p:nvSpPr>
          <p:cNvPr id="4" name="Θέση αριθμού διαφάνειας 3">
            <a:extLst>
              <a:ext uri="{FF2B5EF4-FFF2-40B4-BE49-F238E27FC236}">
                <a16:creationId xmlns:a16="http://schemas.microsoft.com/office/drawing/2014/main" id="{CE00F848-8263-DC14-D34A-84D4B23EF5E7}"/>
              </a:ext>
            </a:extLst>
          </p:cNvPr>
          <p:cNvSpPr>
            <a:spLocks noGrp="1"/>
          </p:cNvSpPr>
          <p:nvPr>
            <p:ph type="sldNum" sz="quarter" idx="12"/>
          </p:nvPr>
        </p:nvSpPr>
        <p:spPr/>
        <p:txBody>
          <a:bodyPr/>
          <a:lstStyle/>
          <a:p>
            <a:pPr rtl="0"/>
            <a:fld id="{9CD8D479-8942-46E8-A226-A4E01F7A105C}" type="slidenum">
              <a:rPr lang="el-GR" noProof="0" smtClean="0"/>
              <a:t>3</a:t>
            </a:fld>
            <a:endParaRPr lang="el-GR" noProof="0" dirty="0"/>
          </a:p>
        </p:txBody>
      </p:sp>
      <p:sp>
        <p:nvSpPr>
          <p:cNvPr id="5" name="Θέση ημερομηνίας 4">
            <a:extLst>
              <a:ext uri="{FF2B5EF4-FFF2-40B4-BE49-F238E27FC236}">
                <a16:creationId xmlns:a16="http://schemas.microsoft.com/office/drawing/2014/main" id="{1D5F9F34-D728-7F1A-C2AF-978AB455CAB6}"/>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6390CF1B-FB92-838A-00AB-DBBBB5BD9896}"/>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348893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rtlCol="0">
            <a:normAutofit/>
          </a:bodyPr>
          <a:lstStyle/>
          <a:p>
            <a:pPr rtl="0"/>
            <a:r>
              <a:rPr lang="en-US" sz="2400" dirty="0">
                <a:latin typeface="Lato Black" panose="020F0502020204030203" pitchFamily="34" charset="0"/>
                <a:ea typeface="Lato Black" panose="020F0502020204030203" pitchFamily="34" charset="0"/>
                <a:cs typeface="Lato Black" panose="020F0502020204030203" pitchFamily="34" charset="0"/>
              </a:rPr>
              <a:t>The Ways To Achieve Sustainable Development</a:t>
            </a:r>
            <a:endParaRPr lang="el-GR" sz="24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5" name="Σύμβολο κράτησης θέσης κειμένου 4"/>
          <p:cNvSpPr>
            <a:spLocks noGrp="1"/>
          </p:cNvSpPr>
          <p:nvPr>
            <p:ph type="body" idx="1"/>
          </p:nvPr>
        </p:nvSpPr>
        <p:spPr/>
        <p:txBody>
          <a:bodyPr rtlCol="0"/>
          <a:lstStyle/>
          <a:p>
            <a:pPr rtl="0"/>
            <a:endParaRPr lang="el-GR"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6E7E76-355E-9A87-A972-C0D6A603DED6}"/>
              </a:ext>
            </a:extLst>
          </p:cNvPr>
          <p:cNvSpPr>
            <a:spLocks noGrp="1"/>
          </p:cNvSpPr>
          <p:nvPr>
            <p:ph type="title"/>
          </p:nvPr>
        </p:nvSpPr>
        <p:spPr/>
        <p:txBody>
          <a:bodyPr/>
          <a:lstStyle/>
          <a:p>
            <a:r>
              <a:rPr lang="en-US" dirty="0"/>
              <a:t>First Alternative Paradigm: Circular Economy</a:t>
            </a:r>
            <a:endParaRPr lang="el-GR" dirty="0"/>
          </a:p>
        </p:txBody>
      </p:sp>
      <p:sp>
        <p:nvSpPr>
          <p:cNvPr id="3" name="Θέση περιεχομένου 2">
            <a:extLst>
              <a:ext uri="{FF2B5EF4-FFF2-40B4-BE49-F238E27FC236}">
                <a16:creationId xmlns:a16="http://schemas.microsoft.com/office/drawing/2014/main" id="{8DD1239F-9580-D1B4-A665-AA9AF5D6D159}"/>
              </a:ext>
            </a:extLst>
          </p:cNvPr>
          <p:cNvSpPr>
            <a:spLocks noGrp="1"/>
          </p:cNvSpPr>
          <p:nvPr>
            <p:ph idx="1"/>
          </p:nvPr>
        </p:nvSpPr>
        <p:spPr>
          <a:xfrm>
            <a:off x="1410027" y="1736172"/>
            <a:ext cx="9371948" cy="4284383"/>
          </a:xfrm>
        </p:spPr>
        <p:txBody>
          <a:bodyPr/>
          <a:lstStyle/>
          <a:p>
            <a:pPr marL="0" indent="0" algn="just">
              <a:buNone/>
            </a:pPr>
            <a:r>
              <a:rPr lang="en-US" dirty="0"/>
              <a:t>Circular Economy: An Economy which is restorative and regenerative by design</a:t>
            </a:r>
          </a:p>
          <a:p>
            <a:pPr marL="0" indent="0" algn="just">
              <a:buNone/>
            </a:pPr>
            <a:r>
              <a:rPr lang="en-US" dirty="0"/>
              <a:t>Opposition to the dominant and prevailing global linear economy.</a:t>
            </a:r>
          </a:p>
          <a:p>
            <a:pPr marL="0" indent="0" algn="just">
              <a:buNone/>
            </a:pPr>
            <a:r>
              <a:rPr lang="en-US" dirty="0"/>
              <a:t>Basic Elements:</a:t>
            </a:r>
          </a:p>
          <a:p>
            <a:pPr algn="just"/>
            <a:r>
              <a:rPr lang="en-US" dirty="0"/>
              <a:t>To </a:t>
            </a:r>
            <a:r>
              <a:rPr lang="en-US" u="sng" dirty="0"/>
              <a:t>minimize </a:t>
            </a:r>
            <a:r>
              <a:rPr lang="en-US" dirty="0"/>
              <a:t>the consumption of Natural Recourses</a:t>
            </a:r>
          </a:p>
          <a:p>
            <a:pPr algn="just"/>
            <a:r>
              <a:rPr lang="en-US" dirty="0"/>
              <a:t> To </a:t>
            </a:r>
            <a:r>
              <a:rPr lang="en-US" u="sng" dirty="0"/>
              <a:t>maximize </a:t>
            </a:r>
            <a:r>
              <a:rPr lang="en-US" dirty="0"/>
              <a:t> the use of waste </a:t>
            </a:r>
          </a:p>
          <a:p>
            <a:pPr algn="just"/>
            <a:r>
              <a:rPr lang="en-US" dirty="0"/>
              <a:t>To </a:t>
            </a:r>
            <a:r>
              <a:rPr lang="en-US" u="sng" dirty="0"/>
              <a:t>prolong</a:t>
            </a:r>
            <a:r>
              <a:rPr lang="en-US" dirty="0"/>
              <a:t> the life cycle of the products</a:t>
            </a:r>
          </a:p>
          <a:p>
            <a:pPr marL="0" indent="0" algn="just">
              <a:buNone/>
            </a:pPr>
            <a:r>
              <a:rPr lang="en-US" dirty="0"/>
              <a:t>The 4R framework: Reduce, Reuse, Recycle, Recovery</a:t>
            </a:r>
            <a:endParaRPr lang="el-GR" dirty="0"/>
          </a:p>
        </p:txBody>
      </p:sp>
      <p:sp>
        <p:nvSpPr>
          <p:cNvPr id="4" name="Θέση αριθμού διαφάνειας 3">
            <a:extLst>
              <a:ext uri="{FF2B5EF4-FFF2-40B4-BE49-F238E27FC236}">
                <a16:creationId xmlns:a16="http://schemas.microsoft.com/office/drawing/2014/main" id="{8BEDE137-7FA5-068A-F3C8-F675082DA039}"/>
              </a:ext>
            </a:extLst>
          </p:cNvPr>
          <p:cNvSpPr>
            <a:spLocks noGrp="1"/>
          </p:cNvSpPr>
          <p:nvPr>
            <p:ph type="sldNum" sz="quarter" idx="12"/>
          </p:nvPr>
        </p:nvSpPr>
        <p:spPr/>
        <p:txBody>
          <a:bodyPr/>
          <a:lstStyle/>
          <a:p>
            <a:pPr rtl="0"/>
            <a:fld id="{9CD8D479-8942-46E8-A226-A4E01F7A105C}" type="slidenum">
              <a:rPr lang="el-GR" noProof="0" smtClean="0"/>
              <a:t>5</a:t>
            </a:fld>
            <a:endParaRPr lang="el-GR" noProof="0" dirty="0"/>
          </a:p>
        </p:txBody>
      </p:sp>
      <p:sp>
        <p:nvSpPr>
          <p:cNvPr id="5" name="Θέση ημερομηνίας 4">
            <a:extLst>
              <a:ext uri="{FF2B5EF4-FFF2-40B4-BE49-F238E27FC236}">
                <a16:creationId xmlns:a16="http://schemas.microsoft.com/office/drawing/2014/main" id="{76C97398-9E86-02A7-0121-261BB26EF8E4}"/>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73F42ADF-E6AF-220A-B270-6B3EE811B7D9}"/>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357089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96C5B7-46FC-75F5-FA90-78D249CBE729}"/>
              </a:ext>
            </a:extLst>
          </p:cNvPr>
          <p:cNvSpPr>
            <a:spLocks noGrp="1"/>
          </p:cNvSpPr>
          <p:nvPr>
            <p:ph type="title"/>
          </p:nvPr>
        </p:nvSpPr>
        <p:spPr/>
        <p:txBody>
          <a:bodyPr/>
          <a:lstStyle/>
          <a:p>
            <a:endParaRPr lang="el-GR"/>
          </a:p>
        </p:txBody>
      </p:sp>
      <p:pic>
        <p:nvPicPr>
          <p:cNvPr id="9" name="Θέση περιεχομένου 8">
            <a:extLst>
              <a:ext uri="{FF2B5EF4-FFF2-40B4-BE49-F238E27FC236}">
                <a16:creationId xmlns:a16="http://schemas.microsoft.com/office/drawing/2014/main" id="{DFD0E5AF-E8DC-5D5D-1E91-34CEFC918A6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8793" y="2077991"/>
            <a:ext cx="5833149" cy="3532696"/>
          </a:xfrm>
        </p:spPr>
      </p:pic>
      <p:pic>
        <p:nvPicPr>
          <p:cNvPr id="11" name="Θέση περιεχομένου 10">
            <a:extLst>
              <a:ext uri="{FF2B5EF4-FFF2-40B4-BE49-F238E27FC236}">
                <a16:creationId xmlns:a16="http://schemas.microsoft.com/office/drawing/2014/main" id="{3531E6F1-3FBC-46B2-DF38-7611958EAB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69597" y="1459653"/>
            <a:ext cx="4427491" cy="4427491"/>
          </a:xfrm>
        </p:spPr>
      </p:pic>
      <p:sp>
        <p:nvSpPr>
          <p:cNvPr id="5" name="Θέση αριθμού διαφάνειας 4">
            <a:extLst>
              <a:ext uri="{FF2B5EF4-FFF2-40B4-BE49-F238E27FC236}">
                <a16:creationId xmlns:a16="http://schemas.microsoft.com/office/drawing/2014/main" id="{B65565B9-2F2C-7F59-D681-F9C2AA9BA885}"/>
              </a:ext>
            </a:extLst>
          </p:cNvPr>
          <p:cNvSpPr>
            <a:spLocks noGrp="1"/>
          </p:cNvSpPr>
          <p:nvPr>
            <p:ph type="sldNum" sz="quarter" idx="12"/>
          </p:nvPr>
        </p:nvSpPr>
        <p:spPr/>
        <p:txBody>
          <a:bodyPr/>
          <a:lstStyle/>
          <a:p>
            <a:pPr rtl="0"/>
            <a:fld id="{9CD8D479-8942-46E8-A226-A4E01F7A105C}" type="slidenum">
              <a:rPr lang="el-GR" noProof="0" smtClean="0"/>
              <a:t>6</a:t>
            </a:fld>
            <a:endParaRPr lang="el-GR" noProof="0" dirty="0"/>
          </a:p>
        </p:txBody>
      </p:sp>
      <p:sp>
        <p:nvSpPr>
          <p:cNvPr id="6" name="Θέση ημερομηνίας 5">
            <a:extLst>
              <a:ext uri="{FF2B5EF4-FFF2-40B4-BE49-F238E27FC236}">
                <a16:creationId xmlns:a16="http://schemas.microsoft.com/office/drawing/2014/main" id="{4B8EE900-E0CD-3942-869B-BDB011FAE3D6}"/>
              </a:ext>
            </a:extLst>
          </p:cNvPr>
          <p:cNvSpPr>
            <a:spLocks noGrp="1"/>
          </p:cNvSpPr>
          <p:nvPr>
            <p:ph type="dt" sz="half" idx="10"/>
          </p:nvPr>
        </p:nvSpPr>
        <p:spPr/>
        <p:txBody>
          <a:bodyPr/>
          <a:lstStyle/>
          <a:p>
            <a:pPr rtl="0"/>
            <a:fld id="{AAF9CF3F-EEEE-4E14-8434-3C2FDB9BFE94}" type="datetime1">
              <a:rPr lang="el-GR" noProof="0" smtClean="0"/>
              <a:t>3/12/2024</a:t>
            </a:fld>
            <a:endParaRPr lang="el-GR" noProof="0" dirty="0"/>
          </a:p>
        </p:txBody>
      </p:sp>
      <p:sp>
        <p:nvSpPr>
          <p:cNvPr id="7" name="Θέση υποσέλιδου 6">
            <a:extLst>
              <a:ext uri="{FF2B5EF4-FFF2-40B4-BE49-F238E27FC236}">
                <a16:creationId xmlns:a16="http://schemas.microsoft.com/office/drawing/2014/main" id="{786DD945-5F70-23A5-0EC2-80AFFB99E7A6}"/>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338508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52CEA4-9256-36E1-D705-BE50DEE8F605}"/>
              </a:ext>
            </a:extLst>
          </p:cNvPr>
          <p:cNvSpPr>
            <a:spLocks noGrp="1"/>
          </p:cNvSpPr>
          <p:nvPr>
            <p:ph type="title"/>
          </p:nvPr>
        </p:nvSpPr>
        <p:spPr/>
        <p:txBody>
          <a:bodyPr/>
          <a:lstStyle/>
          <a:p>
            <a:r>
              <a:rPr lang="en-US" dirty="0"/>
              <a:t>Second Alternative Paradigm: Bioeconomy</a:t>
            </a:r>
            <a:endParaRPr lang="el-GR" dirty="0"/>
          </a:p>
        </p:txBody>
      </p:sp>
      <p:sp>
        <p:nvSpPr>
          <p:cNvPr id="3" name="Θέση περιεχομένου 2">
            <a:extLst>
              <a:ext uri="{FF2B5EF4-FFF2-40B4-BE49-F238E27FC236}">
                <a16:creationId xmlns:a16="http://schemas.microsoft.com/office/drawing/2014/main" id="{609AC762-BED6-4070-13FC-E3158902C0A5}"/>
              </a:ext>
            </a:extLst>
          </p:cNvPr>
          <p:cNvSpPr>
            <a:spLocks noGrp="1"/>
          </p:cNvSpPr>
          <p:nvPr>
            <p:ph idx="1"/>
          </p:nvPr>
        </p:nvSpPr>
        <p:spPr>
          <a:xfrm>
            <a:off x="1410026" y="1566001"/>
            <a:ext cx="9371948" cy="4620682"/>
          </a:xfrm>
        </p:spPr>
        <p:txBody>
          <a:bodyPr/>
          <a:lstStyle/>
          <a:p>
            <a:pPr marL="0" indent="0" algn="just">
              <a:buNone/>
            </a:pPr>
            <a:r>
              <a:rPr lang="en-US" b="0" dirty="0">
                <a:effectLst/>
              </a:rPr>
              <a:t>Definition: “Bioeconomy can be described as the model which aims to replace fossil resources with renewable ones in order to fulfil economy’s needs such as food, feed, materials and energy” </a:t>
            </a:r>
          </a:p>
          <a:p>
            <a:pPr marL="0" indent="0">
              <a:buNone/>
            </a:pPr>
            <a:r>
              <a:rPr lang="en-US" dirty="0"/>
              <a:t>Bioeconomy Visions</a:t>
            </a:r>
          </a:p>
          <a:p>
            <a:pPr marL="0" indent="0">
              <a:buNone/>
            </a:pPr>
            <a:endParaRPr lang="el-GR" dirty="0"/>
          </a:p>
        </p:txBody>
      </p:sp>
      <p:sp>
        <p:nvSpPr>
          <p:cNvPr id="4" name="Θέση αριθμού διαφάνειας 3">
            <a:extLst>
              <a:ext uri="{FF2B5EF4-FFF2-40B4-BE49-F238E27FC236}">
                <a16:creationId xmlns:a16="http://schemas.microsoft.com/office/drawing/2014/main" id="{09DC079D-0D8F-E56C-C565-753FB5967E00}"/>
              </a:ext>
            </a:extLst>
          </p:cNvPr>
          <p:cNvSpPr>
            <a:spLocks noGrp="1"/>
          </p:cNvSpPr>
          <p:nvPr>
            <p:ph type="sldNum" sz="quarter" idx="12"/>
          </p:nvPr>
        </p:nvSpPr>
        <p:spPr/>
        <p:txBody>
          <a:bodyPr/>
          <a:lstStyle/>
          <a:p>
            <a:pPr rtl="0"/>
            <a:fld id="{9CD8D479-8942-46E8-A226-A4E01F7A105C}" type="slidenum">
              <a:rPr lang="el-GR" noProof="0" smtClean="0"/>
              <a:t>7</a:t>
            </a:fld>
            <a:endParaRPr lang="el-GR" noProof="0" dirty="0"/>
          </a:p>
        </p:txBody>
      </p:sp>
      <p:sp>
        <p:nvSpPr>
          <p:cNvPr id="5" name="Θέση ημερομηνίας 4">
            <a:extLst>
              <a:ext uri="{FF2B5EF4-FFF2-40B4-BE49-F238E27FC236}">
                <a16:creationId xmlns:a16="http://schemas.microsoft.com/office/drawing/2014/main" id="{9449429B-78BB-950E-15E1-83F14FAF5EB9}"/>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9FB4F98B-B5EA-45F4-14AA-95365F5C39D0}"/>
              </a:ext>
            </a:extLst>
          </p:cNvPr>
          <p:cNvSpPr>
            <a:spLocks noGrp="1"/>
          </p:cNvSpPr>
          <p:nvPr>
            <p:ph type="ftr" sz="quarter" idx="11"/>
          </p:nvPr>
        </p:nvSpPr>
        <p:spPr/>
        <p:txBody>
          <a:bodyPr/>
          <a:lstStyle/>
          <a:p>
            <a:pPr rtl="0"/>
            <a:r>
              <a:rPr lang="el-GR" noProof="0"/>
              <a:t>Προσθήκη υποσέλιδου</a:t>
            </a:r>
            <a:endParaRPr lang="el-GR" noProof="0" dirty="0"/>
          </a:p>
        </p:txBody>
      </p:sp>
      <p:pic>
        <p:nvPicPr>
          <p:cNvPr id="10" name="Εικόνα 9">
            <a:extLst>
              <a:ext uri="{FF2B5EF4-FFF2-40B4-BE49-F238E27FC236}">
                <a16:creationId xmlns:a16="http://schemas.microsoft.com/office/drawing/2014/main" id="{0DECFEE3-9FDA-57AD-36B5-CB94B6DD774B}"/>
              </a:ext>
            </a:extLst>
          </p:cNvPr>
          <p:cNvPicPr>
            <a:picLocks noChangeAspect="1"/>
          </p:cNvPicPr>
          <p:nvPr/>
        </p:nvPicPr>
        <p:blipFill>
          <a:blip r:embed="rId2"/>
          <a:stretch>
            <a:fillRect/>
          </a:stretch>
        </p:blipFill>
        <p:spPr>
          <a:xfrm>
            <a:off x="1454065" y="3108471"/>
            <a:ext cx="8421275" cy="3124636"/>
          </a:xfrm>
          <a:prstGeom prst="rect">
            <a:avLst/>
          </a:prstGeom>
        </p:spPr>
      </p:pic>
    </p:spTree>
    <p:extLst>
      <p:ext uri="{BB962C8B-B14F-4D97-AF65-F5344CB8AC3E}">
        <p14:creationId xmlns:p14="http://schemas.microsoft.com/office/powerpoint/2010/main" val="122167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45D8BD-571B-5073-B12A-5C84D7E1DC27}"/>
              </a:ext>
            </a:extLst>
          </p:cNvPr>
          <p:cNvSpPr>
            <a:spLocks noGrp="1"/>
          </p:cNvSpPr>
          <p:nvPr>
            <p:ph type="title"/>
          </p:nvPr>
        </p:nvSpPr>
        <p:spPr>
          <a:xfrm>
            <a:off x="1151408" y="-133324"/>
            <a:ext cx="9371949" cy="859986"/>
          </a:xfrm>
        </p:spPr>
        <p:txBody>
          <a:bodyPr/>
          <a:lstStyle/>
          <a:p>
            <a:r>
              <a:rPr lang="en-US" dirty="0"/>
              <a:t>Second Alternative Paradigm: Bioeconomy</a:t>
            </a:r>
            <a:endParaRPr lang="el-GR" dirty="0"/>
          </a:p>
        </p:txBody>
      </p:sp>
      <p:pic>
        <p:nvPicPr>
          <p:cNvPr id="8" name="Θέση περιεχομένου 7">
            <a:extLst>
              <a:ext uri="{FF2B5EF4-FFF2-40B4-BE49-F238E27FC236}">
                <a16:creationId xmlns:a16="http://schemas.microsoft.com/office/drawing/2014/main" id="{472999BB-A7CF-0DCA-03A0-4870060C48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0437" y="726662"/>
            <a:ext cx="9494982" cy="5637193"/>
          </a:xfrm>
        </p:spPr>
      </p:pic>
      <p:sp>
        <p:nvSpPr>
          <p:cNvPr id="4" name="Θέση αριθμού διαφάνειας 3">
            <a:extLst>
              <a:ext uri="{FF2B5EF4-FFF2-40B4-BE49-F238E27FC236}">
                <a16:creationId xmlns:a16="http://schemas.microsoft.com/office/drawing/2014/main" id="{8ECEA76E-DF3B-0E5C-8304-E83887AE1BFD}"/>
              </a:ext>
            </a:extLst>
          </p:cNvPr>
          <p:cNvSpPr>
            <a:spLocks noGrp="1"/>
          </p:cNvSpPr>
          <p:nvPr>
            <p:ph type="sldNum" sz="quarter" idx="12"/>
          </p:nvPr>
        </p:nvSpPr>
        <p:spPr/>
        <p:txBody>
          <a:bodyPr/>
          <a:lstStyle/>
          <a:p>
            <a:pPr rtl="0"/>
            <a:fld id="{9CD8D479-8942-46E8-A226-A4E01F7A105C}" type="slidenum">
              <a:rPr lang="el-GR" noProof="0" smtClean="0"/>
              <a:t>8</a:t>
            </a:fld>
            <a:endParaRPr lang="el-GR" noProof="0" dirty="0"/>
          </a:p>
        </p:txBody>
      </p:sp>
      <p:sp>
        <p:nvSpPr>
          <p:cNvPr id="5" name="Θέση ημερομηνίας 4">
            <a:extLst>
              <a:ext uri="{FF2B5EF4-FFF2-40B4-BE49-F238E27FC236}">
                <a16:creationId xmlns:a16="http://schemas.microsoft.com/office/drawing/2014/main" id="{B4BD7957-753A-DD71-BC75-15F4E8997026}"/>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E7BF2E14-9413-394C-0437-0D587CBEF81E}"/>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97390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FB1F97-D6C3-8ADF-C5CC-7CCC83E42689}"/>
              </a:ext>
            </a:extLst>
          </p:cNvPr>
          <p:cNvSpPr>
            <a:spLocks noGrp="1"/>
          </p:cNvSpPr>
          <p:nvPr>
            <p:ph type="title"/>
          </p:nvPr>
        </p:nvSpPr>
        <p:spPr/>
        <p:txBody>
          <a:bodyPr/>
          <a:lstStyle/>
          <a:p>
            <a:r>
              <a:rPr lang="en-US" dirty="0"/>
              <a:t>Bioeconomy Worldwide</a:t>
            </a:r>
            <a:endParaRPr lang="el-GR" dirty="0"/>
          </a:p>
        </p:txBody>
      </p:sp>
      <p:sp>
        <p:nvSpPr>
          <p:cNvPr id="3" name="Θέση περιεχομένου 2">
            <a:extLst>
              <a:ext uri="{FF2B5EF4-FFF2-40B4-BE49-F238E27FC236}">
                <a16:creationId xmlns:a16="http://schemas.microsoft.com/office/drawing/2014/main" id="{83266A79-431D-DC06-344C-728308632DA9}"/>
              </a:ext>
            </a:extLst>
          </p:cNvPr>
          <p:cNvSpPr>
            <a:spLocks noGrp="1"/>
          </p:cNvSpPr>
          <p:nvPr>
            <p:ph idx="1"/>
          </p:nvPr>
        </p:nvSpPr>
        <p:spPr/>
        <p:txBody>
          <a:bodyPr/>
          <a:lstStyle/>
          <a:p>
            <a:r>
              <a:rPr lang="en-US" sz="1800" dirty="0">
                <a:effectLst/>
                <a:ea typeface="Calibri" panose="020F0502020204030204" pitchFamily="34" charset="0"/>
                <a:cs typeface="Times New Roman" panose="02020603050405020304" pitchFamily="18" charset="0"/>
              </a:rPr>
              <a:t>Approximately 50 countries have developed or currently developing bioeconomy strategies at a global level.</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an increased number of publications referred to bioeconomy after 2010 until present, with the majority of academic output in bioeconomic fields located in Europe and North America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bioecology-oriented vision is less popular in national bioeconomy strategies in contrast with the bioresource approach which characterized as the most salient one followed by biotechnology visions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domination of bioresource orientation at a strategic level is probably correlated with the dedication of European Union’s policy</a:t>
            </a:r>
            <a:endParaRPr lang="en-US" sz="1800" dirty="0">
              <a:effectLst/>
              <a:ea typeface="Calibri" panose="020F0502020204030204" pitchFamily="34" charset="0"/>
              <a:cs typeface="Times New Roman" panose="02020603050405020304" pitchFamily="18" charset="0"/>
            </a:endParaRPr>
          </a:p>
          <a:p>
            <a:endParaRPr lang="el-GR" dirty="0"/>
          </a:p>
        </p:txBody>
      </p:sp>
      <p:sp>
        <p:nvSpPr>
          <p:cNvPr id="4" name="Θέση αριθμού διαφάνειας 3">
            <a:extLst>
              <a:ext uri="{FF2B5EF4-FFF2-40B4-BE49-F238E27FC236}">
                <a16:creationId xmlns:a16="http://schemas.microsoft.com/office/drawing/2014/main" id="{26ED3F02-D38F-B3A6-34EA-0325D2852455}"/>
              </a:ext>
            </a:extLst>
          </p:cNvPr>
          <p:cNvSpPr>
            <a:spLocks noGrp="1"/>
          </p:cNvSpPr>
          <p:nvPr>
            <p:ph type="sldNum" sz="quarter" idx="12"/>
          </p:nvPr>
        </p:nvSpPr>
        <p:spPr/>
        <p:txBody>
          <a:bodyPr/>
          <a:lstStyle/>
          <a:p>
            <a:pPr rtl="0"/>
            <a:fld id="{9CD8D479-8942-46E8-A226-A4E01F7A105C}" type="slidenum">
              <a:rPr lang="el-GR" noProof="0" smtClean="0"/>
              <a:t>9</a:t>
            </a:fld>
            <a:endParaRPr lang="el-GR" noProof="0" dirty="0"/>
          </a:p>
        </p:txBody>
      </p:sp>
      <p:sp>
        <p:nvSpPr>
          <p:cNvPr id="5" name="Θέση ημερομηνίας 4">
            <a:extLst>
              <a:ext uri="{FF2B5EF4-FFF2-40B4-BE49-F238E27FC236}">
                <a16:creationId xmlns:a16="http://schemas.microsoft.com/office/drawing/2014/main" id="{AB3DD990-E6A2-F871-7157-FA2691414EA9}"/>
              </a:ext>
            </a:extLst>
          </p:cNvPr>
          <p:cNvSpPr>
            <a:spLocks noGrp="1"/>
          </p:cNvSpPr>
          <p:nvPr>
            <p:ph type="dt" sz="half" idx="10"/>
          </p:nvPr>
        </p:nvSpPr>
        <p:spPr/>
        <p:txBody>
          <a:bodyPr/>
          <a:lstStyle/>
          <a:p>
            <a:pPr rtl="0"/>
            <a:fld id="{819E7F3C-0791-43D1-B147-45406433A8DC}" type="datetime1">
              <a:rPr lang="el-GR" noProof="0" smtClean="0"/>
              <a:t>3/12/2024</a:t>
            </a:fld>
            <a:endParaRPr lang="el-GR" noProof="0" dirty="0"/>
          </a:p>
        </p:txBody>
      </p:sp>
      <p:sp>
        <p:nvSpPr>
          <p:cNvPr id="6" name="Θέση υποσέλιδου 5">
            <a:extLst>
              <a:ext uri="{FF2B5EF4-FFF2-40B4-BE49-F238E27FC236}">
                <a16:creationId xmlns:a16="http://schemas.microsoft.com/office/drawing/2014/main" id="{C77257BF-6D12-204E-22DA-B01D847581EB}"/>
              </a:ext>
            </a:extLst>
          </p:cNvPr>
          <p:cNvSpPr>
            <a:spLocks noGrp="1"/>
          </p:cNvSpPr>
          <p:nvPr>
            <p:ph type="ftr" sz="quarter" idx="11"/>
          </p:nvPr>
        </p:nvSpPr>
        <p:spPr/>
        <p:txBody>
          <a:bodyPr/>
          <a:lstStyle/>
          <a:p>
            <a:pPr rtl="0"/>
            <a:r>
              <a:rPr lang="el-GR" noProof="0"/>
              <a:t>Προσθήκη υποσέλιδου</a:t>
            </a:r>
            <a:endParaRPr lang="el-GR" noProof="0" dirty="0"/>
          </a:p>
        </p:txBody>
      </p:sp>
    </p:spTree>
    <p:extLst>
      <p:ext uri="{BB962C8B-B14F-4D97-AF65-F5344CB8AC3E}">
        <p14:creationId xmlns:p14="http://schemas.microsoft.com/office/powerpoint/2010/main" val="376233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Οικολογία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756_TF03098889" id="{2559F498-0269-409B-B7BD-B16ADD751A81}" vid="{8D05EEC8-D820-45A8-954B-F750494F07A5}"/>
    </a:ext>
  </a:extLst>
</a:theme>
</file>

<file path=ppt/theme/theme2.xml><?xml version="1.0" encoding="utf-8"?>
<a:theme xmlns:a="http://schemas.openxmlformats.org/drawingml/2006/main" name="Θέμα του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Φωτογραφική εκπαιδευτική παρουσίαση για την οικολογία και τη φύση</Template>
  <TotalTime>332</TotalTime>
  <Words>951</Words>
  <Application>Microsoft Office PowerPoint</Application>
  <PresentationFormat>Ευρεία οθόνη</PresentationFormat>
  <Paragraphs>133</Paragraphs>
  <Slides>18</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Calibri</vt:lpstr>
      <vt:lpstr>Corbel</vt:lpstr>
      <vt:lpstr>Lato Black</vt:lpstr>
      <vt:lpstr>Οικολογία 16x9</vt:lpstr>
      <vt:lpstr>Circular Economy &amp; Bioeconomy</vt:lpstr>
      <vt:lpstr>Introduction </vt:lpstr>
      <vt:lpstr>Introduction</vt:lpstr>
      <vt:lpstr>The Ways To Achieve Sustainable Development</vt:lpstr>
      <vt:lpstr>First Alternative Paradigm: Circular Economy</vt:lpstr>
      <vt:lpstr>Παρουσίαση του PowerPoint</vt:lpstr>
      <vt:lpstr>Second Alternative Paradigm: Bioeconomy</vt:lpstr>
      <vt:lpstr>Second Alternative Paradigm: Bioeconomy</vt:lpstr>
      <vt:lpstr>Bioeconomy Worldwide</vt:lpstr>
      <vt:lpstr>Bioeconomy Worldwide</vt:lpstr>
      <vt:lpstr>European Union’s Bioeconomy Strategy Goals </vt:lpstr>
      <vt:lpstr>Future Orientation</vt:lpstr>
      <vt:lpstr>Bioeconomy and Circular Economy in Practice</vt:lpstr>
      <vt:lpstr>Παρουσίαση του PowerPoint</vt:lpstr>
      <vt:lpstr>Barriers and Limitations</vt:lpstr>
      <vt:lpstr>Barriers and Limitations</vt:lpstr>
      <vt:lpstr>Conclusions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Panagiotis Koronaios</dc:creator>
  <cp:lastModifiedBy>Panagiotis Koronaios</cp:lastModifiedBy>
  <cp:revision>5</cp:revision>
  <dcterms:created xsi:type="dcterms:W3CDTF">2024-11-27T10:03:45Z</dcterms:created>
  <dcterms:modified xsi:type="dcterms:W3CDTF">2024-12-03T11:50:07Z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