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4" r:id="rId4"/>
    <p:sldId id="258" r:id="rId5"/>
    <p:sldId id="260" r:id="rId6"/>
    <p:sldId id="261" r:id="rId7"/>
    <p:sldId id="277" r:id="rId8"/>
    <p:sldId id="273" r:id="rId9"/>
    <p:sldId id="259" r:id="rId10"/>
    <p:sldId id="263" r:id="rId11"/>
    <p:sldId id="264" r:id="rId12"/>
    <p:sldId id="265" r:id="rId13"/>
    <p:sldId id="266" r:id="rId14"/>
    <p:sldId id="267" r:id="rId15"/>
    <p:sldId id="269" r:id="rId16"/>
    <p:sldId id="270" r:id="rId17"/>
    <p:sldId id="271" r:id="rId18"/>
    <p:sldId id="275" r:id="rId19"/>
    <p:sldId id="276" r:id="rId20"/>
    <p:sldId id="268"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Καλημέρης Παναγιώτης" initials="ΚΠ" lastIdx="1" clrIdx="0">
    <p:extLst>
      <p:ext uri="{19B8F6BF-5375-455C-9EA6-DF929625EA0E}">
        <p15:presenceInfo xmlns:p15="http://schemas.microsoft.com/office/powerpoint/2012/main" userId="Καλημέρης Παναγιώτης"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C783F21-3298-45C9-9A11-A0898CA2E4C7}"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513BA142-A3A6-48C9-B81D-BFD547C68D9B}" type="slidenum">
              <a:rPr lang="el-GR" smtClean="0"/>
              <a:t>‹#›</a:t>
            </a:fld>
            <a:endParaRPr lang="el-GR"/>
          </a:p>
        </p:txBody>
      </p:sp>
    </p:spTree>
    <p:extLst>
      <p:ext uri="{BB962C8B-B14F-4D97-AF65-F5344CB8AC3E}">
        <p14:creationId xmlns:p14="http://schemas.microsoft.com/office/powerpoint/2010/main" val="321480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C783F21-3298-45C9-9A11-A0898CA2E4C7}"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3BA142-A3A6-48C9-B81D-BFD547C68D9B}" type="slidenum">
              <a:rPr lang="el-GR" smtClean="0"/>
              <a:t>‹#›</a:t>
            </a:fld>
            <a:endParaRPr lang="el-GR"/>
          </a:p>
        </p:txBody>
      </p:sp>
    </p:spTree>
    <p:extLst>
      <p:ext uri="{BB962C8B-B14F-4D97-AF65-F5344CB8AC3E}">
        <p14:creationId xmlns:p14="http://schemas.microsoft.com/office/powerpoint/2010/main" val="261259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C783F21-3298-45C9-9A11-A0898CA2E4C7}"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3BA142-A3A6-48C9-B81D-BFD547C68D9B}" type="slidenum">
              <a:rPr lang="el-GR" smtClean="0"/>
              <a:t>‹#›</a:t>
            </a:fld>
            <a:endParaRPr lang="el-GR"/>
          </a:p>
        </p:txBody>
      </p:sp>
    </p:spTree>
    <p:extLst>
      <p:ext uri="{BB962C8B-B14F-4D97-AF65-F5344CB8AC3E}">
        <p14:creationId xmlns:p14="http://schemas.microsoft.com/office/powerpoint/2010/main" val="202460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C783F21-3298-45C9-9A11-A0898CA2E4C7}"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3BA142-A3A6-48C9-B81D-BFD547C68D9B}" type="slidenum">
              <a:rPr lang="el-GR" smtClean="0"/>
              <a:t>‹#›</a:t>
            </a:fld>
            <a:endParaRPr lang="el-GR"/>
          </a:p>
        </p:txBody>
      </p:sp>
    </p:spTree>
    <p:extLst>
      <p:ext uri="{BB962C8B-B14F-4D97-AF65-F5344CB8AC3E}">
        <p14:creationId xmlns:p14="http://schemas.microsoft.com/office/powerpoint/2010/main" val="30789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p>
            <a:fld id="{2C783F21-3298-45C9-9A11-A0898CA2E4C7}" type="datetimeFigureOut">
              <a:rPr lang="el-GR" smtClean="0"/>
              <a:t>7/10/2024</a:t>
            </a:fld>
            <a:endParaRPr lang="el-GR"/>
          </a:p>
        </p:txBody>
      </p:sp>
      <p:sp>
        <p:nvSpPr>
          <p:cNvPr id="5" name="Footer Placeholder 4"/>
          <p:cNvSpPr>
            <a:spLocks noGrp="1"/>
          </p:cNvSpPr>
          <p:nvPr>
            <p:ph type="ftr" sz="quarter" idx="11"/>
          </p:nvPr>
        </p:nvSpPr>
        <p:spPr>
          <a:xfrm>
            <a:off x="2182708" y="6272784"/>
            <a:ext cx="6327648" cy="365125"/>
          </a:xfrm>
        </p:spPr>
        <p:txBody>
          <a:bodyPr/>
          <a:lstStyle/>
          <a:p>
            <a:endParaRPr lang="el-G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13BA142-A3A6-48C9-B81D-BFD547C68D9B}" type="slidenum">
              <a:rPr lang="el-GR" smtClean="0"/>
              <a:t>‹#›</a:t>
            </a:fld>
            <a:endParaRPr lang="el-GR"/>
          </a:p>
        </p:txBody>
      </p:sp>
    </p:spTree>
    <p:extLst>
      <p:ext uri="{BB962C8B-B14F-4D97-AF65-F5344CB8AC3E}">
        <p14:creationId xmlns:p14="http://schemas.microsoft.com/office/powerpoint/2010/main" val="310505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C783F21-3298-45C9-9A11-A0898CA2E4C7}" type="datetimeFigureOut">
              <a:rPr lang="el-GR" smtClean="0"/>
              <a:t>7/10/2024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3BA142-A3A6-48C9-B81D-BFD547C68D9B}" type="slidenum">
              <a:rPr lang="el-GR" smtClean="0"/>
              <a:t>‹#›</a:t>
            </a:fld>
            <a:endParaRPr lang="el-GR"/>
          </a:p>
        </p:txBody>
      </p:sp>
    </p:spTree>
    <p:extLst>
      <p:ext uri="{BB962C8B-B14F-4D97-AF65-F5344CB8AC3E}">
        <p14:creationId xmlns:p14="http://schemas.microsoft.com/office/powerpoint/2010/main" val="419138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C783F21-3298-45C9-9A11-A0898CA2E4C7}" type="datetimeFigureOut">
              <a:rPr lang="el-GR" smtClean="0"/>
              <a:t>7/10/2024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3BA142-A3A6-48C9-B81D-BFD547C68D9B}" type="slidenum">
              <a:rPr lang="el-GR" smtClean="0"/>
              <a:t>‹#›</a:t>
            </a:fld>
            <a:endParaRPr lang="el-GR"/>
          </a:p>
        </p:txBody>
      </p:sp>
    </p:spTree>
    <p:extLst>
      <p:ext uri="{BB962C8B-B14F-4D97-AF65-F5344CB8AC3E}">
        <p14:creationId xmlns:p14="http://schemas.microsoft.com/office/powerpoint/2010/main" val="117362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C783F21-3298-45C9-9A11-A0898CA2E4C7}" type="datetimeFigureOut">
              <a:rPr lang="el-GR" smtClean="0"/>
              <a:t>7/10/2024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13BA142-A3A6-48C9-B81D-BFD547C68D9B}" type="slidenum">
              <a:rPr lang="el-GR" smtClean="0"/>
              <a:t>‹#›</a:t>
            </a:fld>
            <a:endParaRPr lang="el-GR"/>
          </a:p>
        </p:txBody>
      </p:sp>
    </p:spTree>
    <p:extLst>
      <p:ext uri="{BB962C8B-B14F-4D97-AF65-F5344CB8AC3E}">
        <p14:creationId xmlns:p14="http://schemas.microsoft.com/office/powerpoint/2010/main" val="365916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83F21-3298-45C9-9A11-A0898CA2E4C7}" type="datetimeFigureOut">
              <a:rPr lang="el-GR" smtClean="0"/>
              <a:t>7/10/2024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13BA142-A3A6-48C9-B81D-BFD547C68D9B}" type="slidenum">
              <a:rPr lang="el-GR" smtClean="0"/>
              <a:t>‹#›</a:t>
            </a:fld>
            <a:endParaRPr lang="el-GR"/>
          </a:p>
        </p:txBody>
      </p:sp>
    </p:spTree>
    <p:extLst>
      <p:ext uri="{BB962C8B-B14F-4D97-AF65-F5344CB8AC3E}">
        <p14:creationId xmlns:p14="http://schemas.microsoft.com/office/powerpoint/2010/main" val="368983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C783F21-3298-45C9-9A11-A0898CA2E4C7}" type="datetimeFigureOut">
              <a:rPr lang="el-GR" smtClean="0"/>
              <a:t>7/10/2024</a:t>
            </a:fld>
            <a:endParaRPr lang="el-GR"/>
          </a:p>
        </p:txBody>
      </p:sp>
      <p:sp>
        <p:nvSpPr>
          <p:cNvPr id="6" name="Footer Placeholder 5"/>
          <p:cNvSpPr>
            <a:spLocks noGrp="1"/>
          </p:cNvSpPr>
          <p:nvPr>
            <p:ph type="ftr" sz="quarter" idx="11"/>
          </p:nvPr>
        </p:nvSpPr>
        <p:spPr/>
        <p:txBody>
          <a:bodyPr/>
          <a:lstStyle/>
          <a:p>
            <a:endParaRPr lang="el-G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13BA142-A3A6-48C9-B81D-BFD547C68D9B}" type="slidenum">
              <a:rPr lang="el-GR" smtClean="0"/>
              <a:t>‹#›</a:t>
            </a:fld>
            <a:endParaRPr lang="el-GR"/>
          </a:p>
        </p:txBody>
      </p:sp>
    </p:spTree>
    <p:extLst>
      <p:ext uri="{BB962C8B-B14F-4D97-AF65-F5344CB8AC3E}">
        <p14:creationId xmlns:p14="http://schemas.microsoft.com/office/powerpoint/2010/main" val="131853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C783F21-3298-45C9-9A11-A0898CA2E4C7}" type="datetimeFigureOut">
              <a:rPr lang="el-GR" smtClean="0"/>
              <a:t>7/10/2024</a:t>
            </a:fld>
            <a:endParaRPr lang="el-G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13BA142-A3A6-48C9-B81D-BFD547C68D9B}" type="slidenum">
              <a:rPr lang="el-GR" smtClean="0"/>
              <a:t>‹#›</a:t>
            </a:fld>
            <a:endParaRPr lang="el-GR"/>
          </a:p>
        </p:txBody>
      </p:sp>
    </p:spTree>
    <p:extLst>
      <p:ext uri="{BB962C8B-B14F-4D97-AF65-F5344CB8AC3E}">
        <p14:creationId xmlns:p14="http://schemas.microsoft.com/office/powerpoint/2010/main" val="31578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C783F21-3298-45C9-9A11-A0898CA2E4C7}" type="datetimeFigureOut">
              <a:rPr lang="el-GR" smtClean="0"/>
              <a:t>7/10/2024</a:t>
            </a:fld>
            <a:endParaRPr lang="el-G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l-G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513BA142-A3A6-48C9-B81D-BFD547C68D9B}" type="slidenum">
              <a:rPr lang="el-GR" smtClean="0"/>
              <a:t>‹#›</a:t>
            </a:fld>
            <a:endParaRPr lang="el-GR"/>
          </a:p>
        </p:txBody>
      </p:sp>
    </p:spTree>
    <p:extLst>
      <p:ext uri="{BB962C8B-B14F-4D97-AF65-F5344CB8AC3E}">
        <p14:creationId xmlns:p14="http://schemas.microsoft.com/office/powerpoint/2010/main" val="2495718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2.jpeg"/><Relationship Id="rId5" Type="http://schemas.openxmlformats.org/officeDocument/2006/relationships/image" Target="../media/image5.png"/><Relationship Id="rId10"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poulantzas.gr/yliko/ekthesi-i-elliniki-oikonomia-mesa-apo-tin-parousiasi-enallaktikon-deikton-apotimisis-tis-koinoniko-oikonomikis-evimerias-mia-prosengisi-pera-apo-to-aep/" TargetMode="External"/><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beyond-gdp.world/wise-database/wise-metric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90FB2A-1B22-492B-B4C2-3512D82E6491}"/>
              </a:ext>
            </a:extLst>
          </p:cNvPr>
          <p:cNvSpPr>
            <a:spLocks noGrp="1"/>
          </p:cNvSpPr>
          <p:nvPr>
            <p:ph type="ctrTitle"/>
          </p:nvPr>
        </p:nvSpPr>
        <p:spPr>
          <a:xfrm>
            <a:off x="982495" y="1322961"/>
            <a:ext cx="10710152" cy="2907597"/>
          </a:xfrm>
        </p:spPr>
        <p:txBody>
          <a:bodyPr/>
          <a:lstStyle/>
          <a:p>
            <a:r>
              <a:rPr lang="el-GR" sz="3400" dirty="0"/>
              <a:t>Η Ελληνική Οικονομία μέσα από την παρουσίαση</a:t>
            </a:r>
            <a:br>
              <a:rPr lang="el-GR" sz="3400" dirty="0"/>
            </a:br>
            <a:r>
              <a:rPr lang="el-GR" sz="3400" dirty="0"/>
              <a:t>εναλλακτικών δεικτών αποτίμησης της κοινωνικό</a:t>
            </a:r>
            <a:r>
              <a:rPr lang="en-US" sz="3400" dirty="0"/>
              <a:t>-</a:t>
            </a:r>
            <a:r>
              <a:rPr lang="el-GR" sz="3400" dirty="0"/>
              <a:t>οικονομικής ευημερίας</a:t>
            </a:r>
            <a:br>
              <a:rPr lang="en-US" sz="3400" dirty="0"/>
            </a:br>
            <a:br>
              <a:rPr lang="el-GR" sz="3400" dirty="0"/>
            </a:br>
            <a:r>
              <a:rPr lang="el-GR" sz="3400" i="1" dirty="0"/>
              <a:t>Μία προσέγγιση πέρα από το ΑΕΠ</a:t>
            </a:r>
          </a:p>
        </p:txBody>
      </p:sp>
      <p:sp>
        <p:nvSpPr>
          <p:cNvPr id="3" name="Υπότιτλος 2">
            <a:extLst>
              <a:ext uri="{FF2B5EF4-FFF2-40B4-BE49-F238E27FC236}">
                <a16:creationId xmlns:a16="http://schemas.microsoft.com/office/drawing/2014/main" id="{28B80DB4-214B-43F2-81E3-69A43677279D}"/>
              </a:ext>
            </a:extLst>
          </p:cNvPr>
          <p:cNvSpPr>
            <a:spLocks noGrp="1"/>
          </p:cNvSpPr>
          <p:nvPr>
            <p:ph type="subTitle" idx="1"/>
          </p:nvPr>
        </p:nvSpPr>
        <p:spPr>
          <a:xfrm>
            <a:off x="739304" y="4731630"/>
            <a:ext cx="9124544" cy="1459149"/>
          </a:xfrm>
        </p:spPr>
        <p:txBody>
          <a:bodyPr/>
          <a:lstStyle/>
          <a:p>
            <a:r>
              <a:rPr lang="el-GR" b="1" dirty="0"/>
              <a:t>Παναγιώτης Καλημέρης </a:t>
            </a:r>
            <a:r>
              <a:rPr lang="en-US" b="1" dirty="0"/>
              <a:t>- </a:t>
            </a:r>
            <a:r>
              <a:rPr lang="el-GR" b="1" dirty="0"/>
              <a:t>Γιώργος Μαρούλης</a:t>
            </a:r>
            <a:r>
              <a:rPr lang="en-US" b="1" dirty="0"/>
              <a:t> -</a:t>
            </a:r>
            <a:r>
              <a:rPr lang="el-GR" b="1" dirty="0"/>
              <a:t> Χρήστος Τσιριμώκος</a:t>
            </a:r>
            <a:endParaRPr lang="en-US" b="1" dirty="0"/>
          </a:p>
          <a:p>
            <a:r>
              <a:rPr lang="en-US" b="1" dirty="0"/>
              <a:t> </a:t>
            </a:r>
            <a:r>
              <a:rPr lang="el-GR" b="1" dirty="0"/>
              <a:t>					</a:t>
            </a:r>
          </a:p>
          <a:p>
            <a:r>
              <a:rPr lang="el-GR" b="1" dirty="0"/>
              <a:t>						</a:t>
            </a:r>
            <a:r>
              <a:rPr lang="el-GR" sz="1800" dirty="0"/>
              <a:t>ΕΣΗΕΑ,</a:t>
            </a:r>
            <a:r>
              <a:rPr lang="el-GR" b="1" dirty="0"/>
              <a:t> </a:t>
            </a:r>
            <a:r>
              <a:rPr lang="el-GR" sz="1800" dirty="0"/>
              <a:t>Δευτέρα 08 Μαΐου 2023</a:t>
            </a:r>
            <a:endParaRPr lang="el-GR" dirty="0"/>
          </a:p>
        </p:txBody>
      </p:sp>
      <p:pic>
        <p:nvPicPr>
          <p:cNvPr id="4" name="Εικόνα 3">
            <a:extLst>
              <a:ext uri="{FF2B5EF4-FFF2-40B4-BE49-F238E27FC236}">
                <a16:creationId xmlns:a16="http://schemas.microsoft.com/office/drawing/2014/main" id="{12A6648B-1A98-43DD-A778-BFEC3B5EE1E7}"/>
              </a:ext>
            </a:extLst>
          </p:cNvPr>
          <p:cNvPicPr>
            <a:picLocks noChangeAspect="1"/>
          </p:cNvPicPr>
          <p:nvPr/>
        </p:nvPicPr>
        <p:blipFill>
          <a:blip r:embed="rId2"/>
          <a:stretch>
            <a:fillRect/>
          </a:stretch>
        </p:blipFill>
        <p:spPr>
          <a:xfrm>
            <a:off x="137724" y="5223753"/>
            <a:ext cx="1689541" cy="1459149"/>
          </a:xfrm>
          <a:prstGeom prst="rect">
            <a:avLst/>
          </a:prstGeom>
        </p:spPr>
      </p:pic>
      <p:pic>
        <p:nvPicPr>
          <p:cNvPr id="1028" name="Picture 4" descr="Ινστιτούτο Νίκος Πουλαντζάς | AMELib - Πολυτροπική Ηλεκτρονική Βιβλιοθήκη">
            <a:extLst>
              <a:ext uri="{FF2B5EF4-FFF2-40B4-BE49-F238E27FC236}">
                <a16:creationId xmlns:a16="http://schemas.microsoft.com/office/drawing/2014/main" id="{3D6BDB52-BC0C-4B5D-8848-64966955E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6443" y="412981"/>
            <a:ext cx="1646123" cy="1638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974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887650" y="338262"/>
            <a:ext cx="10058400" cy="1108498"/>
          </a:xfrm>
        </p:spPr>
        <p:txBody>
          <a:bodyPr>
            <a:normAutofit fontScale="90000"/>
          </a:bodyPr>
          <a:lstStyle/>
          <a:p>
            <a:pPr algn="ctr"/>
            <a:r>
              <a:rPr lang="el-GR" sz="4400" dirty="0">
                <a:blipFill dpi="0" rotWithShape="1">
                  <a:blip r:embed="rId2"/>
                  <a:srcRect/>
                  <a:tile tx="6350" ty="-127000" sx="65000" sy="64000" flip="none" algn="tl"/>
                </a:blipFill>
              </a:rPr>
              <a:t>Το κατά κεφαλήν ΑΕΠ της Ελλάδας με μια ματιά  | 1990-2021</a:t>
            </a:r>
            <a:r>
              <a:rPr lang="en-US" sz="4400" dirty="0">
                <a:blipFill dpi="0" rotWithShape="1">
                  <a:blip r:embed="rId2"/>
                  <a:srcRect/>
                  <a:tile tx="6350" ty="-127000" sx="65000" sy="64000" flip="none" algn="tl"/>
                </a:blipFill>
              </a:rPr>
              <a:t> </a:t>
            </a:r>
            <a:endParaRPr lang="el-GR" sz="4400" dirty="0">
              <a:blipFill dpi="0" rotWithShape="1">
                <a:blip r:embed="rId2"/>
                <a:srcRect/>
                <a:tile tx="6350" ty="-127000" sx="65000" sy="64000" flip="none" algn="tl"/>
              </a:blipFill>
            </a:endParaRP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30.png">
            <a:extLst>
              <a:ext uri="{FF2B5EF4-FFF2-40B4-BE49-F238E27FC236}">
                <a16:creationId xmlns:a16="http://schemas.microsoft.com/office/drawing/2014/main" id="{C2713EA4-15DB-49B2-B787-4CE672351F82}"/>
              </a:ext>
            </a:extLst>
          </p:cNvPr>
          <p:cNvPicPr/>
          <p:nvPr/>
        </p:nvPicPr>
        <p:blipFill>
          <a:blip r:embed="rId5"/>
          <a:srcRect/>
          <a:stretch>
            <a:fillRect/>
          </a:stretch>
        </p:blipFill>
        <p:spPr>
          <a:xfrm>
            <a:off x="1150338" y="1904398"/>
            <a:ext cx="9891324" cy="4898349"/>
          </a:xfrm>
          <a:prstGeom prst="rect">
            <a:avLst/>
          </a:prstGeom>
          <a:ln/>
        </p:spPr>
      </p:pic>
    </p:spTree>
    <p:extLst>
      <p:ext uri="{BB962C8B-B14F-4D97-AF65-F5344CB8AC3E}">
        <p14:creationId xmlns:p14="http://schemas.microsoft.com/office/powerpoint/2010/main" val="24738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887650" y="550620"/>
            <a:ext cx="10058400" cy="1108498"/>
          </a:xfrm>
        </p:spPr>
        <p:txBody>
          <a:bodyPr>
            <a:normAutofit/>
          </a:bodyPr>
          <a:lstStyle/>
          <a:p>
            <a:pPr algn="ctr"/>
            <a:r>
              <a:rPr lang="el-GR" sz="4000" dirty="0">
                <a:blipFill dpi="0" rotWithShape="1">
                  <a:blip r:embed="rId2"/>
                  <a:srcRect/>
                  <a:tile tx="6350" ty="-127000" sx="65000" sy="64000" flip="none" algn="tl"/>
                </a:blipFill>
              </a:rPr>
              <a:t>1. Αντικαταστάτες του ΑΕΠ: </a:t>
            </a:r>
            <a:r>
              <a:rPr lang="en-US" sz="4000" dirty="0">
                <a:blipFill dpi="0" rotWithShape="1">
                  <a:blip r:embed="rId2"/>
                  <a:srcRect/>
                  <a:tile tx="6350" ty="-127000" sx="65000" sy="64000" flip="none" algn="tl"/>
                </a:blipFill>
              </a:rPr>
              <a:t>HDI</a:t>
            </a:r>
            <a:endParaRPr lang="el-GR" sz="4000" dirty="0">
              <a:blipFill dpi="0" rotWithShape="1">
                <a:blip r:embed="rId2"/>
                <a:srcRect/>
                <a:tile tx="6350" ty="-127000" sx="65000" sy="64000" flip="none" algn="tl"/>
              </a:blipFill>
            </a:endParaRP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31.png">
            <a:extLst>
              <a:ext uri="{FF2B5EF4-FFF2-40B4-BE49-F238E27FC236}">
                <a16:creationId xmlns:a16="http://schemas.microsoft.com/office/drawing/2014/main" id="{4A87D11D-B99B-4A0A-841B-E70472162770}"/>
              </a:ext>
            </a:extLst>
          </p:cNvPr>
          <p:cNvPicPr/>
          <p:nvPr/>
        </p:nvPicPr>
        <p:blipFill>
          <a:blip r:embed="rId5"/>
          <a:srcRect/>
          <a:stretch>
            <a:fillRect/>
          </a:stretch>
        </p:blipFill>
        <p:spPr>
          <a:xfrm>
            <a:off x="1723417" y="1845492"/>
            <a:ext cx="8745165" cy="4461888"/>
          </a:xfrm>
          <a:prstGeom prst="rect">
            <a:avLst/>
          </a:prstGeom>
          <a:ln/>
        </p:spPr>
      </p:pic>
    </p:spTree>
    <p:extLst>
      <p:ext uri="{BB962C8B-B14F-4D97-AF65-F5344CB8AC3E}">
        <p14:creationId xmlns:p14="http://schemas.microsoft.com/office/powerpoint/2010/main" val="403068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887650" y="484632"/>
            <a:ext cx="10058400" cy="1108498"/>
          </a:xfrm>
        </p:spPr>
        <p:txBody>
          <a:bodyPr>
            <a:normAutofit fontScale="90000"/>
          </a:bodyPr>
          <a:lstStyle/>
          <a:p>
            <a:pPr algn="ctr"/>
            <a:r>
              <a:rPr lang="el-GR" sz="4000" dirty="0">
                <a:blipFill dpi="0" rotWithShape="1">
                  <a:blip r:embed="rId2"/>
                  <a:srcRect/>
                  <a:tile tx="6350" ty="-127000" sx="65000" sy="64000" flip="none" algn="tl"/>
                </a:blipFill>
              </a:rPr>
              <a:t>1. Αντικαταστάτες του ΑΕΠ: </a:t>
            </a:r>
            <a:r>
              <a:rPr lang="en-US" sz="4000" dirty="0">
                <a:blipFill dpi="0" rotWithShape="1">
                  <a:blip r:embed="rId2"/>
                  <a:srcRect/>
                  <a:tile tx="6350" ty="-127000" sx="65000" sy="64000" flip="none" algn="tl"/>
                </a:blipFill>
              </a:rPr>
              <a:t>Ecological Footprint</a:t>
            </a:r>
            <a:endParaRPr lang="el-GR" sz="4000" dirty="0">
              <a:blipFill dpi="0" rotWithShape="1">
                <a:blip r:embed="rId2"/>
                <a:srcRect/>
                <a:tile tx="6350" ty="-127000" sx="65000" sy="64000" flip="none" algn="tl"/>
              </a:blipFill>
            </a:endParaRP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41.png">
            <a:extLst>
              <a:ext uri="{FF2B5EF4-FFF2-40B4-BE49-F238E27FC236}">
                <a16:creationId xmlns:a16="http://schemas.microsoft.com/office/drawing/2014/main" id="{5CBBE01B-FE5B-4886-A12C-8216CC3D9C1C}"/>
              </a:ext>
            </a:extLst>
          </p:cNvPr>
          <p:cNvPicPr/>
          <p:nvPr/>
        </p:nvPicPr>
        <p:blipFill>
          <a:blip r:embed="rId5"/>
          <a:srcRect/>
          <a:stretch>
            <a:fillRect/>
          </a:stretch>
        </p:blipFill>
        <p:spPr>
          <a:xfrm>
            <a:off x="1665051" y="1881728"/>
            <a:ext cx="8861897" cy="4365181"/>
          </a:xfrm>
          <a:prstGeom prst="rect">
            <a:avLst/>
          </a:prstGeom>
          <a:ln/>
        </p:spPr>
      </p:pic>
    </p:spTree>
    <p:extLst>
      <p:ext uri="{BB962C8B-B14F-4D97-AF65-F5344CB8AC3E}">
        <p14:creationId xmlns:p14="http://schemas.microsoft.com/office/powerpoint/2010/main" val="213891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887650" y="484632"/>
            <a:ext cx="10058400" cy="1108498"/>
          </a:xfrm>
        </p:spPr>
        <p:txBody>
          <a:bodyPr>
            <a:normAutofit fontScale="90000"/>
          </a:bodyPr>
          <a:lstStyle/>
          <a:p>
            <a:pPr algn="ctr"/>
            <a:r>
              <a:rPr lang="el-GR" sz="4000" dirty="0">
                <a:blipFill dpi="0" rotWithShape="1">
                  <a:blip r:embed="rId2"/>
                  <a:srcRect/>
                  <a:tile tx="6350" ty="-127000" sx="65000" sy="64000" flip="none" algn="tl"/>
                </a:blipFill>
              </a:rPr>
              <a:t>1. Αντικαταστάτες του ΑΕΠ: </a:t>
            </a:r>
            <a:r>
              <a:rPr lang="en-US" sz="4000" dirty="0">
                <a:blipFill dpi="0" rotWithShape="1">
                  <a:blip r:embed="rId2"/>
                  <a:srcRect/>
                  <a:tile tx="6350" ty="-127000" sx="65000" sy="64000" flip="none" algn="tl"/>
                </a:blipFill>
              </a:rPr>
              <a:t>Happy Planet Index</a:t>
            </a:r>
            <a:endParaRPr lang="el-GR" sz="4000" dirty="0">
              <a:blipFill dpi="0" rotWithShape="1">
                <a:blip r:embed="rId2"/>
                <a:srcRect/>
                <a:tile tx="6350" ty="-127000" sx="65000" sy="64000" flip="none" algn="tl"/>
              </a:blipFill>
            </a:endParaRP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26.png">
            <a:extLst>
              <a:ext uri="{FF2B5EF4-FFF2-40B4-BE49-F238E27FC236}">
                <a16:creationId xmlns:a16="http://schemas.microsoft.com/office/drawing/2014/main" id="{5BC7B708-8231-41FB-AC98-0B78C5F8AC9D}"/>
              </a:ext>
            </a:extLst>
          </p:cNvPr>
          <p:cNvPicPr/>
          <p:nvPr/>
        </p:nvPicPr>
        <p:blipFill>
          <a:blip r:embed="rId5"/>
          <a:srcRect/>
          <a:stretch>
            <a:fillRect/>
          </a:stretch>
        </p:blipFill>
        <p:spPr>
          <a:xfrm>
            <a:off x="1478604" y="1741251"/>
            <a:ext cx="9105090" cy="4632117"/>
          </a:xfrm>
          <a:prstGeom prst="rect">
            <a:avLst/>
          </a:prstGeom>
          <a:ln/>
        </p:spPr>
      </p:pic>
    </p:spTree>
    <p:extLst>
      <p:ext uri="{BB962C8B-B14F-4D97-AF65-F5344CB8AC3E}">
        <p14:creationId xmlns:p14="http://schemas.microsoft.com/office/powerpoint/2010/main" val="680350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887650" y="484632"/>
            <a:ext cx="10058400" cy="1108498"/>
          </a:xfrm>
        </p:spPr>
        <p:txBody>
          <a:bodyPr>
            <a:normAutofit fontScale="90000"/>
          </a:bodyPr>
          <a:lstStyle/>
          <a:p>
            <a:pPr algn="ctr"/>
            <a:r>
              <a:rPr lang="el-GR" sz="4000" dirty="0">
                <a:blipFill dpi="0" rotWithShape="1">
                  <a:blip r:embed="rId2"/>
                  <a:srcRect/>
                  <a:tile tx="6350" ty="-127000" sx="65000" sy="64000" flip="none" algn="tl"/>
                </a:blipFill>
              </a:rPr>
              <a:t>2. Αναπροσαρμόζουν το ΑΕΠ: </a:t>
            </a:r>
            <a:r>
              <a:rPr lang="en-US" sz="4000" dirty="0">
                <a:blipFill dpi="0" rotWithShape="1">
                  <a:blip r:embed="rId2"/>
                  <a:srcRect/>
                  <a:tile tx="6350" ty="-127000" sx="65000" sy="64000" flip="none" algn="tl"/>
                </a:blipFill>
              </a:rPr>
              <a:t>Adjusted Net Savings</a:t>
            </a:r>
            <a:endParaRPr lang="el-GR" sz="4000" dirty="0">
              <a:blipFill dpi="0" rotWithShape="1">
                <a:blip r:embed="rId2"/>
                <a:srcRect/>
                <a:tile tx="6350" ty="-127000" sx="65000" sy="64000" flip="none" algn="tl"/>
              </a:blipFill>
            </a:endParaRP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19.png">
            <a:extLst>
              <a:ext uri="{FF2B5EF4-FFF2-40B4-BE49-F238E27FC236}">
                <a16:creationId xmlns:a16="http://schemas.microsoft.com/office/drawing/2014/main" id="{EB6E4E01-CFB2-4909-BF9F-0D3A47E8B8EA}"/>
              </a:ext>
            </a:extLst>
          </p:cNvPr>
          <p:cNvPicPr/>
          <p:nvPr/>
        </p:nvPicPr>
        <p:blipFill>
          <a:blip r:embed="rId5"/>
          <a:srcRect/>
          <a:stretch>
            <a:fillRect/>
          </a:stretch>
        </p:blipFill>
        <p:spPr>
          <a:xfrm>
            <a:off x="1786004" y="1901751"/>
            <a:ext cx="8612863" cy="4693601"/>
          </a:xfrm>
          <a:prstGeom prst="rect">
            <a:avLst/>
          </a:prstGeom>
          <a:ln/>
        </p:spPr>
      </p:pic>
    </p:spTree>
    <p:extLst>
      <p:ext uri="{BB962C8B-B14F-4D97-AF65-F5344CB8AC3E}">
        <p14:creationId xmlns:p14="http://schemas.microsoft.com/office/powerpoint/2010/main" val="332006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887650" y="484632"/>
            <a:ext cx="10058400" cy="1108498"/>
          </a:xfrm>
        </p:spPr>
        <p:txBody>
          <a:bodyPr>
            <a:normAutofit fontScale="90000"/>
          </a:bodyPr>
          <a:lstStyle/>
          <a:p>
            <a:pPr algn="ctr"/>
            <a:r>
              <a:rPr lang="el-GR" sz="4000" dirty="0">
                <a:blipFill dpi="0" rotWithShape="1">
                  <a:blip r:embed="rId2"/>
                  <a:srcRect/>
                  <a:tile tx="6350" ty="-127000" sx="65000" sy="64000" flip="none" algn="tl"/>
                </a:blipFill>
              </a:rPr>
              <a:t>3. Συμπληρωματικοί του ΑΕΠ: 17 Στόχοι Βιώσιμης Ανάπτυξης</a:t>
            </a: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52.png">
            <a:extLst>
              <a:ext uri="{FF2B5EF4-FFF2-40B4-BE49-F238E27FC236}">
                <a16:creationId xmlns:a16="http://schemas.microsoft.com/office/drawing/2014/main" id="{D41915EE-B717-487B-9FF9-7980CD2C992A}"/>
              </a:ext>
            </a:extLst>
          </p:cNvPr>
          <p:cNvPicPr/>
          <p:nvPr/>
        </p:nvPicPr>
        <p:blipFill>
          <a:blip r:embed="rId5"/>
          <a:srcRect/>
          <a:stretch>
            <a:fillRect/>
          </a:stretch>
        </p:blipFill>
        <p:spPr>
          <a:xfrm>
            <a:off x="6096000" y="2011104"/>
            <a:ext cx="5887846" cy="3682686"/>
          </a:xfrm>
          <a:prstGeom prst="rect">
            <a:avLst/>
          </a:prstGeom>
          <a:ln/>
        </p:spPr>
      </p:pic>
      <p:pic>
        <p:nvPicPr>
          <p:cNvPr id="11" name="image25.png">
            <a:extLst>
              <a:ext uri="{FF2B5EF4-FFF2-40B4-BE49-F238E27FC236}">
                <a16:creationId xmlns:a16="http://schemas.microsoft.com/office/drawing/2014/main" id="{4A47D200-7BAE-4AC8-9270-B0DE18944BF3}"/>
              </a:ext>
            </a:extLst>
          </p:cNvPr>
          <p:cNvPicPr/>
          <p:nvPr/>
        </p:nvPicPr>
        <p:blipFill>
          <a:blip r:embed="rId6"/>
          <a:srcRect/>
          <a:stretch>
            <a:fillRect/>
          </a:stretch>
        </p:blipFill>
        <p:spPr>
          <a:xfrm>
            <a:off x="208154" y="2011104"/>
            <a:ext cx="5652175" cy="3682686"/>
          </a:xfrm>
          <a:prstGeom prst="rect">
            <a:avLst/>
          </a:prstGeom>
          <a:ln/>
        </p:spPr>
      </p:pic>
    </p:spTree>
    <p:extLst>
      <p:ext uri="{BB962C8B-B14F-4D97-AF65-F5344CB8AC3E}">
        <p14:creationId xmlns:p14="http://schemas.microsoft.com/office/powerpoint/2010/main" val="223910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887650" y="484632"/>
            <a:ext cx="10058400" cy="1108498"/>
          </a:xfrm>
        </p:spPr>
        <p:txBody>
          <a:bodyPr>
            <a:normAutofit fontScale="90000"/>
          </a:bodyPr>
          <a:lstStyle/>
          <a:p>
            <a:pPr algn="ctr"/>
            <a:r>
              <a:rPr lang="el-GR" sz="4000" dirty="0">
                <a:blipFill dpi="0" rotWithShape="1">
                  <a:blip r:embed="rId2"/>
                  <a:srcRect/>
                  <a:tile tx="6350" ty="-127000" sx="65000" sy="64000" flip="none" algn="tl"/>
                </a:blipFill>
              </a:rPr>
              <a:t>3. Συμπληρωματικοί του ΑΕΠ: 17 Στόχοι Βιώσιμης Ανάπτυξης</a:t>
            </a: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57.png">
            <a:extLst>
              <a:ext uri="{FF2B5EF4-FFF2-40B4-BE49-F238E27FC236}">
                <a16:creationId xmlns:a16="http://schemas.microsoft.com/office/drawing/2014/main" id="{D0557171-DDB8-42D6-BF17-62F2EEDAA964}"/>
              </a:ext>
            </a:extLst>
          </p:cNvPr>
          <p:cNvPicPr/>
          <p:nvPr/>
        </p:nvPicPr>
        <p:blipFill>
          <a:blip r:embed="rId5"/>
          <a:srcRect/>
          <a:stretch>
            <a:fillRect/>
          </a:stretch>
        </p:blipFill>
        <p:spPr>
          <a:xfrm>
            <a:off x="6096000" y="2303335"/>
            <a:ext cx="5706359" cy="3531856"/>
          </a:xfrm>
          <a:prstGeom prst="rect">
            <a:avLst/>
          </a:prstGeom>
          <a:ln/>
        </p:spPr>
      </p:pic>
      <p:pic>
        <p:nvPicPr>
          <p:cNvPr id="9" name="image48.png">
            <a:extLst>
              <a:ext uri="{FF2B5EF4-FFF2-40B4-BE49-F238E27FC236}">
                <a16:creationId xmlns:a16="http://schemas.microsoft.com/office/drawing/2014/main" id="{40AA9644-D0AB-42D9-85F8-38D396D56C8E}"/>
              </a:ext>
            </a:extLst>
          </p:cNvPr>
          <p:cNvPicPr/>
          <p:nvPr/>
        </p:nvPicPr>
        <p:blipFill>
          <a:blip r:embed="rId6"/>
          <a:srcRect/>
          <a:stretch>
            <a:fillRect/>
          </a:stretch>
        </p:blipFill>
        <p:spPr>
          <a:xfrm>
            <a:off x="310609" y="2303334"/>
            <a:ext cx="5637704" cy="3531857"/>
          </a:xfrm>
          <a:prstGeom prst="rect">
            <a:avLst/>
          </a:prstGeom>
          <a:ln/>
        </p:spPr>
      </p:pic>
    </p:spTree>
    <p:extLst>
      <p:ext uri="{BB962C8B-B14F-4D97-AF65-F5344CB8AC3E}">
        <p14:creationId xmlns:p14="http://schemas.microsoft.com/office/powerpoint/2010/main" val="1052908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887650" y="484632"/>
            <a:ext cx="10058400" cy="1108498"/>
          </a:xfrm>
        </p:spPr>
        <p:txBody>
          <a:bodyPr>
            <a:normAutofit fontScale="90000"/>
          </a:bodyPr>
          <a:lstStyle/>
          <a:p>
            <a:pPr algn="ctr"/>
            <a:r>
              <a:rPr lang="el-GR" sz="4000" dirty="0">
                <a:blipFill dpi="0" rotWithShape="1">
                  <a:blip r:embed="rId2"/>
                  <a:srcRect/>
                  <a:tile tx="6350" ty="-127000" sx="65000" sy="64000" flip="none" algn="tl"/>
                </a:blipFill>
              </a:rPr>
              <a:t>3. Συμπληρωματικοί του ΑΕΠ: 17 Στόχοι Βιώσιμης Ανάπτυξης</a:t>
            </a: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49.png">
            <a:extLst>
              <a:ext uri="{FF2B5EF4-FFF2-40B4-BE49-F238E27FC236}">
                <a16:creationId xmlns:a16="http://schemas.microsoft.com/office/drawing/2014/main" id="{C4248AEC-15B8-44CB-8E28-4021EC73F117}"/>
              </a:ext>
            </a:extLst>
          </p:cNvPr>
          <p:cNvPicPr/>
          <p:nvPr/>
        </p:nvPicPr>
        <p:blipFill>
          <a:blip r:embed="rId5"/>
          <a:srcRect/>
          <a:stretch>
            <a:fillRect/>
          </a:stretch>
        </p:blipFill>
        <p:spPr>
          <a:xfrm>
            <a:off x="171450" y="2069870"/>
            <a:ext cx="5509503" cy="3708359"/>
          </a:xfrm>
          <a:prstGeom prst="rect">
            <a:avLst/>
          </a:prstGeom>
          <a:ln/>
        </p:spPr>
      </p:pic>
      <p:pic>
        <p:nvPicPr>
          <p:cNvPr id="11" name="image47.png">
            <a:extLst>
              <a:ext uri="{FF2B5EF4-FFF2-40B4-BE49-F238E27FC236}">
                <a16:creationId xmlns:a16="http://schemas.microsoft.com/office/drawing/2014/main" id="{5C6CE23D-7E6D-4C14-AE05-421AF14F82C9}"/>
              </a:ext>
            </a:extLst>
          </p:cNvPr>
          <p:cNvPicPr/>
          <p:nvPr/>
        </p:nvPicPr>
        <p:blipFill>
          <a:blip r:embed="rId6"/>
          <a:srcRect/>
          <a:stretch>
            <a:fillRect/>
          </a:stretch>
        </p:blipFill>
        <p:spPr>
          <a:xfrm>
            <a:off x="5860172" y="2069869"/>
            <a:ext cx="5978390" cy="3708359"/>
          </a:xfrm>
          <a:prstGeom prst="rect">
            <a:avLst/>
          </a:prstGeom>
          <a:ln/>
        </p:spPr>
      </p:pic>
    </p:spTree>
    <p:extLst>
      <p:ext uri="{BB962C8B-B14F-4D97-AF65-F5344CB8AC3E}">
        <p14:creationId xmlns:p14="http://schemas.microsoft.com/office/powerpoint/2010/main" val="78169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1059071" y="214266"/>
            <a:ext cx="10058400" cy="844547"/>
          </a:xfrm>
        </p:spPr>
        <p:txBody>
          <a:bodyPr>
            <a:normAutofit/>
          </a:bodyPr>
          <a:lstStyle/>
          <a:p>
            <a:pPr algn="ctr"/>
            <a:r>
              <a:rPr lang="el-GR" dirty="0">
                <a:blipFill dpi="0" rotWithShape="1">
                  <a:blip r:embed="rId2"/>
                  <a:srcRect/>
                  <a:tile tx="6350" ty="-127000" sx="65000" sy="64000" flip="none" algn="tl"/>
                </a:blipFill>
              </a:rPr>
              <a:t>Συμπεράσματα</a:t>
            </a: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Πίνακας 2">
            <a:extLst>
              <a:ext uri="{FF2B5EF4-FFF2-40B4-BE49-F238E27FC236}">
                <a16:creationId xmlns:a16="http://schemas.microsoft.com/office/drawing/2014/main" id="{77B48726-CB0E-4EC2-9E22-D5E408AA87AA}"/>
              </a:ext>
            </a:extLst>
          </p:cNvPr>
          <p:cNvGraphicFramePr>
            <a:graphicFrameLocks noGrp="1"/>
          </p:cNvGraphicFramePr>
          <p:nvPr>
            <p:extLst>
              <p:ext uri="{D42A27DB-BD31-4B8C-83A1-F6EECF244321}">
                <p14:modId xmlns:p14="http://schemas.microsoft.com/office/powerpoint/2010/main" val="408329861"/>
              </p:ext>
            </p:extLst>
          </p:nvPr>
        </p:nvGraphicFramePr>
        <p:xfrm>
          <a:off x="2113473" y="1227774"/>
          <a:ext cx="8453886" cy="5191669"/>
        </p:xfrm>
        <a:graphic>
          <a:graphicData uri="http://schemas.openxmlformats.org/drawingml/2006/table">
            <a:tbl>
              <a:tblPr>
                <a:tableStyleId>{5C22544A-7EE6-4342-B048-85BDC9FD1C3A}</a:tableStyleId>
              </a:tblPr>
              <a:tblGrid>
                <a:gridCol w="6335599">
                  <a:extLst>
                    <a:ext uri="{9D8B030D-6E8A-4147-A177-3AD203B41FA5}">
                      <a16:colId xmlns:a16="http://schemas.microsoft.com/office/drawing/2014/main" val="3514521312"/>
                    </a:ext>
                  </a:extLst>
                </a:gridCol>
                <a:gridCol w="2118287">
                  <a:extLst>
                    <a:ext uri="{9D8B030D-6E8A-4147-A177-3AD203B41FA5}">
                      <a16:colId xmlns:a16="http://schemas.microsoft.com/office/drawing/2014/main" val="1926647211"/>
                    </a:ext>
                  </a:extLst>
                </a:gridCol>
              </a:tblGrid>
              <a:tr h="305314">
                <a:tc>
                  <a:txBody>
                    <a:bodyPr/>
                    <a:lstStyle/>
                    <a:p>
                      <a:pPr algn="ctr" hangingPunct="0">
                        <a:lnSpc>
                          <a:spcPct val="150000"/>
                        </a:lnSpc>
                        <a:spcAft>
                          <a:spcPts val="800"/>
                        </a:spcAft>
                      </a:pPr>
                      <a:r>
                        <a:rPr lang="el-GR" sz="1600" b="1" dirty="0">
                          <a:effectLst/>
                        </a:rPr>
                        <a:t>Δείκτης</a:t>
                      </a:r>
                      <a:endParaRPr lang="el-GR" sz="1600" b="1" dirty="0">
                        <a:effectLst/>
                        <a:latin typeface="Calibri" panose="020F0502020204030204" pitchFamily="34" charset="0"/>
                        <a:ea typeface="Calibri" panose="020F0502020204030204" pitchFamily="34" charset="0"/>
                      </a:endParaRPr>
                    </a:p>
                  </a:txBody>
                  <a:tcPr marL="62712" marR="62712" marT="0" marB="0" anchor="ctr"/>
                </a:tc>
                <a:tc>
                  <a:txBody>
                    <a:bodyPr/>
                    <a:lstStyle/>
                    <a:p>
                      <a:pPr algn="ctr" hangingPunct="0">
                        <a:lnSpc>
                          <a:spcPct val="150000"/>
                        </a:lnSpc>
                        <a:spcAft>
                          <a:spcPts val="800"/>
                        </a:spcAft>
                      </a:pPr>
                      <a:r>
                        <a:rPr lang="el-GR" sz="1600" b="1" dirty="0">
                          <a:effectLst/>
                        </a:rPr>
                        <a:t>Κατάταξη</a:t>
                      </a:r>
                      <a:endParaRPr lang="el-GR" sz="1600" b="1"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1662443306"/>
                  </a:ext>
                </a:extLst>
              </a:tr>
              <a:tr h="381361">
                <a:tc>
                  <a:txBody>
                    <a:bodyPr/>
                    <a:lstStyle/>
                    <a:p>
                      <a:pPr algn="ctr" hangingPunct="0">
                        <a:lnSpc>
                          <a:spcPct val="150000"/>
                        </a:lnSpc>
                        <a:spcAft>
                          <a:spcPts val="800"/>
                        </a:spcAft>
                      </a:pPr>
                      <a:r>
                        <a:rPr lang="el-GR" sz="1600" dirty="0">
                          <a:effectLst/>
                        </a:rPr>
                        <a:t>Δείκτης Ανθρώπινης Ανάπτυξης (HDI)</a:t>
                      </a:r>
                      <a:endParaRPr lang="el-GR" sz="1600" dirty="0">
                        <a:effectLst/>
                        <a:latin typeface="Calibri" panose="020F0502020204030204" pitchFamily="34" charset="0"/>
                        <a:ea typeface="Calibri" panose="020F0502020204030204" pitchFamily="34" charset="0"/>
                      </a:endParaRPr>
                    </a:p>
                  </a:txBody>
                  <a:tcPr marL="62712" marR="62712" marT="0" marB="0" anchor="ctr"/>
                </a:tc>
                <a:tc>
                  <a:txBody>
                    <a:bodyPr/>
                    <a:lstStyle/>
                    <a:p>
                      <a:pPr algn="ctr" hangingPunct="0">
                        <a:lnSpc>
                          <a:spcPct val="150000"/>
                        </a:lnSpc>
                        <a:spcAft>
                          <a:spcPts val="800"/>
                        </a:spcAft>
                      </a:pPr>
                      <a:r>
                        <a:rPr lang="el-GR" sz="1600" dirty="0">
                          <a:effectLst/>
                        </a:rPr>
                        <a:t>33/191 (2021)</a:t>
                      </a:r>
                      <a:endParaRPr lang="el-GR" sz="1600"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2155048009"/>
                  </a:ext>
                </a:extLst>
              </a:tr>
              <a:tr h="305314">
                <a:tc>
                  <a:txBody>
                    <a:bodyPr/>
                    <a:lstStyle/>
                    <a:p>
                      <a:pPr algn="ctr" hangingPunct="0">
                        <a:lnSpc>
                          <a:spcPct val="150000"/>
                        </a:lnSpc>
                        <a:spcAft>
                          <a:spcPts val="800"/>
                        </a:spcAft>
                      </a:pPr>
                      <a:r>
                        <a:rPr lang="el-GR" sz="1600" dirty="0">
                          <a:effectLst/>
                        </a:rPr>
                        <a:t>Προσαρμοσμένος </a:t>
                      </a:r>
                      <a:r>
                        <a:rPr lang="en-US" sz="1600" dirty="0">
                          <a:effectLst/>
                        </a:rPr>
                        <a:t>HDI</a:t>
                      </a:r>
                      <a:r>
                        <a:rPr lang="el-GR" sz="1600" dirty="0">
                          <a:effectLst/>
                        </a:rPr>
                        <a:t> με βάση την ανισότητα (IHDI</a:t>
                      </a:r>
                      <a:r>
                        <a:rPr lang="en-US" sz="1600" dirty="0">
                          <a:effectLst/>
                        </a:rPr>
                        <a:t>)</a:t>
                      </a:r>
                      <a:endParaRPr lang="el-GR" sz="1600" dirty="0">
                        <a:effectLst/>
                        <a:latin typeface="Calibri" panose="020F0502020204030204" pitchFamily="34" charset="0"/>
                        <a:ea typeface="Calibri" panose="020F0502020204030204" pitchFamily="34" charset="0"/>
                      </a:endParaRPr>
                    </a:p>
                  </a:txBody>
                  <a:tcPr marL="62712" marR="62712" marT="0" marB="0" anchor="ctr"/>
                </a:tc>
                <a:tc>
                  <a:txBody>
                    <a:bodyPr/>
                    <a:lstStyle/>
                    <a:p>
                      <a:pPr algn="ctr" hangingPunct="0">
                        <a:lnSpc>
                          <a:spcPct val="150000"/>
                        </a:lnSpc>
                        <a:spcAft>
                          <a:spcPts val="800"/>
                        </a:spcAft>
                      </a:pPr>
                      <a:r>
                        <a:rPr lang="el-GR" sz="1600" dirty="0">
                          <a:effectLst/>
                        </a:rPr>
                        <a:t>36/156 (2021</a:t>
                      </a:r>
                      <a:endParaRPr lang="el-GR" sz="1600"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3145466311"/>
                  </a:ext>
                </a:extLst>
              </a:tr>
              <a:tr h="381361">
                <a:tc>
                  <a:txBody>
                    <a:bodyPr/>
                    <a:lstStyle/>
                    <a:p>
                      <a:pPr algn="ctr" hangingPunct="0">
                        <a:lnSpc>
                          <a:spcPct val="150000"/>
                        </a:lnSpc>
                        <a:spcAft>
                          <a:spcPts val="800"/>
                        </a:spcAft>
                      </a:pPr>
                      <a:r>
                        <a:rPr lang="el-GR" sz="1600" dirty="0">
                          <a:effectLst/>
                        </a:rPr>
                        <a:t>Δείκτης Έμφυλης Ανάπτυξης (GDI)</a:t>
                      </a:r>
                      <a:endParaRPr lang="el-GR" sz="1600" dirty="0">
                        <a:effectLst/>
                        <a:latin typeface="Calibri" panose="020F0502020204030204" pitchFamily="34" charset="0"/>
                        <a:ea typeface="Calibri" panose="020F0502020204030204" pitchFamily="34" charset="0"/>
                      </a:endParaRPr>
                    </a:p>
                  </a:txBody>
                  <a:tcPr marL="62712" marR="62712" marT="0" marB="0" anchor="ctr"/>
                </a:tc>
                <a:tc>
                  <a:txBody>
                    <a:bodyPr/>
                    <a:lstStyle/>
                    <a:p>
                      <a:pPr algn="ctr" hangingPunct="0">
                        <a:lnSpc>
                          <a:spcPct val="150000"/>
                        </a:lnSpc>
                        <a:spcAft>
                          <a:spcPts val="800"/>
                        </a:spcAft>
                      </a:pPr>
                      <a:r>
                        <a:rPr lang="el-GR" sz="1600" dirty="0">
                          <a:effectLst/>
                        </a:rPr>
                        <a:t>82/172 (2021)</a:t>
                      </a:r>
                      <a:endParaRPr lang="el-GR" sz="1600"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3181020117"/>
                  </a:ext>
                </a:extLst>
              </a:tr>
              <a:tr h="381361">
                <a:tc>
                  <a:txBody>
                    <a:bodyPr/>
                    <a:lstStyle/>
                    <a:p>
                      <a:pPr algn="ctr" hangingPunct="0">
                        <a:lnSpc>
                          <a:spcPct val="150000"/>
                        </a:lnSpc>
                        <a:spcAft>
                          <a:spcPts val="800"/>
                        </a:spcAft>
                      </a:pPr>
                      <a:r>
                        <a:rPr lang="el-GR" sz="1600" dirty="0">
                          <a:effectLst/>
                        </a:rPr>
                        <a:t>Δείκτης Ανισότητας Φύλου (GII)</a:t>
                      </a:r>
                      <a:endParaRPr lang="el-GR" sz="1600" dirty="0">
                        <a:effectLst/>
                        <a:latin typeface="Calibri" panose="020F0502020204030204" pitchFamily="34" charset="0"/>
                        <a:ea typeface="Calibri" panose="020F0502020204030204" pitchFamily="34" charset="0"/>
                      </a:endParaRPr>
                    </a:p>
                  </a:txBody>
                  <a:tcPr marL="62712" marR="62712" marT="0" marB="0" anchor="ctr"/>
                </a:tc>
                <a:tc>
                  <a:txBody>
                    <a:bodyPr/>
                    <a:lstStyle/>
                    <a:p>
                      <a:pPr algn="ctr" hangingPunct="0">
                        <a:lnSpc>
                          <a:spcPct val="150000"/>
                        </a:lnSpc>
                        <a:spcAft>
                          <a:spcPts val="800"/>
                        </a:spcAft>
                      </a:pPr>
                      <a:r>
                        <a:rPr lang="el-GR" sz="1600" dirty="0">
                          <a:effectLst/>
                        </a:rPr>
                        <a:t>32/170 (2021)</a:t>
                      </a:r>
                      <a:endParaRPr lang="el-GR" sz="1600"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919273259"/>
                  </a:ext>
                </a:extLst>
              </a:tr>
              <a:tr h="381361">
                <a:tc>
                  <a:txBody>
                    <a:bodyPr/>
                    <a:lstStyle/>
                    <a:p>
                      <a:pPr algn="ctr" hangingPunct="0">
                        <a:lnSpc>
                          <a:spcPct val="150000"/>
                        </a:lnSpc>
                        <a:spcAft>
                          <a:spcPts val="800"/>
                        </a:spcAft>
                      </a:pPr>
                      <a:r>
                        <a:rPr lang="el-GR" sz="1600" dirty="0">
                          <a:effectLst/>
                        </a:rPr>
                        <a:t>Προσαρμοσμένος </a:t>
                      </a:r>
                      <a:r>
                        <a:rPr lang="en-US" sz="1600" dirty="0">
                          <a:effectLst/>
                        </a:rPr>
                        <a:t>HDI </a:t>
                      </a:r>
                      <a:r>
                        <a:rPr lang="el-GR" sz="1600" dirty="0">
                          <a:effectLst/>
                        </a:rPr>
                        <a:t>στις πλανητικές πιέσεις (PHDI)</a:t>
                      </a:r>
                      <a:endParaRPr lang="el-GR" sz="1600" dirty="0">
                        <a:effectLst/>
                        <a:latin typeface="Calibri" panose="020F0502020204030204" pitchFamily="34" charset="0"/>
                        <a:ea typeface="Calibri" panose="020F0502020204030204" pitchFamily="34" charset="0"/>
                      </a:endParaRPr>
                    </a:p>
                  </a:txBody>
                  <a:tcPr marL="62712" marR="62712" marT="0" marB="0" anchor="ctr"/>
                </a:tc>
                <a:tc>
                  <a:txBody>
                    <a:bodyPr/>
                    <a:lstStyle/>
                    <a:p>
                      <a:pPr algn="ctr" hangingPunct="0">
                        <a:lnSpc>
                          <a:spcPct val="150000"/>
                        </a:lnSpc>
                        <a:spcAft>
                          <a:spcPts val="800"/>
                        </a:spcAft>
                      </a:pPr>
                      <a:r>
                        <a:rPr lang="el-GR" sz="1600" dirty="0">
                          <a:effectLst/>
                        </a:rPr>
                        <a:t>11/155 (2021)</a:t>
                      </a:r>
                      <a:endParaRPr lang="el-GR" sz="1600"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2793151703"/>
                  </a:ext>
                </a:extLst>
              </a:tr>
              <a:tr h="305314">
                <a:tc>
                  <a:txBody>
                    <a:bodyPr/>
                    <a:lstStyle/>
                    <a:p>
                      <a:pPr algn="ctr" hangingPunct="0">
                        <a:lnSpc>
                          <a:spcPct val="150000"/>
                        </a:lnSpc>
                        <a:spcAft>
                          <a:spcPts val="800"/>
                        </a:spcAft>
                      </a:pPr>
                      <a:r>
                        <a:rPr lang="el-GR" sz="1600" dirty="0">
                          <a:effectLst/>
                        </a:rPr>
                        <a:t>Δείκτης Ποιότητας Ζωής (QLI)</a:t>
                      </a:r>
                      <a:endParaRPr lang="el-GR" sz="1600" dirty="0">
                        <a:effectLst/>
                        <a:latin typeface="Calibri" panose="020F0502020204030204" pitchFamily="34" charset="0"/>
                        <a:ea typeface="Calibri" panose="020F0502020204030204" pitchFamily="34" charset="0"/>
                      </a:endParaRPr>
                    </a:p>
                  </a:txBody>
                  <a:tcPr marL="62712" marR="62712" marT="0" marB="0" anchor="ctr"/>
                </a:tc>
                <a:tc>
                  <a:txBody>
                    <a:bodyPr/>
                    <a:lstStyle/>
                    <a:p>
                      <a:pPr algn="ctr" hangingPunct="0">
                        <a:lnSpc>
                          <a:spcPct val="150000"/>
                        </a:lnSpc>
                        <a:spcAft>
                          <a:spcPts val="800"/>
                        </a:spcAft>
                      </a:pPr>
                      <a:r>
                        <a:rPr lang="el-GR" sz="1600" dirty="0">
                          <a:effectLst/>
                        </a:rPr>
                        <a:t>46/87 (2023)</a:t>
                      </a:r>
                      <a:endParaRPr lang="el-GR" sz="1600"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925656776"/>
                  </a:ext>
                </a:extLst>
              </a:tr>
              <a:tr h="381361">
                <a:tc>
                  <a:txBody>
                    <a:bodyPr/>
                    <a:lstStyle/>
                    <a:p>
                      <a:pPr algn="ctr" hangingPunct="0">
                        <a:lnSpc>
                          <a:spcPct val="150000"/>
                        </a:lnSpc>
                        <a:spcAft>
                          <a:spcPts val="800"/>
                        </a:spcAft>
                      </a:pPr>
                      <a:r>
                        <a:rPr lang="el-GR" sz="1600" dirty="0">
                          <a:effectLst/>
                        </a:rPr>
                        <a:t>Οικολογικό Αποτύπωμα (EF)</a:t>
                      </a:r>
                      <a:endParaRPr lang="el-GR" sz="1600" dirty="0">
                        <a:effectLst/>
                        <a:latin typeface="Calibri" panose="020F0502020204030204" pitchFamily="34" charset="0"/>
                        <a:ea typeface="Calibri" panose="020F0502020204030204" pitchFamily="34" charset="0"/>
                      </a:endParaRPr>
                    </a:p>
                  </a:txBody>
                  <a:tcPr marL="62712" marR="62712" marT="0" marB="0" anchor="ctr"/>
                </a:tc>
                <a:tc>
                  <a:txBody>
                    <a:bodyPr/>
                    <a:lstStyle/>
                    <a:p>
                      <a:pPr algn="ctr" hangingPunct="0">
                        <a:lnSpc>
                          <a:spcPct val="150000"/>
                        </a:lnSpc>
                        <a:spcAft>
                          <a:spcPts val="800"/>
                        </a:spcAft>
                      </a:pPr>
                      <a:r>
                        <a:rPr lang="el-GR" sz="1600" dirty="0">
                          <a:effectLst/>
                        </a:rPr>
                        <a:t>55/185 (2018)</a:t>
                      </a:r>
                      <a:endParaRPr lang="el-GR" sz="1600"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2739237348"/>
                  </a:ext>
                </a:extLst>
              </a:tr>
              <a:tr h="305314">
                <a:tc>
                  <a:txBody>
                    <a:bodyPr/>
                    <a:lstStyle/>
                    <a:p>
                      <a:pPr algn="ctr" hangingPunct="0">
                        <a:lnSpc>
                          <a:spcPct val="150000"/>
                        </a:lnSpc>
                        <a:spcAft>
                          <a:spcPts val="800"/>
                        </a:spcAft>
                      </a:pPr>
                      <a:r>
                        <a:rPr lang="el-GR" sz="1600" dirty="0">
                          <a:effectLst/>
                        </a:rPr>
                        <a:t>Δείκτης Ευτυχισμένου Πλανήτη (HPI)</a:t>
                      </a:r>
                      <a:endParaRPr lang="el-GR" sz="1600" dirty="0">
                        <a:effectLst/>
                        <a:latin typeface="Calibri" panose="020F0502020204030204" pitchFamily="34" charset="0"/>
                        <a:ea typeface="Calibri" panose="020F0502020204030204" pitchFamily="34" charset="0"/>
                      </a:endParaRPr>
                    </a:p>
                  </a:txBody>
                  <a:tcPr marL="62712" marR="62712" marT="0" marB="0" anchor="ctr"/>
                </a:tc>
                <a:tc>
                  <a:txBody>
                    <a:bodyPr/>
                    <a:lstStyle/>
                    <a:p>
                      <a:pPr algn="ctr" hangingPunct="0">
                        <a:lnSpc>
                          <a:spcPct val="150000"/>
                        </a:lnSpc>
                        <a:spcAft>
                          <a:spcPts val="800"/>
                        </a:spcAft>
                      </a:pPr>
                      <a:r>
                        <a:rPr lang="el-GR" sz="1600" dirty="0">
                          <a:effectLst/>
                        </a:rPr>
                        <a:t>26/88 (2020)</a:t>
                      </a:r>
                      <a:endParaRPr lang="el-GR" sz="1600"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698942165"/>
                  </a:ext>
                </a:extLst>
              </a:tr>
              <a:tr h="453604">
                <a:tc>
                  <a:txBody>
                    <a:bodyPr/>
                    <a:lstStyle/>
                    <a:p>
                      <a:pPr algn="ctr" hangingPunct="0">
                        <a:lnSpc>
                          <a:spcPct val="150000"/>
                        </a:lnSpc>
                        <a:spcAft>
                          <a:spcPts val="800"/>
                        </a:spcAft>
                      </a:pPr>
                      <a:r>
                        <a:rPr lang="el-GR" sz="1600" dirty="0">
                          <a:effectLst/>
                        </a:rPr>
                        <a:t>Δείκτης Προσαρμοσμένων Καθαρών Αποταμιεύσεων (ANS)</a:t>
                      </a:r>
                      <a:endParaRPr lang="el-GR" sz="1600" dirty="0">
                        <a:effectLst/>
                        <a:latin typeface="Calibri" panose="020F0502020204030204" pitchFamily="34" charset="0"/>
                        <a:ea typeface="Calibri" panose="020F0502020204030204" pitchFamily="34" charset="0"/>
                      </a:endParaRPr>
                    </a:p>
                  </a:txBody>
                  <a:tcPr marL="62712" marR="62712" marT="0" marB="0" anchor="ctr"/>
                </a:tc>
                <a:tc>
                  <a:txBody>
                    <a:bodyPr/>
                    <a:lstStyle/>
                    <a:p>
                      <a:pPr algn="ctr" hangingPunct="0">
                        <a:lnSpc>
                          <a:spcPct val="150000"/>
                        </a:lnSpc>
                        <a:spcAft>
                          <a:spcPts val="800"/>
                        </a:spcAft>
                      </a:pPr>
                      <a:r>
                        <a:rPr lang="el-GR" sz="1600" dirty="0">
                          <a:effectLst/>
                        </a:rPr>
                        <a:t>124/124 (2020)</a:t>
                      </a:r>
                      <a:endParaRPr lang="el-GR" sz="1600"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1043562354"/>
                  </a:ext>
                </a:extLst>
              </a:tr>
              <a:tr h="381361">
                <a:tc>
                  <a:txBody>
                    <a:bodyPr/>
                    <a:lstStyle/>
                    <a:p>
                      <a:pPr algn="ctr" hangingPunct="0">
                        <a:lnSpc>
                          <a:spcPct val="150000"/>
                        </a:lnSpc>
                        <a:spcAft>
                          <a:spcPts val="800"/>
                        </a:spcAft>
                      </a:pPr>
                      <a:r>
                        <a:rPr lang="el-GR" sz="1600" kern="1200" dirty="0">
                          <a:solidFill>
                            <a:schemeClr val="dk1"/>
                          </a:solidFill>
                          <a:effectLst/>
                          <a:latin typeface="+mn-lt"/>
                          <a:ea typeface="+mn-ea"/>
                          <a:cs typeface="+mn-cs"/>
                        </a:rPr>
                        <a:t>Δείκτης </a:t>
                      </a:r>
                      <a:r>
                        <a:rPr lang="en-US" sz="1600" kern="1200" dirty="0">
                          <a:solidFill>
                            <a:schemeClr val="dk1"/>
                          </a:solidFill>
                          <a:effectLst/>
                          <a:latin typeface="+mn-lt"/>
                          <a:ea typeface="+mn-ea"/>
                          <a:cs typeface="+mn-cs"/>
                        </a:rPr>
                        <a:t>GINI</a:t>
                      </a:r>
                      <a:endParaRPr lang="el-GR" sz="1600" kern="1200" dirty="0">
                        <a:solidFill>
                          <a:schemeClr val="dk1"/>
                        </a:solidFill>
                        <a:effectLst/>
                        <a:latin typeface="+mn-lt"/>
                        <a:ea typeface="+mn-ea"/>
                        <a:cs typeface="+mn-cs"/>
                      </a:endParaRPr>
                    </a:p>
                  </a:txBody>
                  <a:tcPr marL="62712" marR="62712" marT="0" marB="0" anchor="ctr"/>
                </a:tc>
                <a:tc>
                  <a:txBody>
                    <a:bodyPr/>
                    <a:lstStyle/>
                    <a:p>
                      <a:pPr algn="ctr" hangingPunct="0">
                        <a:lnSpc>
                          <a:spcPct val="150000"/>
                        </a:lnSpc>
                        <a:spcAft>
                          <a:spcPts val="800"/>
                        </a:spcAft>
                      </a:pPr>
                      <a:r>
                        <a:rPr lang="en-US" sz="1600" kern="1200" dirty="0">
                          <a:solidFill>
                            <a:schemeClr val="dk1"/>
                          </a:solidFill>
                          <a:effectLst/>
                          <a:latin typeface="+mn-lt"/>
                          <a:ea typeface="+mn-ea"/>
                          <a:cs typeface="+mn-cs"/>
                        </a:rPr>
                        <a:t>113/163 (2023)</a:t>
                      </a:r>
                      <a:endParaRPr lang="el-GR" sz="1600" kern="1200" dirty="0">
                        <a:solidFill>
                          <a:schemeClr val="dk1"/>
                        </a:solidFill>
                        <a:effectLst/>
                        <a:latin typeface="+mn-lt"/>
                        <a:ea typeface="+mn-ea"/>
                        <a:cs typeface="+mn-cs"/>
                      </a:endParaRPr>
                    </a:p>
                  </a:txBody>
                  <a:tcPr marL="62712" marR="62712" marT="0" marB="0" anchor="ctr"/>
                </a:tc>
                <a:extLst>
                  <a:ext uri="{0D108BD9-81ED-4DB2-BD59-A6C34878D82A}">
                    <a16:rowId xmlns:a16="http://schemas.microsoft.com/office/drawing/2014/main" val="3247002598"/>
                  </a:ext>
                </a:extLst>
              </a:tr>
              <a:tr h="381361">
                <a:tc>
                  <a:txBody>
                    <a:bodyPr/>
                    <a:lstStyle/>
                    <a:p>
                      <a:pPr algn="ctr" hangingPunct="0">
                        <a:lnSpc>
                          <a:spcPct val="150000"/>
                        </a:lnSpc>
                        <a:spcAft>
                          <a:spcPts val="800"/>
                        </a:spcAft>
                      </a:pPr>
                      <a:r>
                        <a:rPr lang="el-GR" sz="1600" dirty="0">
                          <a:effectLst/>
                        </a:rPr>
                        <a:t>Δείκτης Κληροδοτούμενης Ευημερίας (LPI)</a:t>
                      </a:r>
                      <a:endParaRPr lang="el-GR" sz="1600" dirty="0">
                        <a:effectLst/>
                        <a:latin typeface="Calibri" panose="020F0502020204030204" pitchFamily="34" charset="0"/>
                        <a:ea typeface="Calibri" panose="020F0502020204030204" pitchFamily="34" charset="0"/>
                      </a:endParaRPr>
                    </a:p>
                  </a:txBody>
                  <a:tcPr marL="62712" marR="62712" marT="0" marB="0" anchor="ctr"/>
                </a:tc>
                <a:tc>
                  <a:txBody>
                    <a:bodyPr/>
                    <a:lstStyle/>
                    <a:p>
                      <a:pPr algn="ctr" hangingPunct="0">
                        <a:lnSpc>
                          <a:spcPct val="150000"/>
                        </a:lnSpc>
                        <a:spcAft>
                          <a:spcPts val="800"/>
                        </a:spcAft>
                      </a:pPr>
                      <a:r>
                        <a:rPr lang="el-GR" sz="1600" dirty="0">
                          <a:effectLst/>
                        </a:rPr>
                        <a:t>43/167 (2021)</a:t>
                      </a:r>
                      <a:endParaRPr lang="el-GR" sz="1600"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912526192"/>
                  </a:ext>
                </a:extLst>
              </a:tr>
              <a:tr h="381361">
                <a:tc>
                  <a:txBody>
                    <a:bodyPr/>
                    <a:lstStyle/>
                    <a:p>
                      <a:pPr algn="ctr" hangingPunct="0">
                        <a:lnSpc>
                          <a:spcPct val="150000"/>
                        </a:lnSpc>
                        <a:spcAft>
                          <a:spcPts val="800"/>
                        </a:spcAft>
                      </a:pPr>
                      <a:r>
                        <a:rPr lang="el-GR" sz="1600" dirty="0">
                          <a:effectLst/>
                        </a:rPr>
                        <a:t>Δείκτης Περιεκτικού Πλούτου (IWI)</a:t>
                      </a:r>
                      <a:endParaRPr lang="el-GR" sz="1600" dirty="0">
                        <a:effectLst/>
                        <a:latin typeface="Calibri" panose="020F0502020204030204" pitchFamily="34" charset="0"/>
                        <a:ea typeface="Calibri" panose="020F0502020204030204" pitchFamily="34" charset="0"/>
                      </a:endParaRPr>
                    </a:p>
                  </a:txBody>
                  <a:tcPr marL="62712" marR="62712" marT="0" marB="0" anchor="ctr"/>
                </a:tc>
                <a:tc>
                  <a:txBody>
                    <a:bodyPr/>
                    <a:lstStyle/>
                    <a:p>
                      <a:pPr algn="ctr" hangingPunct="0">
                        <a:lnSpc>
                          <a:spcPct val="150000"/>
                        </a:lnSpc>
                        <a:spcAft>
                          <a:spcPts val="800"/>
                        </a:spcAft>
                      </a:pPr>
                      <a:r>
                        <a:rPr lang="el-GR" sz="1600" dirty="0">
                          <a:effectLst/>
                        </a:rPr>
                        <a:t>84/140 (2014)</a:t>
                      </a:r>
                      <a:endParaRPr lang="el-GR" sz="1600"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2186541054"/>
                  </a:ext>
                </a:extLst>
              </a:tr>
              <a:tr h="381361">
                <a:tc>
                  <a:txBody>
                    <a:bodyPr/>
                    <a:lstStyle/>
                    <a:p>
                      <a:pPr marL="0" marR="0" lvl="0" indent="0" algn="ctr" defTabSz="914400" rtl="0" eaLnBrk="1" fontAlgn="auto" latinLnBrk="0" hangingPunct="0">
                        <a:lnSpc>
                          <a:spcPct val="150000"/>
                        </a:lnSpc>
                        <a:spcBef>
                          <a:spcPts val="0"/>
                        </a:spcBef>
                        <a:spcAft>
                          <a:spcPts val="800"/>
                        </a:spcAft>
                        <a:buClrTx/>
                        <a:buSzTx/>
                        <a:buFontTx/>
                        <a:buNone/>
                        <a:tabLst/>
                        <a:defRPr/>
                      </a:pPr>
                      <a:r>
                        <a:rPr lang="el-GR" sz="1600" dirty="0"/>
                        <a:t>17 Στόχοι Βιώσιμης Ανάπτυξης</a:t>
                      </a:r>
                      <a:endParaRPr lang="el-GR" sz="1600" dirty="0">
                        <a:effectLst/>
                        <a:latin typeface="Calibri" panose="020F0502020204030204" pitchFamily="34" charset="0"/>
                        <a:ea typeface="Calibri" panose="020F0502020204030204" pitchFamily="34" charset="0"/>
                      </a:endParaRPr>
                    </a:p>
                  </a:txBody>
                  <a:tcPr marL="62712" marR="62712" marT="0" marB="0" anchor="ctr"/>
                </a:tc>
                <a:tc>
                  <a:txBody>
                    <a:bodyPr/>
                    <a:lstStyle/>
                    <a:p>
                      <a:pPr marL="0" marR="0" lvl="0" indent="0" algn="ctr" defTabSz="914400" rtl="0" eaLnBrk="1" fontAlgn="auto" latinLnBrk="0" hangingPunct="0">
                        <a:lnSpc>
                          <a:spcPct val="150000"/>
                        </a:lnSpc>
                        <a:spcBef>
                          <a:spcPts val="0"/>
                        </a:spcBef>
                        <a:spcAft>
                          <a:spcPts val="800"/>
                        </a:spcAft>
                        <a:buClrTx/>
                        <a:buSzTx/>
                        <a:buFontTx/>
                        <a:buNone/>
                        <a:tabLst/>
                        <a:defRPr/>
                      </a:pPr>
                      <a:r>
                        <a:rPr lang="el-GR" sz="1600" b="0" dirty="0"/>
                        <a:t>32</a:t>
                      </a:r>
                      <a:r>
                        <a:rPr lang="el-GR" sz="1600" dirty="0"/>
                        <a:t>/163</a:t>
                      </a:r>
                      <a:r>
                        <a:rPr lang="en-US" sz="1600" dirty="0"/>
                        <a:t> (2021)</a:t>
                      </a:r>
                      <a:endParaRPr lang="el-GR" sz="1600" dirty="0">
                        <a:effectLst/>
                        <a:latin typeface="Calibri" panose="020F0502020204030204" pitchFamily="34" charset="0"/>
                        <a:ea typeface="Calibri" panose="020F0502020204030204" pitchFamily="34" charset="0"/>
                      </a:endParaRPr>
                    </a:p>
                  </a:txBody>
                  <a:tcPr marL="62712" marR="62712" marT="0" marB="0" anchor="ctr"/>
                </a:tc>
                <a:extLst>
                  <a:ext uri="{0D108BD9-81ED-4DB2-BD59-A6C34878D82A}">
                    <a16:rowId xmlns:a16="http://schemas.microsoft.com/office/drawing/2014/main" val="4032917390"/>
                  </a:ext>
                </a:extLst>
              </a:tr>
            </a:tbl>
          </a:graphicData>
        </a:graphic>
      </p:graphicFrame>
    </p:spTree>
    <p:extLst>
      <p:ext uri="{BB962C8B-B14F-4D97-AF65-F5344CB8AC3E}">
        <p14:creationId xmlns:p14="http://schemas.microsoft.com/office/powerpoint/2010/main" val="1023147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1059071" y="214266"/>
            <a:ext cx="10058400" cy="844547"/>
          </a:xfrm>
        </p:spPr>
        <p:txBody>
          <a:bodyPr>
            <a:normAutofit/>
          </a:bodyPr>
          <a:lstStyle/>
          <a:p>
            <a:pPr algn="ctr"/>
            <a:r>
              <a:rPr lang="el-GR" dirty="0">
                <a:blipFill dpi="0" rotWithShape="1">
                  <a:blip r:embed="rId2"/>
                  <a:srcRect/>
                  <a:tile tx="6350" ty="-127000" sx="65000" sy="64000" flip="none" algn="tl"/>
                </a:blipFill>
              </a:rPr>
              <a:t>Συμπεράσματα</a:t>
            </a: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a:extLst>
              <a:ext uri="{FF2B5EF4-FFF2-40B4-BE49-F238E27FC236}">
                <a16:creationId xmlns:a16="http://schemas.microsoft.com/office/drawing/2014/main" id="{DBE1452F-9B00-B53F-E389-6D6A645632BB}"/>
              </a:ext>
            </a:extLst>
          </p:cNvPr>
          <p:cNvSpPr>
            <a:spLocks noGrp="1"/>
          </p:cNvSpPr>
          <p:nvPr>
            <p:ph idx="1"/>
          </p:nvPr>
        </p:nvSpPr>
        <p:spPr>
          <a:xfrm>
            <a:off x="958391" y="1530178"/>
            <a:ext cx="10275217" cy="4505962"/>
          </a:xfrm>
        </p:spPr>
        <p:txBody>
          <a:bodyPr>
            <a:normAutofit fontScale="77500" lnSpcReduction="20000"/>
          </a:bodyPr>
          <a:lstStyle/>
          <a:p>
            <a:pPr algn="just">
              <a:lnSpc>
                <a:spcPct val="150000"/>
              </a:lnSpc>
            </a:pPr>
            <a:r>
              <a:rPr lang="el-GR" sz="2400" dirty="0"/>
              <a:t>Οι επιδόσεις της χώρας με βάση τους δείκτες ανθρώπινης ανάπτυξης (HDI, IHDI, PHDI) θεωρούνται αρκετά ικανοποιητικές, με αποτέλεσμα η Ελλάδα να κατατάσσεται στη λίστα των χωρών με πολύ υψηλή ανθρώπινη ανάπτυξη. </a:t>
            </a:r>
          </a:p>
          <a:p>
            <a:pPr algn="just">
              <a:lnSpc>
                <a:spcPct val="150000"/>
              </a:lnSpc>
            </a:pPr>
            <a:r>
              <a:rPr lang="el-GR" sz="2400" dirty="0"/>
              <a:t>Αντίθετα, σε σχέση με τις περισσότερες ευρωπαϊκές χώρες, ιδιαίτερα χαμηλή είναι η θέση της Ελλάδας σε όρους έμφυλης αναπτυξιακής επίδοσης (GDI, GII), με αποτέλεσμα η χώρα να ανήκει, από τις συνολικά πέντε ομάδες χωρών, στη 2η καλύτερη ομάδα χωρών για την ισότητα των φύλων. </a:t>
            </a:r>
          </a:p>
          <a:p>
            <a:pPr algn="just">
              <a:lnSpc>
                <a:spcPct val="150000"/>
              </a:lnSpc>
            </a:pPr>
            <a:r>
              <a:rPr lang="el-GR" sz="2400" dirty="0"/>
              <a:t>Σε όρους βιωσιμότητας οικονομικής ανάπτυξης (ANS, IWI, Ε</a:t>
            </a:r>
            <a:r>
              <a:rPr lang="en-GB" sz="2400" dirty="0"/>
              <a:t>F</a:t>
            </a:r>
            <a:r>
              <a:rPr lang="el-GR" sz="2400" dirty="0"/>
              <a:t>), η οικονομία της Ελλάδας θεωρείται μη βιώσιμη, έχοντας απωλέσει σημαντικό μέρος του υλικού, του ανθρώπινου και, κυρίως, του φυσικού της κεφαλαίου. Τέλος, η κατάταξη της Ελλάδας για τους υπόλοιπους δείκτες κινείται σε μέσο επίπεδο.</a:t>
            </a:r>
          </a:p>
        </p:txBody>
      </p:sp>
    </p:spTree>
    <p:extLst>
      <p:ext uri="{BB962C8B-B14F-4D97-AF65-F5344CB8AC3E}">
        <p14:creationId xmlns:p14="http://schemas.microsoft.com/office/powerpoint/2010/main" val="346171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301681" y="55253"/>
            <a:ext cx="3333382" cy="2701716"/>
          </a:xfrm>
        </p:spPr>
        <p:txBody>
          <a:bodyPr>
            <a:normAutofit/>
          </a:bodyPr>
          <a:lstStyle/>
          <a:p>
            <a:pPr algn="r"/>
            <a:r>
              <a:rPr lang="el-GR" dirty="0">
                <a:solidFill>
                  <a:srgbClr val="FFFFFF"/>
                </a:solidFill>
              </a:rPr>
              <a:t>Πέρα από το ΑΕΠ;</a:t>
            </a:r>
          </a:p>
        </p:txBody>
      </p:sp>
      <p:sp>
        <p:nvSpPr>
          <p:cNvPr id="14" name="Oval 13">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5"/>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Αποτέλεσμα εικόνας για beyond GDP">
            <a:extLst>
              <a:ext uri="{FF2B5EF4-FFF2-40B4-BE49-F238E27FC236}">
                <a16:creationId xmlns:a16="http://schemas.microsoft.com/office/drawing/2014/main" id="{742977DD-90BF-4EC4-8133-ABF62FB449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2236" y="2454803"/>
            <a:ext cx="3017502" cy="40285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Εικόνα 12">
            <a:extLst>
              <a:ext uri="{FF2B5EF4-FFF2-40B4-BE49-F238E27FC236}">
                <a16:creationId xmlns:a16="http://schemas.microsoft.com/office/drawing/2014/main" id="{2120FDC0-8FA2-47B1-88DA-DDA77AC46238}"/>
              </a:ext>
            </a:extLst>
          </p:cNvPr>
          <p:cNvPicPr>
            <a:picLocks noChangeAspect="1"/>
          </p:cNvPicPr>
          <p:nvPr/>
        </p:nvPicPr>
        <p:blipFill>
          <a:blip r:embed="rId8"/>
          <a:stretch>
            <a:fillRect/>
          </a:stretch>
        </p:blipFill>
        <p:spPr>
          <a:xfrm>
            <a:off x="8295369" y="457200"/>
            <a:ext cx="2971800" cy="2971800"/>
          </a:xfrm>
          <a:prstGeom prst="rect">
            <a:avLst/>
          </a:prstGeom>
        </p:spPr>
      </p:pic>
      <p:pic>
        <p:nvPicPr>
          <p:cNvPr id="15" name="Picture 4" descr="Αποτέλεσμα εικόνας για beyond GDP">
            <a:extLst>
              <a:ext uri="{FF2B5EF4-FFF2-40B4-BE49-F238E27FC236}">
                <a16:creationId xmlns:a16="http://schemas.microsoft.com/office/drawing/2014/main" id="{C6EF283A-76E8-4A5A-868B-B87559567F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0293" y="3478826"/>
            <a:ext cx="3764043" cy="28193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7" name="Picture 6" descr="Αποτέλεσμα εικόνας για beyond GDP">
            <a:extLst>
              <a:ext uri="{FF2B5EF4-FFF2-40B4-BE49-F238E27FC236}">
                <a16:creationId xmlns:a16="http://schemas.microsoft.com/office/drawing/2014/main" id="{27786C73-847F-45E6-ADAF-3489537FF7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1455" y="0"/>
            <a:ext cx="2890335" cy="43433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8" descr="Αποτέλεσμα εικόνας για beyond GDP">
            <a:extLst>
              <a:ext uri="{FF2B5EF4-FFF2-40B4-BE49-F238E27FC236}">
                <a16:creationId xmlns:a16="http://schemas.microsoft.com/office/drawing/2014/main" id="{EC3115FD-0C57-4267-A547-28A92679C9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8902" y="5508177"/>
            <a:ext cx="4533900" cy="1009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261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932209" y="201902"/>
            <a:ext cx="10058400" cy="1206171"/>
          </a:xfrm>
        </p:spPr>
        <p:txBody>
          <a:bodyPr>
            <a:normAutofit/>
          </a:bodyPr>
          <a:lstStyle/>
          <a:p>
            <a:pPr algn="ctr"/>
            <a:r>
              <a:rPr lang="el-GR" dirty="0">
                <a:blipFill dpi="0" rotWithShape="1">
                  <a:blip r:embed="rId2"/>
                  <a:srcRect/>
                  <a:tile tx="6350" ty="-127000" sx="65000" sy="64000" flip="none" algn="tl"/>
                </a:blipFill>
              </a:rPr>
              <a:t>Συμπεράσματα</a:t>
            </a:r>
          </a:p>
        </p:txBody>
      </p:sp>
      <p:sp>
        <p:nvSpPr>
          <p:cNvPr id="3" name="Θέση περιεχομένου 2">
            <a:extLst>
              <a:ext uri="{FF2B5EF4-FFF2-40B4-BE49-F238E27FC236}">
                <a16:creationId xmlns:a16="http://schemas.microsoft.com/office/drawing/2014/main" id="{37F61A37-6697-4C6F-A024-662938DEF3B5}"/>
              </a:ext>
            </a:extLst>
          </p:cNvPr>
          <p:cNvSpPr>
            <a:spLocks noGrp="1"/>
          </p:cNvSpPr>
          <p:nvPr>
            <p:ph idx="1"/>
          </p:nvPr>
        </p:nvSpPr>
        <p:spPr>
          <a:xfrm>
            <a:off x="932209" y="1242203"/>
            <a:ext cx="10490077" cy="5258619"/>
          </a:xfrm>
        </p:spPr>
        <p:txBody>
          <a:bodyPr>
            <a:normAutofit fontScale="92500" lnSpcReduction="20000"/>
          </a:bodyPr>
          <a:lstStyle/>
          <a:p>
            <a:pPr algn="just"/>
            <a:r>
              <a:rPr lang="el-GR" dirty="0"/>
              <a:t>Η αύξηση του ΑΕΠ δεν θα πρέπει να θεωρείται ως το μοναδικό κριτήριο για την κοινωνικοοικονομική ευημερία μιας χώρας.</a:t>
            </a:r>
          </a:p>
          <a:p>
            <a:pPr marL="0" indent="0" algn="just">
              <a:buNone/>
            </a:pPr>
            <a:endParaRPr lang="el-GR" dirty="0"/>
          </a:p>
          <a:p>
            <a:pPr algn="just"/>
            <a:r>
              <a:rPr lang="el-GR" dirty="0"/>
              <a:t>Οι εναλλακτικοί δείκτες ανάπτυξης παρέχουν μια πληρέστερη εικόνα της πραγματικής κατάστασης της κοινωνίας και της οικονομίας. </a:t>
            </a:r>
          </a:p>
          <a:p>
            <a:pPr marL="0" indent="0" algn="just">
              <a:buNone/>
            </a:pPr>
            <a:endParaRPr lang="el-GR" dirty="0"/>
          </a:p>
          <a:p>
            <a:pPr algn="just"/>
            <a:r>
              <a:rPr lang="el-GR" dirty="0"/>
              <a:t>Η συνδυαστική χρήση κυρίαρχων και εναλλακτικών δεικτών είναι προαπαιτούμενο για μια πιο ισορροπημένη και ολοκληρωμένη αξιολόγηση της κοινωνικό-οικονομικής ευημερίας.</a:t>
            </a:r>
          </a:p>
          <a:p>
            <a:pPr marL="0" indent="0" algn="just">
              <a:buNone/>
            </a:pPr>
            <a:endParaRPr lang="el-GR" dirty="0"/>
          </a:p>
          <a:p>
            <a:pPr algn="just"/>
            <a:r>
              <a:rPr lang="el-GR" dirty="0"/>
              <a:t>Αναμφίβολα, θα απαιτηθεί περισσότερη πολιτική βούληση, ουσιαστικές κινήσεις και, πάνω από όλα, διαμόρφωση συμμαχιών σε ανώτερο και ανώτατο πολιτικό επίπεδο έτσι ώστε οι πολιτικές και, κυρίως, οι οικονομικές ελίτ στο παγκόσμιο επίπεδο, να συναινέσουν στην ευρεία συμπληρωματική χρήση εναλλακτικών δεικτών.</a:t>
            </a:r>
          </a:p>
          <a:p>
            <a:pPr marL="0" indent="0" algn="just">
              <a:buNone/>
            </a:pPr>
            <a:endParaRPr lang="el-GR" dirty="0"/>
          </a:p>
          <a:p>
            <a:pPr algn="just"/>
            <a:r>
              <a:rPr lang="el-GR" dirty="0"/>
              <a:t>Αναγκαία η δημιουργία μιας διεθνούς συντονιστικής επιστημονικής επιτροπής, υπό την αιγίδα του ΟΗΕ, η οποία θα αναλάβει το τιτάνιο έργο της θεμελίωσης εκείνου του μίγματος εναλλακτικών δεικτών το οποίο θα επιτύχει τελικά την πολυπόθητη διεθνή συναίνεση και ευρεία αποδοχή των πολιτικών και οικονομικών ελίτ, που απαιτείται για την πραγματική μετάβαση σε μια εποχή </a:t>
            </a:r>
            <a:r>
              <a:rPr lang="el-GR" i="1" dirty="0"/>
              <a:t>πέρα από το ΑΕΠ</a:t>
            </a:r>
            <a:r>
              <a:rPr lang="el-GR" dirty="0"/>
              <a:t>. </a:t>
            </a: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35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A41B0A5-DEC9-47D6-BDB2-D2F6D09E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1" name="Rectangle 30">
            <a:extLst>
              <a:ext uri="{FF2B5EF4-FFF2-40B4-BE49-F238E27FC236}">
                <a16:creationId xmlns:a16="http://schemas.microsoft.com/office/drawing/2014/main" id="{E8C5D644-1DA7-48F6-80AF-F90A20FDF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3" name="Rectangle 32">
            <a:extLst>
              <a:ext uri="{FF2B5EF4-FFF2-40B4-BE49-F238E27FC236}">
                <a16:creationId xmlns:a16="http://schemas.microsoft.com/office/drawing/2014/main" id="{2715DF76-DD03-4EB4-B03E-19099DC4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pSp>
        <p:nvGrpSpPr>
          <p:cNvPr id="35" name="Group 34">
            <a:extLst>
              <a:ext uri="{FF2B5EF4-FFF2-40B4-BE49-F238E27FC236}">
                <a16:creationId xmlns:a16="http://schemas.microsoft.com/office/drawing/2014/main" id="{B9C508F5-6773-40A1-B765-5934A0B471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6" name="Oval 35">
              <a:extLst>
                <a:ext uri="{FF2B5EF4-FFF2-40B4-BE49-F238E27FC236}">
                  <a16:creationId xmlns:a16="http://schemas.microsoft.com/office/drawing/2014/main" id="{312C171B-51EC-4686-B887-48DB0C3D34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l-GR"/>
            </a:p>
          </p:txBody>
        </p:sp>
        <p:sp>
          <p:nvSpPr>
            <p:cNvPr id="37" name="Oval 36">
              <a:extLst>
                <a:ext uri="{FF2B5EF4-FFF2-40B4-BE49-F238E27FC236}">
                  <a16:creationId xmlns:a16="http://schemas.microsoft.com/office/drawing/2014/main" id="{487C594B-8DAA-4E5A-A86E-0C3D2708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l-GR"/>
            </a:p>
          </p:txBody>
        </p:sp>
      </p:grpSp>
      <p:sp>
        <p:nvSpPr>
          <p:cNvPr id="39" name="Rectangle 38">
            <a:extLst>
              <a:ext uri="{FF2B5EF4-FFF2-40B4-BE49-F238E27FC236}">
                <a16:creationId xmlns:a16="http://schemas.microsoft.com/office/drawing/2014/main" id="{B8E93573-CD96-44D1-9EF9-E1568171C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Rectangle 40">
            <a:extLst>
              <a:ext uri="{FF2B5EF4-FFF2-40B4-BE49-F238E27FC236}">
                <a16:creationId xmlns:a16="http://schemas.microsoft.com/office/drawing/2014/main" id="{C86A4DD0-296E-4047-8BEC-46284192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295714" y="5111496"/>
            <a:ext cx="9085940" cy="1472224"/>
          </a:xfrm>
        </p:spPr>
        <p:txBody>
          <a:bodyPr vert="horz" lIns="91440" tIns="45720" rIns="91440" bIns="45720" rtlCol="0" anchor="b">
            <a:noAutofit/>
          </a:bodyPr>
          <a:lstStyle/>
          <a:p>
            <a:pPr>
              <a:lnSpc>
                <a:spcPct val="85000"/>
              </a:lnSpc>
            </a:pPr>
            <a:r>
              <a:rPr lang="en-US" sz="2800" dirty="0">
                <a:blipFill dpi="0" rotWithShape="1">
                  <a:blip r:embed="rId4"/>
                  <a:srcRect/>
                  <a:tile tx="6350" ty="-127000" sx="65000" sy="64000" flip="none" algn="tl"/>
                </a:blipFill>
                <a:hlinkClick r:id="rId6"/>
              </a:rPr>
              <a:t>https://poulantzas.gr/yliko/ekthesi-i-elliniki-oikonomia-mesa-apo-tin-parousiasi-enallaktikon-deikton-apotimisis-tis-koinoniko-oikonomikis-evimerias-mia-prosengisi-pera-apo-to-aep/</a:t>
            </a:r>
            <a:r>
              <a:rPr lang="el-GR" sz="2800" dirty="0">
                <a:blipFill dpi="0" rotWithShape="1">
                  <a:blip r:embed="rId4"/>
                  <a:srcRect/>
                  <a:tile tx="6350" ty="-127000" sx="65000" sy="64000" flip="none" algn="tl"/>
                </a:blipFill>
              </a:rPr>
              <a:t> </a:t>
            </a:r>
            <a:endParaRPr lang="en-US" sz="2800" dirty="0">
              <a:blipFill dpi="0" rotWithShape="1">
                <a:blip r:embed="rId4"/>
                <a:srcRect/>
                <a:tile tx="6350" ty="-127000" sx="65000" sy="64000" flip="none" algn="tl"/>
              </a:blipFill>
            </a:endParaRPr>
          </a:p>
        </p:txBody>
      </p:sp>
      <p:grpSp>
        <p:nvGrpSpPr>
          <p:cNvPr id="43" name="Group 42">
            <a:extLst>
              <a:ext uri="{FF2B5EF4-FFF2-40B4-BE49-F238E27FC236}">
                <a16:creationId xmlns:a16="http://schemas.microsoft.com/office/drawing/2014/main" id="{0C4EF2DF-7FDD-430E-908C-58F35AEA2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44" name="Oval 43">
              <a:extLst>
                <a:ext uri="{FF2B5EF4-FFF2-40B4-BE49-F238E27FC236}">
                  <a16:creationId xmlns:a16="http://schemas.microsoft.com/office/drawing/2014/main" id="{9A08D015-59F6-4573-A6F4-521D63E49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5" name="Oval 44">
              <a:extLst>
                <a:ext uri="{FF2B5EF4-FFF2-40B4-BE49-F238E27FC236}">
                  <a16:creationId xmlns:a16="http://schemas.microsoft.com/office/drawing/2014/main" id="{F6283D77-635A-43DE-BF95-62C24ADCF3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0" name="Εικόνα 29">
            <a:extLst>
              <a:ext uri="{FF2B5EF4-FFF2-40B4-BE49-F238E27FC236}">
                <a16:creationId xmlns:a16="http://schemas.microsoft.com/office/drawing/2014/main" id="{125F79D0-AC56-499D-AA29-1A31359475B3}"/>
              </a:ext>
            </a:extLst>
          </p:cNvPr>
          <p:cNvPicPr>
            <a:picLocks noChangeAspect="1"/>
          </p:cNvPicPr>
          <p:nvPr/>
        </p:nvPicPr>
        <p:blipFill>
          <a:blip r:embed="rId7"/>
          <a:stretch>
            <a:fillRect/>
          </a:stretch>
        </p:blipFill>
        <p:spPr>
          <a:xfrm>
            <a:off x="330739" y="323257"/>
            <a:ext cx="3112851" cy="2688372"/>
          </a:xfrm>
          <a:prstGeom prst="rect">
            <a:avLst/>
          </a:prstGeom>
        </p:spPr>
      </p:pic>
      <p:pic>
        <p:nvPicPr>
          <p:cNvPr id="4" name="Εικόνα 3">
            <a:extLst>
              <a:ext uri="{FF2B5EF4-FFF2-40B4-BE49-F238E27FC236}">
                <a16:creationId xmlns:a16="http://schemas.microsoft.com/office/drawing/2014/main" id="{D28826CD-7E5F-48E0-BCB9-5F15B5524F9D}"/>
              </a:ext>
            </a:extLst>
          </p:cNvPr>
          <p:cNvPicPr>
            <a:picLocks noChangeAspect="1"/>
          </p:cNvPicPr>
          <p:nvPr/>
        </p:nvPicPr>
        <p:blipFill>
          <a:blip r:embed="rId8"/>
          <a:stretch>
            <a:fillRect/>
          </a:stretch>
        </p:blipFill>
        <p:spPr>
          <a:xfrm>
            <a:off x="8805053" y="115589"/>
            <a:ext cx="3349380" cy="1664157"/>
          </a:xfrm>
          <a:prstGeom prst="rect">
            <a:avLst/>
          </a:prstGeom>
          <a:ln>
            <a:noFill/>
          </a:ln>
          <a:effectLst>
            <a:softEdge rad="112500"/>
          </a:effectLst>
        </p:spPr>
      </p:pic>
      <p:pic>
        <p:nvPicPr>
          <p:cNvPr id="6" name="Εικόνα 5">
            <a:extLst>
              <a:ext uri="{FF2B5EF4-FFF2-40B4-BE49-F238E27FC236}">
                <a16:creationId xmlns:a16="http://schemas.microsoft.com/office/drawing/2014/main" id="{D9011485-F4D6-6364-B83D-F338B4190FCB}"/>
              </a:ext>
            </a:extLst>
          </p:cNvPr>
          <p:cNvPicPr>
            <a:picLocks noChangeAspect="1"/>
          </p:cNvPicPr>
          <p:nvPr/>
        </p:nvPicPr>
        <p:blipFill>
          <a:blip r:embed="rId9"/>
          <a:stretch>
            <a:fillRect/>
          </a:stretch>
        </p:blipFill>
        <p:spPr>
          <a:xfrm>
            <a:off x="4174290" y="356061"/>
            <a:ext cx="2777691" cy="39013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9713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l-GR"/>
            </a:p>
          </p:txBody>
        </p:sp>
        <p:sp>
          <p:nvSpPr>
            <p:cNvPr id="25" name="Oval 24">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l-GR"/>
            </a:p>
          </p:txBody>
        </p:sp>
      </p:grpSp>
      <p:sp>
        <p:nvSpPr>
          <p:cNvPr id="27" name="Freeform: Shape 26">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2924702" y="1586228"/>
            <a:ext cx="1835756" cy="1487886"/>
          </a:xfrm>
        </p:spPr>
        <p:txBody>
          <a:bodyPr>
            <a:normAutofit/>
          </a:bodyPr>
          <a:lstStyle/>
          <a:p>
            <a:pPr algn="r" defTabSz="502920"/>
            <a:r>
              <a:rPr lang="el-GR" sz="2640" b="1" kern="1200" cap="none" baseline="0">
                <a:solidFill>
                  <a:srgbClr val="FFFFFF"/>
                </a:solidFill>
                <a:latin typeface="+mj-lt"/>
                <a:ea typeface="+mj-ea"/>
                <a:cs typeface="+mj-cs"/>
              </a:rPr>
              <a:t>Πέρα από το ΑΕΠ;</a:t>
            </a:r>
            <a:endParaRPr lang="el-GR">
              <a:solidFill>
                <a:srgbClr val="FFFFFF"/>
              </a:solidFill>
            </a:endParaRPr>
          </a:p>
        </p:txBody>
      </p:sp>
      <p:pic>
        <p:nvPicPr>
          <p:cNvPr id="19" name="Εικόνα 18">
            <a:extLst>
              <a:ext uri="{FF2B5EF4-FFF2-40B4-BE49-F238E27FC236}">
                <a16:creationId xmlns:a16="http://schemas.microsoft.com/office/drawing/2014/main" id="{F443DB05-F5F8-4CCB-9F65-46D444406881}"/>
              </a:ext>
            </a:extLst>
          </p:cNvPr>
          <p:cNvPicPr>
            <a:picLocks noChangeAspect="1"/>
          </p:cNvPicPr>
          <p:nvPr/>
        </p:nvPicPr>
        <p:blipFill>
          <a:blip r:embed="rId5"/>
          <a:stretch>
            <a:fillRect/>
          </a:stretch>
        </p:blipFill>
        <p:spPr>
          <a:xfrm>
            <a:off x="0" y="6036140"/>
            <a:ext cx="887650" cy="766607"/>
          </a:xfrm>
          <a:prstGeom prst="rect">
            <a:avLst/>
          </a:prstGeom>
        </p:spPr>
      </p:pic>
      <p:pic>
        <p:nvPicPr>
          <p:cNvPr id="20" name="Picture 4" descr="Ινστιτούτο Νίκος Πουλαντζάς | AMELib - Πολυτροπική Ηλεκτρονική Βιβλιοθήκη">
            <a:extLst>
              <a:ext uri="{FF2B5EF4-FFF2-40B4-BE49-F238E27FC236}">
                <a16:creationId xmlns:a16="http://schemas.microsoft.com/office/drawing/2014/main" id="{FA0A6930-3555-4D55-B029-C3889212AF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a:extLst>
              <a:ext uri="{FF2B5EF4-FFF2-40B4-BE49-F238E27FC236}">
                <a16:creationId xmlns:a16="http://schemas.microsoft.com/office/drawing/2014/main" id="{543C73EC-8882-42C4-8ECE-1FC4B5CE2CE4}"/>
              </a:ext>
            </a:extLst>
          </p:cNvPr>
          <p:cNvPicPr>
            <a:picLocks noChangeAspect="1"/>
          </p:cNvPicPr>
          <p:nvPr/>
        </p:nvPicPr>
        <p:blipFill>
          <a:blip r:embed="rId7"/>
          <a:stretch>
            <a:fillRect/>
          </a:stretch>
        </p:blipFill>
        <p:spPr>
          <a:xfrm>
            <a:off x="2102085" y="758495"/>
            <a:ext cx="4598578" cy="2929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Why We Desperately Need to Use Alternatives to GDP - TUX">
            <a:extLst>
              <a:ext uri="{FF2B5EF4-FFF2-40B4-BE49-F238E27FC236}">
                <a16:creationId xmlns:a16="http://schemas.microsoft.com/office/drawing/2014/main" id="{0C8FD2DE-FFA9-47EF-AC9C-4EF5BBA503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5918" y="3152981"/>
            <a:ext cx="4664398" cy="26788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4" name="Εικόνα 43">
            <a:extLst>
              <a:ext uri="{FF2B5EF4-FFF2-40B4-BE49-F238E27FC236}">
                <a16:creationId xmlns:a16="http://schemas.microsoft.com/office/drawing/2014/main" id="{ACBB6E67-2089-4167-AE12-843AC3512C38}"/>
              </a:ext>
            </a:extLst>
          </p:cNvPr>
          <p:cNvPicPr>
            <a:picLocks noChangeAspect="1"/>
          </p:cNvPicPr>
          <p:nvPr/>
        </p:nvPicPr>
        <p:blipFill>
          <a:blip r:embed="rId9"/>
          <a:stretch>
            <a:fillRect/>
          </a:stretch>
        </p:blipFill>
        <p:spPr>
          <a:xfrm>
            <a:off x="2633004" y="4632065"/>
            <a:ext cx="3396335" cy="2078250"/>
          </a:xfrm>
          <a:prstGeom prst="rect">
            <a:avLst/>
          </a:prstGeom>
          <a:ln>
            <a:noFill/>
          </a:ln>
          <a:effectLst>
            <a:softEdge rad="112500"/>
          </a:effectLst>
        </p:spPr>
      </p:pic>
    </p:spTree>
    <p:extLst>
      <p:ext uri="{BB962C8B-B14F-4D97-AF65-F5344CB8AC3E}">
        <p14:creationId xmlns:p14="http://schemas.microsoft.com/office/powerpoint/2010/main" val="71799660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1069848" y="484632"/>
            <a:ext cx="10058400" cy="1108498"/>
          </a:xfrm>
        </p:spPr>
        <p:txBody>
          <a:bodyPr>
            <a:noAutofit/>
          </a:bodyPr>
          <a:lstStyle/>
          <a:p>
            <a:pPr algn="ctr"/>
            <a:r>
              <a:rPr lang="el-GR" sz="6000" dirty="0">
                <a:blipFill dpi="0" rotWithShape="1">
                  <a:blip r:embed="rId2"/>
                  <a:srcRect/>
                  <a:tile tx="6350" ty="-127000" sx="65000" sy="64000" flip="none" algn="tl"/>
                </a:blipFill>
              </a:rPr>
              <a:t>Μειονεκτήματα ΑΕΠ</a:t>
            </a:r>
          </a:p>
        </p:txBody>
      </p:sp>
      <p:sp>
        <p:nvSpPr>
          <p:cNvPr id="3" name="Θέση περιεχομένου 2">
            <a:extLst>
              <a:ext uri="{FF2B5EF4-FFF2-40B4-BE49-F238E27FC236}">
                <a16:creationId xmlns:a16="http://schemas.microsoft.com/office/drawing/2014/main" id="{44F02A56-6119-4A8B-BC47-8BBD55B34D75}"/>
              </a:ext>
            </a:extLst>
          </p:cNvPr>
          <p:cNvSpPr>
            <a:spLocks noGrp="1"/>
          </p:cNvSpPr>
          <p:nvPr>
            <p:ph idx="1"/>
          </p:nvPr>
        </p:nvSpPr>
        <p:spPr>
          <a:xfrm>
            <a:off x="887650" y="1753385"/>
            <a:ext cx="10462222" cy="4769963"/>
          </a:xfrm>
        </p:spPr>
        <p:txBody>
          <a:bodyPr>
            <a:normAutofit fontScale="92500" lnSpcReduction="10000"/>
          </a:bodyPr>
          <a:lstStyle/>
          <a:p>
            <a:pPr lvl="0" algn="just"/>
            <a:r>
              <a:rPr lang="el-GR" sz="2200" dirty="0"/>
              <a:t>Αγνοεί την </a:t>
            </a:r>
            <a:r>
              <a:rPr lang="el-GR" sz="2200" b="1" dirty="0"/>
              <a:t>εισοδηματική ανισότητα </a:t>
            </a:r>
            <a:r>
              <a:rPr lang="el-GR" sz="2200" dirty="0"/>
              <a:t>και το </a:t>
            </a:r>
            <a:r>
              <a:rPr lang="el-GR" sz="2200" b="1" dirty="0"/>
              <a:t>επίπεδο φτώχειας </a:t>
            </a:r>
            <a:r>
              <a:rPr lang="el-GR" sz="2200" dirty="0"/>
              <a:t>μιας χώρας.</a:t>
            </a:r>
          </a:p>
          <a:p>
            <a:pPr lvl="0" algn="just"/>
            <a:r>
              <a:rPr lang="el-GR" sz="2200" dirty="0"/>
              <a:t>Δεν </a:t>
            </a:r>
            <a:r>
              <a:rPr lang="el-GR" sz="2200" dirty="0" err="1"/>
              <a:t>προσμετρώνται</a:t>
            </a:r>
            <a:r>
              <a:rPr lang="el-GR" sz="2200" dirty="0"/>
              <a:t> οι </a:t>
            </a:r>
            <a:r>
              <a:rPr lang="el-GR" sz="2200" b="1" dirty="0"/>
              <a:t>συναλλαγές που λαμβάνουν χώρα εκτός των ορίων των αγορών</a:t>
            </a:r>
            <a:r>
              <a:rPr lang="el-GR" sz="2200" dirty="0"/>
              <a:t>, (οι οικιακές εργασίες ενός νοικοκυριού, ο εθελοντισμός και η κοινωνική προσφορά, η </a:t>
            </a:r>
            <a:r>
              <a:rPr lang="el-GR" sz="2200" dirty="0" err="1"/>
              <a:t>ιδιοπαραγωγή</a:t>
            </a:r>
            <a:r>
              <a:rPr lang="el-GR" sz="2200" dirty="0"/>
              <a:t> αγροτικών και άλλων προϊόντων, αλλά και η παραοικονομία).</a:t>
            </a:r>
          </a:p>
          <a:p>
            <a:pPr lvl="0" algn="just"/>
            <a:r>
              <a:rPr lang="el-GR" sz="2200" dirty="0"/>
              <a:t>Δεν μετράει τις </a:t>
            </a:r>
            <a:r>
              <a:rPr lang="el-GR" sz="2200" b="1" dirty="0"/>
              <a:t>περιβαλλοντικές </a:t>
            </a:r>
            <a:r>
              <a:rPr lang="el-GR" sz="2200" b="1" dirty="0" err="1"/>
              <a:t>εξωτερικότητες</a:t>
            </a:r>
            <a:r>
              <a:rPr lang="el-GR" sz="2200" b="1" dirty="0"/>
              <a:t> </a:t>
            </a:r>
            <a:r>
              <a:rPr lang="el-GR" sz="2200" dirty="0"/>
              <a:t>(περιβαλλοντικά προβλήματα/πιέσεις), την αύξηση της σπανιότητας των μη ανανεώσιμων φυσικών πόρων, τη μείωση της φέρουσας ικανότητας για αναπλήρωση των ανανεώσιμων φυσικών πόρων, την απώλεια της βιοποικιλότητας και την υποβάθμιση των βιοτόπων, των υδροβιοτόπων και των οικοσυστημάτων.</a:t>
            </a:r>
          </a:p>
          <a:p>
            <a:pPr lvl="0" algn="just"/>
            <a:r>
              <a:rPr lang="el-GR" sz="2200" dirty="0"/>
              <a:t>Δεν μετράει </a:t>
            </a:r>
            <a:r>
              <a:rPr lang="el-GR" sz="2200" b="1" dirty="0"/>
              <a:t>δημογραφικές παραμέτρους </a:t>
            </a:r>
            <a:r>
              <a:rPr lang="el-GR" sz="2200" dirty="0"/>
              <a:t>και τάσεις, καθώς και πλήθος κοινωνικό-οικονομικών μεταβλητών, όπως —μεταξύ πολλών άλλων— οι </a:t>
            </a:r>
            <a:r>
              <a:rPr lang="el-GR" sz="2200" b="1" dirty="0"/>
              <a:t>μεταβολές στην ποιότητα της υγείας</a:t>
            </a:r>
            <a:r>
              <a:rPr lang="el-GR" sz="2200" dirty="0"/>
              <a:t>, της </a:t>
            </a:r>
            <a:r>
              <a:rPr lang="el-GR" sz="2200" b="1" dirty="0"/>
              <a:t>πρόσβασης στην εκπαίδευση</a:t>
            </a:r>
            <a:r>
              <a:rPr lang="el-GR" sz="2200" dirty="0"/>
              <a:t>, στην </a:t>
            </a:r>
            <a:r>
              <a:rPr lang="el-GR" sz="2200" b="1" dirty="0"/>
              <a:t>περίθαλψη.</a:t>
            </a:r>
            <a:endParaRPr lang="el-GR" sz="2200" dirty="0"/>
          </a:p>
          <a:p>
            <a:pPr lvl="0" algn="just"/>
            <a:r>
              <a:rPr lang="el-GR" sz="2200" dirty="0"/>
              <a:t>Δεν λαμβάνει υπόψη του την </a:t>
            </a:r>
            <a:r>
              <a:rPr lang="el-GR" sz="2200" b="1" dirty="0"/>
              <a:t>ανισότητα των φύλων</a:t>
            </a:r>
            <a:r>
              <a:rPr lang="el-GR" sz="2200" dirty="0"/>
              <a:t>.</a:t>
            </a:r>
          </a:p>
          <a:p>
            <a:pPr lvl="0" algn="just"/>
            <a:r>
              <a:rPr lang="el-GR" sz="2200" dirty="0"/>
              <a:t>Δεν αποτυπώνει και δεν αξιολογεί τις </a:t>
            </a:r>
            <a:r>
              <a:rPr lang="el-GR" sz="2200" b="1" dirty="0"/>
              <a:t>μεταβολές στην τεχνολογική πρόοδο</a:t>
            </a:r>
            <a:r>
              <a:rPr lang="el-GR" sz="2200" dirty="0"/>
              <a:t>, την </a:t>
            </a:r>
            <a:r>
              <a:rPr lang="el-GR" sz="2200" b="1" dirty="0"/>
              <a:t>καινοτομία</a:t>
            </a:r>
            <a:r>
              <a:rPr lang="el-GR" sz="2200" dirty="0"/>
              <a:t> και τη </a:t>
            </a:r>
            <a:r>
              <a:rPr lang="el-GR" sz="2200" b="1" dirty="0"/>
              <a:t>διάχυση της γνώσης</a:t>
            </a:r>
            <a:r>
              <a:rPr lang="el-GR" sz="2200" dirty="0"/>
              <a:t>.</a:t>
            </a:r>
          </a:p>
          <a:p>
            <a:endParaRPr lang="el-GR" dirty="0"/>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88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9">
            <a:extLst>
              <a:ext uri="{FF2B5EF4-FFF2-40B4-BE49-F238E27FC236}">
                <a16:creationId xmlns:a16="http://schemas.microsoft.com/office/drawing/2014/main" id="{F44B2CE7-FD25-42E3-AB52-73B889FD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11">
            <a:extLst>
              <a:ext uri="{FF2B5EF4-FFF2-40B4-BE49-F238E27FC236}">
                <a16:creationId xmlns:a16="http://schemas.microsoft.com/office/drawing/2014/main" id="{4CEA8393-144C-4FCF-9A6C-1102F988A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13">
            <a:extLst>
              <a:ext uri="{FF2B5EF4-FFF2-40B4-BE49-F238E27FC236}">
                <a16:creationId xmlns:a16="http://schemas.microsoft.com/office/drawing/2014/main" id="{35C31E2E-65FD-40B6-B604-C096F5B75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15">
            <a:extLst>
              <a:ext uri="{FF2B5EF4-FFF2-40B4-BE49-F238E27FC236}">
                <a16:creationId xmlns:a16="http://schemas.microsoft.com/office/drawing/2014/main" id="{A97B9141-8535-472D-B922-E499D77F8C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67" name="Oval 16">
              <a:extLst>
                <a:ext uri="{FF2B5EF4-FFF2-40B4-BE49-F238E27FC236}">
                  <a16:creationId xmlns:a16="http://schemas.microsoft.com/office/drawing/2014/main" id="{605CD65F-BF66-4468-B683-A882ED3D2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8" name="Oval 17">
              <a:extLst>
                <a:ext uri="{FF2B5EF4-FFF2-40B4-BE49-F238E27FC236}">
                  <a16:creationId xmlns:a16="http://schemas.microsoft.com/office/drawing/2014/main" id="{251A7AF1-716F-4EC1-9804-7539576FB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9" name="Rectangle 19">
            <a:extLst>
              <a:ext uri="{FF2B5EF4-FFF2-40B4-BE49-F238E27FC236}">
                <a16:creationId xmlns:a16="http://schemas.microsoft.com/office/drawing/2014/main" id="{D34FBC04-57AB-4095-AAB5-728DB5660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Rectangle 21">
            <a:extLst>
              <a:ext uri="{FF2B5EF4-FFF2-40B4-BE49-F238E27FC236}">
                <a16:creationId xmlns:a16="http://schemas.microsoft.com/office/drawing/2014/main" id="{F86959FB-5C68-4CF9-AC58-12D3CF3AF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23">
            <a:extLst>
              <a:ext uri="{FF2B5EF4-FFF2-40B4-BE49-F238E27FC236}">
                <a16:creationId xmlns:a16="http://schemas.microsoft.com/office/drawing/2014/main" id="{20941E39-22F7-4792-9F18-488C68FEA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7884795" y="1432223"/>
            <a:ext cx="3386371" cy="3357976"/>
          </a:xfrm>
        </p:spPr>
        <p:txBody>
          <a:bodyPr vert="horz" lIns="91440" tIns="45720" rIns="91440" bIns="45720" rtlCol="0" anchor="ctr">
            <a:normAutofit/>
          </a:bodyPr>
          <a:lstStyle/>
          <a:p>
            <a:pPr>
              <a:lnSpc>
                <a:spcPct val="80000"/>
              </a:lnSpc>
            </a:pPr>
            <a:r>
              <a:rPr lang="en-US" sz="3200" dirty="0" err="1">
                <a:blipFill dpi="0" rotWithShape="1">
                  <a:blip r:embed="rId4"/>
                  <a:srcRect/>
                  <a:tile tx="6350" ty="-127000" sx="65000" sy="64000" flip="none" algn="tl"/>
                </a:blipFill>
              </a:rPr>
              <a:t>Βι</a:t>
            </a:r>
            <a:r>
              <a:rPr lang="en-US" sz="3200" dirty="0">
                <a:blipFill dpi="0" rotWithShape="1">
                  <a:blip r:embed="rId4"/>
                  <a:srcRect/>
                  <a:tile tx="6350" ty="-127000" sx="65000" sy="64000" flip="none" algn="tl"/>
                </a:blipFill>
              </a:rPr>
              <a:t>βλιογραφική Ανασκόπηση Εναλλακτικών Δεικτών</a:t>
            </a:r>
          </a:p>
        </p:txBody>
      </p:sp>
      <p:sp>
        <p:nvSpPr>
          <p:cNvPr id="72" name="Rectangle 25">
            <a:extLst>
              <a:ext uri="{FF2B5EF4-FFF2-40B4-BE49-F238E27FC236}">
                <a16:creationId xmlns:a16="http://schemas.microsoft.com/office/drawing/2014/main" id="{93BE7253-4D33-466B-A636-651F30502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27">
            <a:extLst>
              <a:ext uri="{FF2B5EF4-FFF2-40B4-BE49-F238E27FC236}">
                <a16:creationId xmlns:a16="http://schemas.microsoft.com/office/drawing/2014/main" id="{249A8E0B-540E-4FFF-A9D3-1CCDAA4E8B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74" name="Oval 28">
              <a:extLst>
                <a:ext uri="{FF2B5EF4-FFF2-40B4-BE49-F238E27FC236}">
                  <a16:creationId xmlns:a16="http://schemas.microsoft.com/office/drawing/2014/main" id="{1348CF69-5A66-4F02-A8A2-DC550CCC5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B1B7CB07-CEF7-4A1A-8335-EDE3BE9D3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Εικόνα 3" descr="Εικόνα που περιέχει λογότυπο&#10;&#10;Περιγραφή που δημιουργήθηκε αυτόματα">
            <a:extLst>
              <a:ext uri="{FF2B5EF4-FFF2-40B4-BE49-F238E27FC236}">
                <a16:creationId xmlns:a16="http://schemas.microsoft.com/office/drawing/2014/main" id="{F3F03B2F-5072-416C-A3DB-CD09A482F369}"/>
              </a:ext>
            </a:extLst>
          </p:cNvPr>
          <p:cNvPicPr>
            <a:picLocks noChangeAspect="1"/>
          </p:cNvPicPr>
          <p:nvPr/>
        </p:nvPicPr>
        <p:blipFill>
          <a:blip r:embed="rId6"/>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Πίνακας 2">
            <a:extLst>
              <a:ext uri="{FF2B5EF4-FFF2-40B4-BE49-F238E27FC236}">
                <a16:creationId xmlns:a16="http://schemas.microsoft.com/office/drawing/2014/main" id="{D01C3F81-74F8-4F4D-9B6A-948DC79F42CA}"/>
              </a:ext>
            </a:extLst>
          </p:cNvPr>
          <p:cNvGraphicFramePr>
            <a:graphicFrameLocks noGrp="1"/>
          </p:cNvGraphicFramePr>
          <p:nvPr>
            <p:extLst>
              <p:ext uri="{D42A27DB-BD31-4B8C-83A1-F6EECF244321}">
                <p14:modId xmlns:p14="http://schemas.microsoft.com/office/powerpoint/2010/main" val="570187874"/>
              </p:ext>
            </p:extLst>
          </p:nvPr>
        </p:nvGraphicFramePr>
        <p:xfrm>
          <a:off x="920834" y="1110053"/>
          <a:ext cx="6631746" cy="5401895"/>
        </p:xfrm>
        <a:graphic>
          <a:graphicData uri="http://schemas.openxmlformats.org/drawingml/2006/table">
            <a:tbl>
              <a:tblPr firstRow="1" firstCol="1" bandRow="1">
                <a:solidFill>
                  <a:schemeClr val="tx1">
                    <a:lumMod val="65000"/>
                    <a:lumOff val="35000"/>
                  </a:schemeClr>
                </a:solidFill>
                <a:tableStyleId>{5C22544A-7EE6-4342-B048-85BDC9FD1C3A}</a:tableStyleId>
              </a:tblPr>
              <a:tblGrid>
                <a:gridCol w="615365">
                  <a:extLst>
                    <a:ext uri="{9D8B030D-6E8A-4147-A177-3AD203B41FA5}">
                      <a16:colId xmlns:a16="http://schemas.microsoft.com/office/drawing/2014/main" val="2815614167"/>
                    </a:ext>
                  </a:extLst>
                </a:gridCol>
                <a:gridCol w="2169369">
                  <a:extLst>
                    <a:ext uri="{9D8B030D-6E8A-4147-A177-3AD203B41FA5}">
                      <a16:colId xmlns:a16="http://schemas.microsoft.com/office/drawing/2014/main" val="1643396497"/>
                    </a:ext>
                  </a:extLst>
                </a:gridCol>
                <a:gridCol w="2159090">
                  <a:extLst>
                    <a:ext uri="{9D8B030D-6E8A-4147-A177-3AD203B41FA5}">
                      <a16:colId xmlns:a16="http://schemas.microsoft.com/office/drawing/2014/main" val="916613244"/>
                    </a:ext>
                  </a:extLst>
                </a:gridCol>
                <a:gridCol w="1687922">
                  <a:extLst>
                    <a:ext uri="{9D8B030D-6E8A-4147-A177-3AD203B41FA5}">
                      <a16:colId xmlns:a16="http://schemas.microsoft.com/office/drawing/2014/main" val="3433078875"/>
                    </a:ext>
                  </a:extLst>
                </a:gridCol>
              </a:tblGrid>
              <a:tr h="234813">
                <a:tc>
                  <a:txBody>
                    <a:bodyPr/>
                    <a:lstStyle/>
                    <a:p>
                      <a:pPr algn="ctr">
                        <a:lnSpc>
                          <a:spcPct val="107000"/>
                        </a:lnSpc>
                        <a:spcAft>
                          <a:spcPts val="800"/>
                        </a:spcAft>
                      </a:pPr>
                      <a:r>
                        <a:rPr lang="el-GR" sz="800" b="1" cap="all" spc="60" dirty="0">
                          <a:solidFill>
                            <a:schemeClr val="tx1"/>
                          </a:solidFill>
                          <a:effectLst/>
                        </a:rPr>
                        <a:t>A/A</a:t>
                      </a:r>
                      <a:endParaRPr lang="el-GR" sz="800" b="1" cap="all" spc="60" dirty="0">
                        <a:solidFill>
                          <a:schemeClr val="tx1"/>
                        </a:solidFill>
                        <a:effectLst/>
                        <a:latin typeface="Calibri" panose="020F0502020204030204" pitchFamily="34" charset="0"/>
                        <a:ea typeface="Calibri" panose="020F0502020204030204" pitchFamily="34" charset="0"/>
                      </a:endParaRPr>
                    </a:p>
                  </a:txBody>
                  <a:tcPr marL="62032" marR="62032" marT="62032" marB="62032" anchor="ctr">
                    <a:lnL w="12700" cmpd="sng">
                      <a:noFill/>
                    </a:lnL>
                    <a:lnR w="12700" cmpd="sng">
                      <a:noFill/>
                    </a:lnR>
                    <a:lnT w="12700" cmpd="sng">
                      <a:noFill/>
                    </a:lnT>
                    <a:lnB w="38100" cmpd="sng">
                      <a:noFill/>
                    </a:lnB>
                    <a:noFill/>
                  </a:tcPr>
                </a:tc>
                <a:tc>
                  <a:txBody>
                    <a:bodyPr/>
                    <a:lstStyle/>
                    <a:p>
                      <a:pPr algn="ctr">
                        <a:lnSpc>
                          <a:spcPct val="107000"/>
                        </a:lnSpc>
                        <a:spcAft>
                          <a:spcPts val="800"/>
                        </a:spcAft>
                      </a:pPr>
                      <a:r>
                        <a:rPr lang="el-GR" sz="800" b="1" cap="all" spc="60" dirty="0">
                          <a:solidFill>
                            <a:schemeClr val="tx1"/>
                          </a:solidFill>
                          <a:effectLst/>
                        </a:rPr>
                        <a:t>Δείκτης</a:t>
                      </a:r>
                      <a:endParaRPr lang="el-GR" sz="800" b="1" cap="all" spc="60" dirty="0">
                        <a:solidFill>
                          <a:schemeClr val="tx1"/>
                        </a:solidFill>
                        <a:effectLst/>
                        <a:latin typeface="Calibri" panose="020F0502020204030204" pitchFamily="34" charset="0"/>
                        <a:ea typeface="Calibri" panose="020F0502020204030204" pitchFamily="34" charset="0"/>
                      </a:endParaRPr>
                    </a:p>
                  </a:txBody>
                  <a:tcPr marL="62032" marR="62032" marT="62032" marB="62032" anchor="ctr">
                    <a:lnL w="12700" cmpd="sng">
                      <a:noFill/>
                    </a:lnL>
                    <a:lnR w="12700" cmpd="sng">
                      <a:noFill/>
                    </a:lnR>
                    <a:lnT w="12700" cmpd="sng">
                      <a:noFill/>
                    </a:lnT>
                    <a:lnB w="38100" cmpd="sng">
                      <a:noFill/>
                    </a:lnB>
                    <a:noFill/>
                  </a:tcPr>
                </a:tc>
                <a:tc>
                  <a:txBody>
                    <a:bodyPr/>
                    <a:lstStyle/>
                    <a:p>
                      <a:pPr algn="ctr">
                        <a:lnSpc>
                          <a:spcPct val="107000"/>
                        </a:lnSpc>
                        <a:spcAft>
                          <a:spcPts val="800"/>
                        </a:spcAft>
                      </a:pPr>
                      <a:r>
                        <a:rPr lang="el-GR" sz="800" b="1" cap="all" spc="60">
                          <a:solidFill>
                            <a:schemeClr val="tx1"/>
                          </a:solidFill>
                          <a:effectLst/>
                        </a:rPr>
                        <a:t>Φορέας</a:t>
                      </a:r>
                      <a:endParaRPr lang="el-GR" sz="800" b="1" cap="all" spc="60">
                        <a:solidFill>
                          <a:schemeClr val="tx1"/>
                        </a:solidFill>
                        <a:effectLst/>
                        <a:latin typeface="Calibri" panose="020F0502020204030204" pitchFamily="34" charset="0"/>
                        <a:ea typeface="Calibri" panose="020F0502020204030204" pitchFamily="34" charset="0"/>
                      </a:endParaRPr>
                    </a:p>
                  </a:txBody>
                  <a:tcPr marL="62032" marR="62032" marT="62032" marB="62032" anchor="ctr">
                    <a:lnL w="12700" cmpd="sng">
                      <a:noFill/>
                    </a:lnL>
                    <a:lnR w="12700" cmpd="sng">
                      <a:noFill/>
                    </a:lnR>
                    <a:lnT w="12700" cmpd="sng">
                      <a:noFill/>
                    </a:lnT>
                    <a:lnB w="38100" cmpd="sng">
                      <a:noFill/>
                    </a:lnB>
                    <a:noFill/>
                  </a:tcPr>
                </a:tc>
                <a:tc>
                  <a:txBody>
                    <a:bodyPr/>
                    <a:lstStyle/>
                    <a:p>
                      <a:pPr algn="ctr">
                        <a:lnSpc>
                          <a:spcPct val="107000"/>
                        </a:lnSpc>
                        <a:spcAft>
                          <a:spcPts val="800"/>
                        </a:spcAft>
                      </a:pPr>
                      <a:r>
                        <a:rPr lang="el-GR" sz="800" b="1" cap="all" spc="60">
                          <a:solidFill>
                            <a:schemeClr val="tx1"/>
                          </a:solidFill>
                          <a:effectLst/>
                        </a:rPr>
                        <a:t>Χρονικό διάστημα</a:t>
                      </a:r>
                      <a:endParaRPr lang="el-GR" sz="800" b="1" cap="all" spc="60">
                        <a:solidFill>
                          <a:schemeClr val="tx1"/>
                        </a:solidFill>
                        <a:effectLst/>
                        <a:latin typeface="Calibri" panose="020F0502020204030204" pitchFamily="34" charset="0"/>
                        <a:ea typeface="Calibri" panose="020F0502020204030204" pitchFamily="34" charset="0"/>
                      </a:endParaRPr>
                    </a:p>
                  </a:txBody>
                  <a:tcPr marL="62032" marR="62032" marT="62032" marB="62032" anchor="ctr">
                    <a:lnL w="12700" cmpd="sng">
                      <a:noFill/>
                    </a:lnL>
                    <a:lnR w="12700" cmpd="sng">
                      <a:noFill/>
                    </a:lnR>
                    <a:lnT w="12700" cmpd="sng">
                      <a:noFill/>
                    </a:lnT>
                    <a:lnB w="38100" cmpd="sng">
                      <a:noFill/>
                    </a:lnB>
                    <a:noFill/>
                  </a:tcPr>
                </a:tc>
                <a:extLst>
                  <a:ext uri="{0D108BD9-81ED-4DB2-BD59-A6C34878D82A}">
                    <a16:rowId xmlns:a16="http://schemas.microsoft.com/office/drawing/2014/main" val="3903815236"/>
                  </a:ext>
                </a:extLst>
              </a:tr>
              <a:tr h="197989">
                <a:tc>
                  <a:txBody>
                    <a:bodyPr/>
                    <a:lstStyle/>
                    <a:p>
                      <a:pPr algn="ctr">
                        <a:lnSpc>
                          <a:spcPct val="107000"/>
                        </a:lnSpc>
                        <a:spcAft>
                          <a:spcPts val="800"/>
                        </a:spcAft>
                      </a:pPr>
                      <a:r>
                        <a:rPr lang="el-GR" sz="800" b="1" cap="none" spc="0">
                          <a:solidFill>
                            <a:schemeClr val="bg1"/>
                          </a:solidFill>
                          <a:effectLst/>
                        </a:rPr>
                        <a:t>1.</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38100" cmpd="sng">
                      <a:noFill/>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n-US" sz="1000" cap="none" spc="0" dirty="0">
                          <a:solidFill>
                            <a:schemeClr val="bg1"/>
                          </a:solidFill>
                          <a:effectLst/>
                        </a:rPr>
                        <a:t>Index of Sustainable Economic Welfare (ISEW)</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38100" cmpd="sng">
                      <a:noFill/>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Επιστημονικές Δημοσιεύσεις</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38100" cmpd="sng">
                      <a:noFill/>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Διάφορα </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38100" cmpd="sng">
                      <a:noFill/>
                    </a:lnT>
                    <a:lnB w="12700" cmpd="sng">
                      <a:noFill/>
                      <a:prstDash val="solid"/>
                    </a:lnB>
                    <a:solidFill>
                      <a:schemeClr val="tx1">
                        <a:lumMod val="65000"/>
                        <a:lumOff val="35000"/>
                      </a:schemeClr>
                    </a:solidFill>
                  </a:tcPr>
                </a:tc>
                <a:extLst>
                  <a:ext uri="{0D108BD9-81ED-4DB2-BD59-A6C34878D82A}">
                    <a16:rowId xmlns:a16="http://schemas.microsoft.com/office/drawing/2014/main" val="1949786448"/>
                  </a:ext>
                </a:extLst>
              </a:tr>
              <a:tr h="197989">
                <a:tc>
                  <a:txBody>
                    <a:bodyPr/>
                    <a:lstStyle/>
                    <a:p>
                      <a:pPr algn="ctr">
                        <a:lnSpc>
                          <a:spcPct val="107000"/>
                        </a:lnSpc>
                        <a:spcAft>
                          <a:spcPts val="800"/>
                        </a:spcAft>
                      </a:pPr>
                      <a:r>
                        <a:rPr lang="el-GR" sz="800" b="1" cap="none" spc="0">
                          <a:solidFill>
                            <a:schemeClr val="bg1"/>
                          </a:solidFill>
                          <a:effectLst/>
                        </a:rPr>
                        <a:t>2.</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dirty="0" err="1">
                          <a:solidFill>
                            <a:schemeClr val="bg1"/>
                          </a:solidFill>
                          <a:effectLst/>
                        </a:rPr>
                        <a:t>Genuine</a:t>
                      </a:r>
                      <a:r>
                        <a:rPr lang="el-GR" sz="1000" cap="none" spc="0" dirty="0">
                          <a:solidFill>
                            <a:schemeClr val="bg1"/>
                          </a:solidFill>
                          <a:effectLst/>
                        </a:rPr>
                        <a:t> </a:t>
                      </a:r>
                      <a:r>
                        <a:rPr lang="el-GR" sz="1000" cap="none" spc="0" dirty="0" err="1">
                          <a:solidFill>
                            <a:schemeClr val="bg1"/>
                          </a:solidFill>
                          <a:effectLst/>
                        </a:rPr>
                        <a:t>progress</a:t>
                      </a:r>
                      <a:r>
                        <a:rPr lang="el-GR" sz="1000" cap="none" spc="0" dirty="0">
                          <a:solidFill>
                            <a:schemeClr val="bg1"/>
                          </a:solidFill>
                          <a:effectLst/>
                        </a:rPr>
                        <a:t> </a:t>
                      </a:r>
                      <a:r>
                        <a:rPr lang="el-GR" sz="1000" cap="none" spc="0" dirty="0" err="1">
                          <a:solidFill>
                            <a:schemeClr val="bg1"/>
                          </a:solidFill>
                          <a:effectLst/>
                        </a:rPr>
                        <a:t>indicator</a:t>
                      </a:r>
                      <a:r>
                        <a:rPr lang="el-GR" sz="1000" cap="none" spc="0" dirty="0">
                          <a:solidFill>
                            <a:schemeClr val="bg1"/>
                          </a:solidFill>
                          <a:effectLst/>
                        </a:rPr>
                        <a:t> (GPI)</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Επιστημονικές Δημοσιεύσεις</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Διάφορα</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1576389940"/>
                  </a:ext>
                </a:extLst>
              </a:tr>
              <a:tr h="335479">
                <a:tc>
                  <a:txBody>
                    <a:bodyPr/>
                    <a:lstStyle/>
                    <a:p>
                      <a:pPr algn="ctr">
                        <a:lnSpc>
                          <a:spcPct val="107000"/>
                        </a:lnSpc>
                        <a:spcAft>
                          <a:spcPts val="800"/>
                        </a:spcAft>
                      </a:pPr>
                      <a:r>
                        <a:rPr lang="el-GR" sz="800" b="1" cap="none" spc="0">
                          <a:solidFill>
                            <a:schemeClr val="bg1"/>
                          </a:solidFill>
                          <a:effectLst/>
                        </a:rPr>
                        <a:t>3.</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n-US" sz="1000" cap="none" spc="0" dirty="0">
                          <a:solidFill>
                            <a:schemeClr val="bg1"/>
                          </a:solidFill>
                          <a:effectLst/>
                        </a:rPr>
                        <a:t>Quality of Life Index (QLI)</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n-US" sz="1000" cap="none" spc="0">
                          <a:solidFill>
                            <a:schemeClr val="bg1"/>
                          </a:solidFill>
                          <a:effectLst/>
                        </a:rPr>
                        <a:t>World Population Review (independent organization)</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2012 - 2022</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2190793547"/>
                  </a:ext>
                </a:extLst>
              </a:tr>
              <a:tr h="426029">
                <a:tc>
                  <a:txBody>
                    <a:bodyPr/>
                    <a:lstStyle/>
                    <a:p>
                      <a:pPr algn="ctr">
                        <a:lnSpc>
                          <a:spcPct val="107000"/>
                        </a:lnSpc>
                        <a:spcAft>
                          <a:spcPts val="800"/>
                        </a:spcAft>
                      </a:pPr>
                      <a:r>
                        <a:rPr lang="el-GR" sz="800" b="1" cap="none" spc="0">
                          <a:solidFill>
                            <a:schemeClr val="bg1"/>
                          </a:solidFill>
                          <a:effectLst/>
                        </a:rPr>
                        <a:t>4.</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Human Development </a:t>
                      </a:r>
                      <a:r>
                        <a:rPr lang="el-GR" sz="1000" cap="none" spc="0" err="1">
                          <a:solidFill>
                            <a:schemeClr val="bg1"/>
                          </a:solidFill>
                          <a:effectLst/>
                        </a:rPr>
                        <a:t>Index</a:t>
                      </a:r>
                      <a:r>
                        <a:rPr lang="el-GR" sz="1000" cap="none" spc="0">
                          <a:solidFill>
                            <a:schemeClr val="bg1"/>
                          </a:solidFill>
                          <a:effectLst/>
                        </a:rPr>
                        <a:t> (HDI)</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dirty="0">
                          <a:solidFill>
                            <a:schemeClr val="bg1"/>
                          </a:solidFill>
                          <a:effectLst/>
                        </a:rPr>
                        <a:t>UN</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1990 - 2022</a:t>
                      </a:r>
                    </a:p>
                    <a:p>
                      <a:pPr algn="ctr">
                        <a:lnSpc>
                          <a:spcPct val="107000"/>
                        </a:lnSpc>
                        <a:spcAft>
                          <a:spcPts val="800"/>
                        </a:spcAft>
                      </a:pPr>
                      <a:r>
                        <a:rPr lang="el-GR" sz="1000" cap="none" spc="0">
                          <a:solidFill>
                            <a:schemeClr val="bg1"/>
                          </a:solidFill>
                          <a:effectLst/>
                        </a:rPr>
                        <a:t> </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3643308617"/>
                  </a:ext>
                </a:extLst>
              </a:tr>
              <a:tr h="197989">
                <a:tc>
                  <a:txBody>
                    <a:bodyPr/>
                    <a:lstStyle/>
                    <a:p>
                      <a:pPr algn="ctr">
                        <a:lnSpc>
                          <a:spcPct val="107000"/>
                        </a:lnSpc>
                        <a:spcAft>
                          <a:spcPts val="800"/>
                        </a:spcAft>
                      </a:pPr>
                      <a:r>
                        <a:rPr lang="el-GR" sz="800" b="1" cap="none" spc="0">
                          <a:solidFill>
                            <a:schemeClr val="bg1"/>
                          </a:solidFill>
                          <a:effectLst/>
                        </a:rPr>
                        <a:t>5.</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n-US" sz="1000" cap="none" spc="0">
                          <a:solidFill>
                            <a:schemeClr val="bg1"/>
                          </a:solidFill>
                          <a:effectLst/>
                        </a:rPr>
                        <a:t>Index of Economic Well-Being (IEWB)</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n-US" sz="1000" cap="none" spc="0" dirty="0">
                          <a:solidFill>
                            <a:schemeClr val="bg1"/>
                          </a:solidFill>
                          <a:effectLst/>
                        </a:rPr>
                        <a:t>Centre for the Study of Living Standards (Canada)</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1981-2008</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2202801702"/>
                  </a:ext>
                </a:extLst>
              </a:tr>
              <a:tr h="197989">
                <a:tc>
                  <a:txBody>
                    <a:bodyPr/>
                    <a:lstStyle/>
                    <a:p>
                      <a:pPr algn="ctr">
                        <a:lnSpc>
                          <a:spcPct val="107000"/>
                        </a:lnSpc>
                        <a:spcAft>
                          <a:spcPts val="800"/>
                        </a:spcAft>
                      </a:pPr>
                      <a:r>
                        <a:rPr lang="el-GR" sz="800" b="1" cap="none" spc="0">
                          <a:solidFill>
                            <a:schemeClr val="bg1"/>
                          </a:solidFill>
                          <a:effectLst/>
                        </a:rPr>
                        <a:t>6.</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Social Health Index (SHI)</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n-US" sz="1000" cap="none" spc="0" dirty="0">
                          <a:solidFill>
                            <a:schemeClr val="bg1"/>
                          </a:solidFill>
                          <a:effectLst/>
                        </a:rPr>
                        <a:t>Institute for Innovation in Social Policy (USA)</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1970-2011</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1787784784"/>
                  </a:ext>
                </a:extLst>
              </a:tr>
              <a:tr h="197989">
                <a:tc>
                  <a:txBody>
                    <a:bodyPr/>
                    <a:lstStyle/>
                    <a:p>
                      <a:pPr algn="ctr">
                        <a:lnSpc>
                          <a:spcPct val="107000"/>
                        </a:lnSpc>
                        <a:spcAft>
                          <a:spcPts val="800"/>
                        </a:spcAft>
                      </a:pPr>
                      <a:r>
                        <a:rPr lang="el-GR" sz="800" b="1" cap="none" spc="0">
                          <a:solidFill>
                            <a:schemeClr val="bg1"/>
                          </a:solidFill>
                          <a:effectLst/>
                        </a:rPr>
                        <a:t>7.</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Sustainable Society Index (SSI)</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dirty="0" err="1">
                          <a:solidFill>
                            <a:schemeClr val="bg1"/>
                          </a:solidFill>
                          <a:effectLst/>
                        </a:rPr>
                        <a:t>Dutch</a:t>
                      </a:r>
                      <a:r>
                        <a:rPr lang="el-GR" sz="1000" cap="none" spc="0" dirty="0">
                          <a:solidFill>
                            <a:schemeClr val="bg1"/>
                          </a:solidFill>
                          <a:effectLst/>
                        </a:rPr>
                        <a:t> </a:t>
                      </a:r>
                      <a:r>
                        <a:rPr lang="el-GR" sz="1000" cap="none" spc="0" dirty="0" err="1">
                          <a:solidFill>
                            <a:schemeClr val="bg1"/>
                          </a:solidFill>
                          <a:effectLst/>
                        </a:rPr>
                        <a:t>Sustainable</a:t>
                      </a:r>
                      <a:r>
                        <a:rPr lang="el-GR" sz="1000" cap="none" spc="0" dirty="0">
                          <a:solidFill>
                            <a:schemeClr val="bg1"/>
                          </a:solidFill>
                          <a:effectLst/>
                        </a:rPr>
                        <a:t> Society </a:t>
                      </a:r>
                      <a:r>
                        <a:rPr lang="el-GR" sz="1000" cap="none" spc="0" dirty="0" err="1">
                          <a:solidFill>
                            <a:schemeClr val="bg1"/>
                          </a:solidFill>
                          <a:effectLst/>
                        </a:rPr>
                        <a:t>Foundation</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2006 - 2019</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167600426"/>
                  </a:ext>
                </a:extLst>
              </a:tr>
              <a:tr h="197989">
                <a:tc>
                  <a:txBody>
                    <a:bodyPr/>
                    <a:lstStyle/>
                    <a:p>
                      <a:pPr algn="ctr">
                        <a:lnSpc>
                          <a:spcPct val="107000"/>
                        </a:lnSpc>
                        <a:spcAft>
                          <a:spcPts val="800"/>
                        </a:spcAft>
                      </a:pPr>
                      <a:r>
                        <a:rPr lang="el-GR" sz="800" b="1" cap="none" spc="0">
                          <a:solidFill>
                            <a:schemeClr val="bg1"/>
                          </a:solidFill>
                          <a:effectLst/>
                        </a:rPr>
                        <a:t>8.</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Fragiled States Index (FSI) </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dirty="0">
                          <a:solidFill>
                            <a:schemeClr val="bg1"/>
                          </a:solidFill>
                          <a:effectLst/>
                        </a:rPr>
                        <a:t>Fund for Peace</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2006 - 2022</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282575195"/>
                  </a:ext>
                </a:extLst>
              </a:tr>
              <a:tr h="197989">
                <a:tc>
                  <a:txBody>
                    <a:bodyPr/>
                    <a:lstStyle/>
                    <a:p>
                      <a:pPr algn="ctr">
                        <a:lnSpc>
                          <a:spcPct val="107000"/>
                        </a:lnSpc>
                        <a:spcAft>
                          <a:spcPts val="800"/>
                        </a:spcAft>
                      </a:pPr>
                      <a:r>
                        <a:rPr lang="el-GR" sz="800" b="1" cap="none" spc="0">
                          <a:solidFill>
                            <a:schemeClr val="bg1"/>
                          </a:solidFill>
                          <a:effectLst/>
                        </a:rPr>
                        <a:t>9.</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Legatum Prosperity Index (LPI)</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dirty="0" err="1">
                          <a:solidFill>
                            <a:schemeClr val="bg1"/>
                          </a:solidFill>
                          <a:effectLst/>
                        </a:rPr>
                        <a:t>Legatum</a:t>
                      </a:r>
                      <a:r>
                        <a:rPr lang="el-GR" sz="1000" cap="none" spc="0" dirty="0">
                          <a:solidFill>
                            <a:schemeClr val="bg1"/>
                          </a:solidFill>
                          <a:effectLst/>
                        </a:rPr>
                        <a:t> </a:t>
                      </a:r>
                      <a:r>
                        <a:rPr lang="el-GR" sz="1000" cap="none" spc="0" dirty="0" err="1">
                          <a:solidFill>
                            <a:schemeClr val="bg1"/>
                          </a:solidFill>
                          <a:effectLst/>
                        </a:rPr>
                        <a:t>Institute</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2007-2021</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629830861"/>
                  </a:ext>
                </a:extLst>
              </a:tr>
              <a:tr h="197989">
                <a:tc>
                  <a:txBody>
                    <a:bodyPr/>
                    <a:lstStyle/>
                    <a:p>
                      <a:pPr algn="ctr">
                        <a:lnSpc>
                          <a:spcPct val="107000"/>
                        </a:lnSpc>
                        <a:spcAft>
                          <a:spcPts val="800"/>
                        </a:spcAft>
                      </a:pPr>
                      <a:r>
                        <a:rPr lang="el-GR" sz="800" b="1" cap="none" spc="0">
                          <a:solidFill>
                            <a:schemeClr val="bg1"/>
                          </a:solidFill>
                          <a:effectLst/>
                        </a:rPr>
                        <a:t>10.</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Social Progress Index (SPI)</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dirty="0" err="1">
                          <a:solidFill>
                            <a:schemeClr val="bg1"/>
                          </a:solidFill>
                          <a:effectLst/>
                        </a:rPr>
                        <a:t>Nonprofit</a:t>
                      </a:r>
                      <a:r>
                        <a:rPr lang="el-GR" sz="1000" cap="none" spc="0" dirty="0">
                          <a:solidFill>
                            <a:schemeClr val="bg1"/>
                          </a:solidFill>
                          <a:effectLst/>
                        </a:rPr>
                        <a:t> Social Progress </a:t>
                      </a:r>
                      <a:r>
                        <a:rPr lang="el-GR" sz="1000" cap="none" spc="0" dirty="0" err="1">
                          <a:solidFill>
                            <a:schemeClr val="bg1"/>
                          </a:solidFill>
                          <a:effectLst/>
                        </a:rPr>
                        <a:t>Imperative</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dirty="0">
                          <a:solidFill>
                            <a:schemeClr val="bg1"/>
                          </a:solidFill>
                          <a:effectLst/>
                        </a:rPr>
                        <a:t>2022</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316082514"/>
                  </a:ext>
                </a:extLst>
              </a:tr>
              <a:tr h="197989">
                <a:tc>
                  <a:txBody>
                    <a:bodyPr/>
                    <a:lstStyle/>
                    <a:p>
                      <a:pPr algn="ctr">
                        <a:lnSpc>
                          <a:spcPct val="107000"/>
                        </a:lnSpc>
                        <a:spcAft>
                          <a:spcPts val="800"/>
                        </a:spcAft>
                      </a:pPr>
                      <a:r>
                        <a:rPr lang="el-GR" sz="800" b="1" cap="none" spc="0">
                          <a:solidFill>
                            <a:schemeClr val="bg1"/>
                          </a:solidFill>
                          <a:effectLst/>
                        </a:rPr>
                        <a:t>11.</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Ecological Footprint (EF)</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err="1">
                          <a:solidFill>
                            <a:schemeClr val="bg1"/>
                          </a:solidFill>
                          <a:effectLst/>
                        </a:rPr>
                        <a:t>Global</a:t>
                      </a:r>
                      <a:r>
                        <a:rPr lang="el-GR" sz="1000" cap="none" spc="0">
                          <a:solidFill>
                            <a:schemeClr val="bg1"/>
                          </a:solidFill>
                          <a:effectLst/>
                        </a:rPr>
                        <a:t> </a:t>
                      </a:r>
                      <a:r>
                        <a:rPr lang="el-GR" sz="1000" cap="none" spc="0" err="1">
                          <a:solidFill>
                            <a:schemeClr val="bg1"/>
                          </a:solidFill>
                          <a:effectLst/>
                        </a:rPr>
                        <a:t>Footprint</a:t>
                      </a:r>
                      <a:r>
                        <a:rPr lang="el-GR" sz="1000" cap="none" spc="0">
                          <a:solidFill>
                            <a:schemeClr val="bg1"/>
                          </a:solidFill>
                          <a:effectLst/>
                        </a:rPr>
                        <a:t> </a:t>
                      </a:r>
                      <a:r>
                        <a:rPr lang="el-GR" sz="1000" cap="none" spc="0" err="1">
                          <a:solidFill>
                            <a:schemeClr val="bg1"/>
                          </a:solidFill>
                          <a:effectLst/>
                        </a:rPr>
                        <a:t>Network</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dirty="0">
                          <a:solidFill>
                            <a:schemeClr val="bg1"/>
                          </a:solidFill>
                          <a:effectLst/>
                        </a:rPr>
                        <a:t>2007 - 2018</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605198479"/>
                  </a:ext>
                </a:extLst>
              </a:tr>
              <a:tr h="335479">
                <a:tc>
                  <a:txBody>
                    <a:bodyPr/>
                    <a:lstStyle/>
                    <a:p>
                      <a:pPr algn="ctr">
                        <a:lnSpc>
                          <a:spcPct val="107000"/>
                        </a:lnSpc>
                        <a:spcAft>
                          <a:spcPts val="800"/>
                        </a:spcAft>
                      </a:pPr>
                      <a:r>
                        <a:rPr lang="el-GR" sz="800" b="1" cap="none" spc="0">
                          <a:solidFill>
                            <a:schemeClr val="bg1"/>
                          </a:solidFill>
                          <a:effectLst/>
                        </a:rPr>
                        <a:t>13.</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Happy Planet Index (HPI)</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err="1">
                          <a:solidFill>
                            <a:schemeClr val="bg1"/>
                          </a:solidFill>
                          <a:effectLst/>
                        </a:rPr>
                        <a:t>New</a:t>
                      </a:r>
                      <a:r>
                        <a:rPr lang="el-GR" sz="1000" cap="none" spc="0">
                          <a:solidFill>
                            <a:schemeClr val="bg1"/>
                          </a:solidFill>
                          <a:effectLst/>
                        </a:rPr>
                        <a:t> </a:t>
                      </a:r>
                      <a:r>
                        <a:rPr lang="el-GR" sz="1000" cap="none" spc="0" err="1">
                          <a:solidFill>
                            <a:schemeClr val="bg1"/>
                          </a:solidFill>
                          <a:effectLst/>
                        </a:rPr>
                        <a:t>Economics</a:t>
                      </a:r>
                      <a:br>
                        <a:rPr lang="el-GR" sz="1000" cap="none" spc="0">
                          <a:solidFill>
                            <a:schemeClr val="bg1"/>
                          </a:solidFill>
                          <a:effectLst/>
                        </a:rPr>
                      </a:br>
                      <a:r>
                        <a:rPr lang="el-GR" sz="1000" cap="none" spc="0" err="1">
                          <a:solidFill>
                            <a:schemeClr val="bg1"/>
                          </a:solidFill>
                          <a:effectLst/>
                        </a:rPr>
                        <a:t>Foundation</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dirty="0">
                          <a:solidFill>
                            <a:schemeClr val="bg1"/>
                          </a:solidFill>
                          <a:effectLst/>
                        </a:rPr>
                        <a:t>2006-2020</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3736968820"/>
                  </a:ext>
                </a:extLst>
              </a:tr>
              <a:tr h="197989">
                <a:tc>
                  <a:txBody>
                    <a:bodyPr/>
                    <a:lstStyle/>
                    <a:p>
                      <a:pPr algn="ctr">
                        <a:lnSpc>
                          <a:spcPct val="107000"/>
                        </a:lnSpc>
                        <a:spcAft>
                          <a:spcPts val="800"/>
                        </a:spcAft>
                      </a:pPr>
                      <a:r>
                        <a:rPr lang="el-GR" sz="800" b="1" cap="none" spc="0">
                          <a:solidFill>
                            <a:schemeClr val="bg1"/>
                          </a:solidFill>
                          <a:effectLst/>
                        </a:rPr>
                        <a:t>14.</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World Happiness Report</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err="1">
                          <a:solidFill>
                            <a:schemeClr val="bg1"/>
                          </a:solidFill>
                          <a:effectLst/>
                        </a:rPr>
                        <a:t>Sustainable</a:t>
                      </a:r>
                      <a:r>
                        <a:rPr lang="el-GR" sz="1000" cap="none" spc="0">
                          <a:solidFill>
                            <a:schemeClr val="bg1"/>
                          </a:solidFill>
                          <a:effectLst/>
                        </a:rPr>
                        <a:t> Development </a:t>
                      </a:r>
                      <a:r>
                        <a:rPr lang="el-GR" sz="1000" cap="none" spc="0" err="1">
                          <a:solidFill>
                            <a:schemeClr val="bg1"/>
                          </a:solidFill>
                          <a:effectLst/>
                        </a:rPr>
                        <a:t>Solutions</a:t>
                      </a:r>
                      <a:r>
                        <a:rPr lang="el-GR" sz="1000" cap="none" spc="0">
                          <a:solidFill>
                            <a:schemeClr val="bg1"/>
                          </a:solidFill>
                          <a:effectLst/>
                        </a:rPr>
                        <a:t> </a:t>
                      </a:r>
                      <a:r>
                        <a:rPr lang="el-GR" sz="1000" cap="none" spc="0" err="1">
                          <a:solidFill>
                            <a:schemeClr val="bg1"/>
                          </a:solidFill>
                          <a:effectLst/>
                        </a:rPr>
                        <a:t>Network</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dirty="0">
                          <a:solidFill>
                            <a:schemeClr val="bg1"/>
                          </a:solidFill>
                          <a:effectLst/>
                        </a:rPr>
                        <a:t>2012-2021</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393098590"/>
                  </a:ext>
                </a:extLst>
              </a:tr>
              <a:tr h="197989">
                <a:tc>
                  <a:txBody>
                    <a:bodyPr/>
                    <a:lstStyle/>
                    <a:p>
                      <a:pPr algn="ctr">
                        <a:lnSpc>
                          <a:spcPct val="107000"/>
                        </a:lnSpc>
                        <a:spcAft>
                          <a:spcPts val="800"/>
                        </a:spcAft>
                      </a:pPr>
                      <a:r>
                        <a:rPr lang="el-GR" sz="800" b="1" cap="none" spc="0">
                          <a:solidFill>
                            <a:schemeClr val="bg1"/>
                          </a:solidFill>
                          <a:effectLst/>
                        </a:rPr>
                        <a:t>15.</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Gini Coefficient</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err="1">
                          <a:solidFill>
                            <a:schemeClr val="bg1"/>
                          </a:solidFill>
                          <a:effectLst/>
                        </a:rPr>
                        <a:t>Eurostat</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dirty="0">
                          <a:solidFill>
                            <a:schemeClr val="bg1"/>
                          </a:solidFill>
                          <a:effectLst/>
                        </a:rPr>
                        <a:t>2011-2021</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2931433675"/>
                  </a:ext>
                </a:extLst>
              </a:tr>
              <a:tr h="197989">
                <a:tc>
                  <a:txBody>
                    <a:bodyPr/>
                    <a:lstStyle/>
                    <a:p>
                      <a:pPr algn="ctr">
                        <a:lnSpc>
                          <a:spcPct val="107000"/>
                        </a:lnSpc>
                        <a:spcAft>
                          <a:spcPts val="800"/>
                        </a:spcAft>
                      </a:pPr>
                      <a:r>
                        <a:rPr lang="el-GR" sz="800" b="1" cap="none" spc="0">
                          <a:solidFill>
                            <a:schemeClr val="bg1"/>
                          </a:solidFill>
                          <a:effectLst/>
                        </a:rPr>
                        <a:t>16.</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Life Satisfaction</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err="1">
                          <a:solidFill>
                            <a:schemeClr val="bg1"/>
                          </a:solidFill>
                          <a:effectLst/>
                        </a:rPr>
                        <a:t>Eurostat</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dirty="0">
                          <a:solidFill>
                            <a:schemeClr val="bg1"/>
                          </a:solidFill>
                          <a:effectLst/>
                        </a:rPr>
                        <a:t>2018, 2021</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2981995248"/>
                  </a:ext>
                </a:extLst>
              </a:tr>
              <a:tr h="197989">
                <a:tc>
                  <a:txBody>
                    <a:bodyPr/>
                    <a:lstStyle/>
                    <a:p>
                      <a:pPr algn="ctr">
                        <a:lnSpc>
                          <a:spcPct val="107000"/>
                        </a:lnSpc>
                        <a:spcAft>
                          <a:spcPts val="800"/>
                        </a:spcAft>
                      </a:pPr>
                      <a:r>
                        <a:rPr lang="el-GR" sz="800" b="1" cap="none" spc="0">
                          <a:solidFill>
                            <a:schemeClr val="bg1"/>
                          </a:solidFill>
                          <a:effectLst/>
                        </a:rPr>
                        <a:t>17.</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dirty="0" err="1">
                          <a:solidFill>
                            <a:schemeClr val="bg1"/>
                          </a:solidFill>
                          <a:effectLst/>
                        </a:rPr>
                        <a:t>Adjusted</a:t>
                      </a:r>
                      <a:r>
                        <a:rPr lang="el-GR" sz="1000" cap="none" spc="0" dirty="0">
                          <a:solidFill>
                            <a:schemeClr val="bg1"/>
                          </a:solidFill>
                          <a:effectLst/>
                        </a:rPr>
                        <a:t> </a:t>
                      </a:r>
                      <a:r>
                        <a:rPr lang="el-GR" sz="1000" cap="none" spc="0" dirty="0" err="1">
                          <a:solidFill>
                            <a:schemeClr val="bg1"/>
                          </a:solidFill>
                          <a:effectLst/>
                        </a:rPr>
                        <a:t>net</a:t>
                      </a:r>
                      <a:r>
                        <a:rPr lang="el-GR" sz="1000" cap="none" spc="0" dirty="0">
                          <a:solidFill>
                            <a:schemeClr val="bg1"/>
                          </a:solidFill>
                          <a:effectLst/>
                        </a:rPr>
                        <a:t> </a:t>
                      </a:r>
                      <a:r>
                        <a:rPr lang="el-GR" sz="1000" cap="none" spc="0" dirty="0" err="1">
                          <a:solidFill>
                            <a:schemeClr val="bg1"/>
                          </a:solidFill>
                          <a:effectLst/>
                        </a:rPr>
                        <a:t>savings</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Word Bank</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dirty="0">
                          <a:solidFill>
                            <a:schemeClr val="bg1"/>
                          </a:solidFill>
                          <a:effectLst/>
                        </a:rPr>
                        <a:t>2006-2020</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3205059881"/>
                  </a:ext>
                </a:extLst>
              </a:tr>
              <a:tr h="197989">
                <a:tc>
                  <a:txBody>
                    <a:bodyPr/>
                    <a:lstStyle/>
                    <a:p>
                      <a:pPr algn="ctr">
                        <a:lnSpc>
                          <a:spcPct val="107000"/>
                        </a:lnSpc>
                        <a:spcAft>
                          <a:spcPts val="800"/>
                        </a:spcAft>
                      </a:pPr>
                      <a:r>
                        <a:rPr lang="el-GR" sz="800" b="1" cap="none" spc="0">
                          <a:solidFill>
                            <a:schemeClr val="bg1"/>
                          </a:solidFill>
                          <a:effectLst/>
                        </a:rPr>
                        <a:t>18.</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Better life Index (BLI)</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OECD</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dirty="0">
                          <a:solidFill>
                            <a:schemeClr val="bg1"/>
                          </a:solidFill>
                          <a:effectLst/>
                        </a:rPr>
                        <a:t>2021</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1156538895"/>
                  </a:ext>
                </a:extLst>
              </a:tr>
              <a:tr h="197989">
                <a:tc>
                  <a:txBody>
                    <a:bodyPr/>
                    <a:lstStyle/>
                    <a:p>
                      <a:pPr algn="ctr">
                        <a:lnSpc>
                          <a:spcPct val="107000"/>
                        </a:lnSpc>
                        <a:spcAft>
                          <a:spcPts val="800"/>
                        </a:spcAft>
                      </a:pPr>
                      <a:r>
                        <a:rPr lang="el-GR" sz="800" b="1" cap="none" spc="0">
                          <a:solidFill>
                            <a:schemeClr val="bg1"/>
                          </a:solidFill>
                          <a:effectLst/>
                        </a:rPr>
                        <a:t>19.</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SDG Greece</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a:solidFill>
                            <a:schemeClr val="bg1"/>
                          </a:solidFill>
                          <a:effectLst/>
                        </a:rPr>
                        <a:t>UN</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a:lnSpc>
                          <a:spcPct val="107000"/>
                        </a:lnSpc>
                        <a:spcAft>
                          <a:spcPts val="800"/>
                        </a:spcAft>
                      </a:pPr>
                      <a:r>
                        <a:rPr lang="el-GR" sz="1000" cap="none" spc="0" dirty="0">
                          <a:solidFill>
                            <a:schemeClr val="bg1"/>
                          </a:solidFill>
                          <a:effectLst/>
                        </a:rPr>
                        <a:t>2000-2022</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859502226"/>
                  </a:ext>
                </a:extLst>
              </a:tr>
              <a:tr h="197989">
                <a:tc>
                  <a:txBody>
                    <a:bodyPr/>
                    <a:lstStyle/>
                    <a:p>
                      <a:pPr algn="ctr">
                        <a:lnSpc>
                          <a:spcPct val="107000"/>
                        </a:lnSpc>
                        <a:spcAft>
                          <a:spcPts val="800"/>
                        </a:spcAft>
                      </a:pPr>
                      <a:r>
                        <a:rPr lang="el-GR" sz="800" b="1" cap="none" spc="0">
                          <a:solidFill>
                            <a:schemeClr val="bg1"/>
                          </a:solidFill>
                          <a:effectLst/>
                        </a:rPr>
                        <a:t>20.</a:t>
                      </a:r>
                      <a:endParaRPr lang="el-GR" sz="800" b="1"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Inclusive Wealth Index</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a:solidFill>
                            <a:schemeClr val="bg1"/>
                          </a:solidFill>
                          <a:effectLst/>
                        </a:rPr>
                        <a:t>UN (UNEP)</a:t>
                      </a:r>
                      <a:endParaRPr lang="el-GR" sz="1000" cap="none" spc="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tc>
                  <a:txBody>
                    <a:bodyPr/>
                    <a:lstStyle/>
                    <a:p>
                      <a:pPr algn="ctr">
                        <a:lnSpc>
                          <a:spcPct val="107000"/>
                        </a:lnSpc>
                        <a:spcAft>
                          <a:spcPts val="800"/>
                        </a:spcAft>
                      </a:pPr>
                      <a:r>
                        <a:rPr lang="el-GR" sz="1000" cap="none" spc="0" dirty="0">
                          <a:solidFill>
                            <a:schemeClr val="bg1"/>
                          </a:solidFill>
                          <a:effectLst/>
                        </a:rPr>
                        <a:t>1990-2014</a:t>
                      </a:r>
                      <a:endParaRPr lang="el-GR" sz="1000" cap="none" spc="0" dirty="0">
                        <a:solidFill>
                          <a:schemeClr val="bg1"/>
                        </a:solidFill>
                        <a:effectLst/>
                        <a:latin typeface="Calibri" panose="020F0502020204030204" pitchFamily="34" charset="0"/>
                        <a:ea typeface="Calibri" panose="020F0502020204030204" pitchFamily="34" charset="0"/>
                      </a:endParaRPr>
                    </a:p>
                  </a:txBody>
                  <a:tcPr marL="15299" marR="15299" marT="0" marB="41355"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787940930"/>
                  </a:ext>
                </a:extLst>
              </a:tr>
            </a:tbl>
          </a:graphicData>
        </a:graphic>
      </p:graphicFrame>
    </p:spTree>
    <p:extLst>
      <p:ext uri="{BB962C8B-B14F-4D97-AF65-F5344CB8AC3E}">
        <p14:creationId xmlns:p14="http://schemas.microsoft.com/office/powerpoint/2010/main" val="38238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44B2CE7-FD25-42E3-AB52-73B889FD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1">
            <a:extLst>
              <a:ext uri="{FF2B5EF4-FFF2-40B4-BE49-F238E27FC236}">
                <a16:creationId xmlns:a16="http://schemas.microsoft.com/office/drawing/2014/main" id="{4CEA8393-144C-4FCF-9A6C-1102F988A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3">
            <a:extLst>
              <a:ext uri="{FF2B5EF4-FFF2-40B4-BE49-F238E27FC236}">
                <a16:creationId xmlns:a16="http://schemas.microsoft.com/office/drawing/2014/main" id="{35C31E2E-65FD-40B6-B604-C096F5B75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5">
            <a:extLst>
              <a:ext uri="{FF2B5EF4-FFF2-40B4-BE49-F238E27FC236}">
                <a16:creationId xmlns:a16="http://schemas.microsoft.com/office/drawing/2014/main" id="{A97B9141-8535-472D-B922-E499D77F8C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605CD65F-BF66-4468-B683-A882ED3D2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7">
              <a:extLst>
                <a:ext uri="{FF2B5EF4-FFF2-40B4-BE49-F238E27FC236}">
                  <a16:creationId xmlns:a16="http://schemas.microsoft.com/office/drawing/2014/main" id="{251A7AF1-716F-4EC1-9804-7539576FB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1" name="Rectangle 19">
            <a:extLst>
              <a:ext uri="{FF2B5EF4-FFF2-40B4-BE49-F238E27FC236}">
                <a16:creationId xmlns:a16="http://schemas.microsoft.com/office/drawing/2014/main" id="{D34FBC04-57AB-4095-AAB5-728DB5660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21">
            <a:extLst>
              <a:ext uri="{FF2B5EF4-FFF2-40B4-BE49-F238E27FC236}">
                <a16:creationId xmlns:a16="http://schemas.microsoft.com/office/drawing/2014/main" id="{F86959FB-5C68-4CF9-AC58-12D3CF3AF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20941E39-22F7-4792-9F18-488C68FEA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7957226" y="1432223"/>
            <a:ext cx="3386370" cy="3357976"/>
          </a:xfrm>
        </p:spPr>
        <p:txBody>
          <a:bodyPr vert="horz" lIns="91440" tIns="45720" rIns="91440" bIns="45720" rtlCol="0" anchor="ctr">
            <a:normAutofit/>
          </a:bodyPr>
          <a:lstStyle/>
          <a:p>
            <a:pPr>
              <a:lnSpc>
                <a:spcPct val="80000"/>
              </a:lnSpc>
            </a:pPr>
            <a:r>
              <a:rPr lang="el-GR" sz="3200" dirty="0">
                <a:blipFill dpi="0" rotWithShape="1">
                  <a:blip r:embed="rId4"/>
                  <a:srcRect/>
                  <a:tile tx="6350" ty="-127000" sx="65000" sy="64000" flip="none" algn="tl"/>
                </a:blipFill>
              </a:rPr>
              <a:t>Εναλλακτικοί Δείκτες για την Ελλάδα</a:t>
            </a:r>
            <a:endParaRPr lang="en-US" sz="3200" dirty="0">
              <a:blipFill dpi="0" rotWithShape="1">
                <a:blip r:embed="rId4"/>
                <a:srcRect/>
                <a:tile tx="6350" ty="-127000" sx="65000" sy="64000" flip="none" algn="tl"/>
              </a:blipFill>
            </a:endParaRPr>
          </a:p>
        </p:txBody>
      </p:sp>
      <p:sp>
        <p:nvSpPr>
          <p:cNvPr id="34" name="Rectangle 25">
            <a:extLst>
              <a:ext uri="{FF2B5EF4-FFF2-40B4-BE49-F238E27FC236}">
                <a16:creationId xmlns:a16="http://schemas.microsoft.com/office/drawing/2014/main" id="{93BE7253-4D33-466B-A636-651F30502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7">
            <a:extLst>
              <a:ext uri="{FF2B5EF4-FFF2-40B4-BE49-F238E27FC236}">
                <a16:creationId xmlns:a16="http://schemas.microsoft.com/office/drawing/2014/main" id="{249A8E0B-540E-4FFF-A9D3-1CCDAA4E8B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6" name="Oval 28">
              <a:extLst>
                <a:ext uri="{FF2B5EF4-FFF2-40B4-BE49-F238E27FC236}">
                  <a16:creationId xmlns:a16="http://schemas.microsoft.com/office/drawing/2014/main" id="{1348CF69-5A66-4F02-A8A2-DC550CCC5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B1B7CB07-CEF7-4A1A-8335-EDE3BE9D3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6"/>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Πίνακας 2">
            <a:extLst>
              <a:ext uri="{FF2B5EF4-FFF2-40B4-BE49-F238E27FC236}">
                <a16:creationId xmlns:a16="http://schemas.microsoft.com/office/drawing/2014/main" id="{1A03D5A7-8E63-41A0-BEA1-E40A7FC5420C}"/>
              </a:ext>
            </a:extLst>
          </p:cNvPr>
          <p:cNvGraphicFramePr>
            <a:graphicFrameLocks noGrp="1"/>
          </p:cNvGraphicFramePr>
          <p:nvPr>
            <p:extLst>
              <p:ext uri="{D42A27DB-BD31-4B8C-83A1-F6EECF244321}">
                <p14:modId xmlns:p14="http://schemas.microsoft.com/office/powerpoint/2010/main" val="3499776847"/>
              </p:ext>
            </p:extLst>
          </p:nvPr>
        </p:nvGraphicFramePr>
        <p:xfrm>
          <a:off x="990658" y="1223613"/>
          <a:ext cx="6631745" cy="4353179"/>
        </p:xfrm>
        <a:graphic>
          <a:graphicData uri="http://schemas.openxmlformats.org/drawingml/2006/table">
            <a:tbl>
              <a:tblPr firstRow="1" bandRow="1">
                <a:tableStyleId>{5C22544A-7EE6-4342-B048-85BDC9FD1C3A}</a:tableStyleId>
              </a:tblPr>
              <a:tblGrid>
                <a:gridCol w="4820381">
                  <a:extLst>
                    <a:ext uri="{9D8B030D-6E8A-4147-A177-3AD203B41FA5}">
                      <a16:colId xmlns:a16="http://schemas.microsoft.com/office/drawing/2014/main" val="4012599396"/>
                    </a:ext>
                  </a:extLst>
                </a:gridCol>
                <a:gridCol w="1811364">
                  <a:extLst>
                    <a:ext uri="{9D8B030D-6E8A-4147-A177-3AD203B41FA5}">
                      <a16:colId xmlns:a16="http://schemas.microsoft.com/office/drawing/2014/main" val="3943085907"/>
                    </a:ext>
                  </a:extLst>
                </a:gridCol>
              </a:tblGrid>
              <a:tr h="530725">
                <a:tc>
                  <a:txBody>
                    <a:bodyPr/>
                    <a:lstStyle/>
                    <a:p>
                      <a:pPr>
                        <a:lnSpc>
                          <a:spcPct val="150000"/>
                        </a:lnSpc>
                        <a:spcAft>
                          <a:spcPts val="800"/>
                        </a:spcAft>
                      </a:pPr>
                      <a:r>
                        <a:rPr lang="el-GR" sz="1400" dirty="0">
                          <a:effectLst/>
                        </a:rPr>
                        <a:t>Εξεταζόμενος Δείκτης</a:t>
                      </a:r>
                      <a:endParaRPr lang="el-GR" sz="1400" dirty="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a:effectLst/>
                        </a:rPr>
                        <a:t>Χρονική περίοδος ανάλυσης</a:t>
                      </a:r>
                      <a:endParaRPr lang="el-GR" sz="140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791538651"/>
                  </a:ext>
                </a:extLst>
              </a:tr>
              <a:tr h="270295">
                <a:tc>
                  <a:txBody>
                    <a:bodyPr/>
                    <a:lstStyle/>
                    <a:p>
                      <a:pPr>
                        <a:lnSpc>
                          <a:spcPct val="150000"/>
                        </a:lnSpc>
                        <a:spcAft>
                          <a:spcPts val="800"/>
                        </a:spcAft>
                      </a:pPr>
                      <a:r>
                        <a:rPr lang="el-GR" sz="1400" dirty="0">
                          <a:effectLst/>
                        </a:rPr>
                        <a:t>1. Human Development </a:t>
                      </a:r>
                      <a:r>
                        <a:rPr lang="el-GR" sz="1400" dirty="0" err="1">
                          <a:effectLst/>
                        </a:rPr>
                        <a:t>Index</a:t>
                      </a:r>
                      <a:r>
                        <a:rPr lang="el-GR" sz="1400" dirty="0">
                          <a:effectLst/>
                        </a:rPr>
                        <a:t> (HDI)</a:t>
                      </a:r>
                      <a:endParaRPr lang="el-GR" sz="1400" dirty="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dirty="0">
                          <a:effectLst/>
                        </a:rPr>
                        <a:t>1990 – 2021</a:t>
                      </a:r>
                      <a:endParaRPr lang="el-GR" sz="1400" dirty="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1459328333"/>
                  </a:ext>
                </a:extLst>
              </a:tr>
              <a:tr h="270295">
                <a:tc>
                  <a:txBody>
                    <a:bodyPr/>
                    <a:lstStyle/>
                    <a:p>
                      <a:pPr>
                        <a:lnSpc>
                          <a:spcPct val="150000"/>
                        </a:lnSpc>
                        <a:spcAft>
                          <a:spcPts val="800"/>
                        </a:spcAft>
                      </a:pPr>
                      <a:r>
                        <a:rPr lang="en-US" sz="1400">
                          <a:effectLst/>
                        </a:rPr>
                        <a:t>1.1 Inequality-adjusted Human Development Index (IHDI)</a:t>
                      </a:r>
                      <a:endParaRPr lang="el-GR" sz="140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dirty="0">
                          <a:effectLst/>
                        </a:rPr>
                        <a:t>2010 – 2021</a:t>
                      </a:r>
                      <a:endParaRPr lang="el-GR" sz="1400" dirty="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994102352"/>
                  </a:ext>
                </a:extLst>
              </a:tr>
              <a:tr h="270295">
                <a:tc>
                  <a:txBody>
                    <a:bodyPr/>
                    <a:lstStyle/>
                    <a:p>
                      <a:pPr>
                        <a:lnSpc>
                          <a:spcPct val="150000"/>
                        </a:lnSpc>
                        <a:spcAft>
                          <a:spcPts val="800"/>
                        </a:spcAft>
                      </a:pPr>
                      <a:r>
                        <a:rPr lang="el-GR" sz="1400">
                          <a:effectLst/>
                        </a:rPr>
                        <a:t>1.2 Gender Development Index (GDI)</a:t>
                      </a:r>
                      <a:endParaRPr lang="el-GR" sz="140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dirty="0">
                          <a:effectLst/>
                        </a:rPr>
                        <a:t>1990 – 2021</a:t>
                      </a:r>
                      <a:endParaRPr lang="el-GR" sz="1400" dirty="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2840863899"/>
                  </a:ext>
                </a:extLst>
              </a:tr>
              <a:tr h="270295">
                <a:tc>
                  <a:txBody>
                    <a:bodyPr/>
                    <a:lstStyle/>
                    <a:p>
                      <a:pPr>
                        <a:lnSpc>
                          <a:spcPct val="150000"/>
                        </a:lnSpc>
                        <a:spcAft>
                          <a:spcPts val="800"/>
                        </a:spcAft>
                      </a:pPr>
                      <a:r>
                        <a:rPr lang="el-GR" sz="1400">
                          <a:effectLst/>
                        </a:rPr>
                        <a:t>1.3 Gender Inequality Index (GII)</a:t>
                      </a:r>
                      <a:endParaRPr lang="el-GR" sz="140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dirty="0">
                          <a:effectLst/>
                        </a:rPr>
                        <a:t>1990 – 2021</a:t>
                      </a:r>
                      <a:endParaRPr lang="el-GR" sz="1400" dirty="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2630445670"/>
                  </a:ext>
                </a:extLst>
              </a:tr>
              <a:tr h="270295">
                <a:tc>
                  <a:txBody>
                    <a:bodyPr/>
                    <a:lstStyle/>
                    <a:p>
                      <a:pPr>
                        <a:lnSpc>
                          <a:spcPct val="150000"/>
                        </a:lnSpc>
                        <a:spcAft>
                          <a:spcPts val="800"/>
                        </a:spcAft>
                      </a:pPr>
                      <a:r>
                        <a:rPr lang="en-US" sz="1400">
                          <a:effectLst/>
                        </a:rPr>
                        <a:t>1.4 Planetary pressures-adjusted Human Development Index (PHDI)</a:t>
                      </a:r>
                      <a:endParaRPr lang="el-GR" sz="140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dirty="0">
                          <a:effectLst/>
                        </a:rPr>
                        <a:t>1990 – 2021</a:t>
                      </a:r>
                      <a:endParaRPr lang="el-GR" sz="1400" dirty="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809880909"/>
                  </a:ext>
                </a:extLst>
              </a:tr>
              <a:tr h="270295">
                <a:tc>
                  <a:txBody>
                    <a:bodyPr/>
                    <a:lstStyle/>
                    <a:p>
                      <a:pPr>
                        <a:lnSpc>
                          <a:spcPct val="150000"/>
                        </a:lnSpc>
                        <a:spcAft>
                          <a:spcPts val="800"/>
                        </a:spcAft>
                      </a:pPr>
                      <a:r>
                        <a:rPr lang="en-US" sz="1400">
                          <a:effectLst/>
                        </a:rPr>
                        <a:t>2. Quality of Life Index (QLI)</a:t>
                      </a:r>
                      <a:endParaRPr lang="el-GR" sz="140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dirty="0">
                          <a:effectLst/>
                        </a:rPr>
                        <a:t>2012 – 2022</a:t>
                      </a:r>
                      <a:endParaRPr lang="el-GR" sz="1400" dirty="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3195647827"/>
                  </a:ext>
                </a:extLst>
              </a:tr>
              <a:tr h="270295">
                <a:tc>
                  <a:txBody>
                    <a:bodyPr/>
                    <a:lstStyle/>
                    <a:p>
                      <a:pPr>
                        <a:lnSpc>
                          <a:spcPct val="150000"/>
                        </a:lnSpc>
                        <a:spcAft>
                          <a:spcPts val="800"/>
                        </a:spcAft>
                      </a:pPr>
                      <a:r>
                        <a:rPr lang="el-GR" sz="1400" dirty="0">
                          <a:effectLst/>
                        </a:rPr>
                        <a:t>3. </a:t>
                      </a:r>
                      <a:r>
                        <a:rPr lang="el-GR" sz="1400" dirty="0" err="1">
                          <a:effectLst/>
                        </a:rPr>
                        <a:t>Ecological</a:t>
                      </a:r>
                      <a:r>
                        <a:rPr lang="el-GR" sz="1400" dirty="0">
                          <a:effectLst/>
                        </a:rPr>
                        <a:t> </a:t>
                      </a:r>
                      <a:r>
                        <a:rPr lang="el-GR" sz="1400" dirty="0" err="1">
                          <a:effectLst/>
                        </a:rPr>
                        <a:t>Footprint</a:t>
                      </a:r>
                      <a:r>
                        <a:rPr lang="el-GR" sz="1400" dirty="0">
                          <a:effectLst/>
                        </a:rPr>
                        <a:t> (EF)</a:t>
                      </a:r>
                      <a:endParaRPr lang="el-GR" sz="1400" dirty="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dirty="0">
                          <a:effectLst/>
                        </a:rPr>
                        <a:t>1990 – 2018</a:t>
                      </a:r>
                      <a:endParaRPr lang="el-GR" sz="1400" dirty="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2734116983"/>
                  </a:ext>
                </a:extLst>
              </a:tr>
              <a:tr h="270295">
                <a:tc>
                  <a:txBody>
                    <a:bodyPr/>
                    <a:lstStyle/>
                    <a:p>
                      <a:pPr>
                        <a:lnSpc>
                          <a:spcPct val="150000"/>
                        </a:lnSpc>
                        <a:spcAft>
                          <a:spcPts val="800"/>
                        </a:spcAft>
                      </a:pPr>
                      <a:r>
                        <a:rPr lang="el-GR" sz="1400">
                          <a:effectLst/>
                        </a:rPr>
                        <a:t>4. Happy Planet Index (HPI)</a:t>
                      </a:r>
                      <a:endParaRPr lang="el-GR" sz="140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dirty="0">
                          <a:effectLst/>
                        </a:rPr>
                        <a:t>2006 – 2020</a:t>
                      </a:r>
                      <a:endParaRPr lang="el-GR" sz="1400" dirty="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3265354595"/>
                  </a:ext>
                </a:extLst>
              </a:tr>
              <a:tr h="270295">
                <a:tc>
                  <a:txBody>
                    <a:bodyPr/>
                    <a:lstStyle/>
                    <a:p>
                      <a:pPr>
                        <a:lnSpc>
                          <a:spcPct val="150000"/>
                        </a:lnSpc>
                        <a:spcAft>
                          <a:spcPts val="800"/>
                        </a:spcAft>
                      </a:pPr>
                      <a:r>
                        <a:rPr lang="el-GR" sz="1400">
                          <a:effectLst/>
                        </a:rPr>
                        <a:t>5.  Adjusted Net Savings (ANS)</a:t>
                      </a:r>
                      <a:endParaRPr lang="el-GR" sz="140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dirty="0">
                          <a:effectLst/>
                        </a:rPr>
                        <a:t>2006 – 2020</a:t>
                      </a:r>
                      <a:endParaRPr lang="el-GR" sz="1400" dirty="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3941074610"/>
                  </a:ext>
                </a:extLst>
              </a:tr>
              <a:tr h="270295">
                <a:tc>
                  <a:txBody>
                    <a:bodyPr/>
                    <a:lstStyle/>
                    <a:p>
                      <a:pPr>
                        <a:lnSpc>
                          <a:spcPct val="150000"/>
                        </a:lnSpc>
                        <a:spcAft>
                          <a:spcPts val="800"/>
                        </a:spcAft>
                      </a:pPr>
                      <a:r>
                        <a:rPr lang="el-GR" sz="1400">
                          <a:effectLst/>
                        </a:rPr>
                        <a:t>6. Gini Coefficient</a:t>
                      </a:r>
                      <a:endParaRPr lang="el-GR" sz="140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dirty="0">
                          <a:effectLst/>
                        </a:rPr>
                        <a:t>2011 – 2021</a:t>
                      </a:r>
                      <a:endParaRPr lang="el-GR" sz="1400" dirty="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542244453"/>
                  </a:ext>
                </a:extLst>
              </a:tr>
              <a:tr h="270295">
                <a:tc>
                  <a:txBody>
                    <a:bodyPr/>
                    <a:lstStyle/>
                    <a:p>
                      <a:pPr>
                        <a:lnSpc>
                          <a:spcPct val="150000"/>
                        </a:lnSpc>
                        <a:spcAft>
                          <a:spcPts val="800"/>
                        </a:spcAft>
                      </a:pPr>
                      <a:r>
                        <a:rPr lang="el-GR" sz="1400">
                          <a:effectLst/>
                        </a:rPr>
                        <a:t>7. Legatum Prosperity Index (LPI)</a:t>
                      </a:r>
                      <a:endParaRPr lang="el-GR" sz="140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dirty="0">
                          <a:effectLst/>
                        </a:rPr>
                        <a:t>2007 – 2021</a:t>
                      </a:r>
                      <a:endParaRPr lang="el-GR" sz="1400" dirty="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2734708806"/>
                  </a:ext>
                </a:extLst>
              </a:tr>
              <a:tr h="270295">
                <a:tc>
                  <a:txBody>
                    <a:bodyPr/>
                    <a:lstStyle/>
                    <a:p>
                      <a:pPr>
                        <a:lnSpc>
                          <a:spcPct val="150000"/>
                        </a:lnSpc>
                        <a:spcAft>
                          <a:spcPts val="800"/>
                        </a:spcAft>
                      </a:pPr>
                      <a:r>
                        <a:rPr lang="el-GR" sz="1400">
                          <a:effectLst/>
                        </a:rPr>
                        <a:t>8. Inclusive Wealth Index (IWI)</a:t>
                      </a:r>
                      <a:endParaRPr lang="el-GR" sz="1400">
                        <a:effectLst/>
                        <a:latin typeface="Calibri" panose="020F0502020204030204" pitchFamily="34" charset="0"/>
                        <a:ea typeface="Calibri" panose="020F0502020204030204" pitchFamily="34" charset="0"/>
                      </a:endParaRPr>
                    </a:p>
                  </a:txBody>
                  <a:tcPr marL="71026" marR="71026" marT="0" marB="0" anchor="ctr"/>
                </a:tc>
                <a:tc>
                  <a:txBody>
                    <a:bodyPr/>
                    <a:lstStyle/>
                    <a:p>
                      <a:pPr>
                        <a:lnSpc>
                          <a:spcPct val="150000"/>
                        </a:lnSpc>
                        <a:spcAft>
                          <a:spcPts val="800"/>
                        </a:spcAft>
                      </a:pPr>
                      <a:r>
                        <a:rPr lang="el-GR" sz="1400" dirty="0">
                          <a:effectLst/>
                        </a:rPr>
                        <a:t>1990 – 2014</a:t>
                      </a:r>
                      <a:endParaRPr lang="el-GR" sz="1400" dirty="0">
                        <a:effectLst/>
                        <a:latin typeface="Calibri" panose="020F0502020204030204" pitchFamily="34" charset="0"/>
                        <a:ea typeface="Calibri" panose="020F0502020204030204" pitchFamily="34" charset="0"/>
                      </a:endParaRPr>
                    </a:p>
                  </a:txBody>
                  <a:tcPr marL="71026" marR="71026" marT="0" marB="0" anchor="ctr"/>
                </a:tc>
                <a:extLst>
                  <a:ext uri="{0D108BD9-81ED-4DB2-BD59-A6C34878D82A}">
                    <a16:rowId xmlns:a16="http://schemas.microsoft.com/office/drawing/2014/main" val="2689353507"/>
                  </a:ext>
                </a:extLst>
              </a:tr>
            </a:tbl>
          </a:graphicData>
        </a:graphic>
      </p:graphicFrame>
    </p:spTree>
    <p:extLst>
      <p:ext uri="{BB962C8B-B14F-4D97-AF65-F5344CB8AC3E}">
        <p14:creationId xmlns:p14="http://schemas.microsoft.com/office/powerpoint/2010/main" val="125143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C498-DAF0-26DA-D453-F0A87948269D}"/>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13954641-7C03-2B17-6B7C-EB67DBDE13B4}"/>
              </a:ext>
            </a:extLst>
          </p:cNvPr>
          <p:cNvPicPr>
            <a:picLocks noChangeAspect="1"/>
          </p:cNvPicPr>
          <p:nvPr/>
        </p:nvPicPr>
        <p:blipFill>
          <a:blip r:embed="rId2"/>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1767CE1E-4B95-C484-DAF5-3E8C9DD99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sp>
        <p:nvSpPr>
          <p:cNvPr id="8" name="Τίτλος 7">
            <a:extLst>
              <a:ext uri="{FF2B5EF4-FFF2-40B4-BE49-F238E27FC236}">
                <a16:creationId xmlns:a16="http://schemas.microsoft.com/office/drawing/2014/main" id="{1DF11A1D-D82E-64AF-FD4D-BBF23E784892}"/>
              </a:ext>
            </a:extLst>
          </p:cNvPr>
          <p:cNvSpPr>
            <a:spLocks noGrp="1"/>
          </p:cNvSpPr>
          <p:nvPr>
            <p:ph type="title"/>
          </p:nvPr>
        </p:nvSpPr>
        <p:spPr>
          <a:xfrm>
            <a:off x="443825" y="925629"/>
            <a:ext cx="4375825" cy="1061364"/>
          </a:xfrm>
        </p:spPr>
        <p:txBody>
          <a:bodyPr>
            <a:normAutofit fontScale="90000"/>
          </a:bodyPr>
          <a:lstStyle/>
          <a:p>
            <a:r>
              <a:rPr lang="en-US" dirty="0"/>
              <a:t>The WISE classification</a:t>
            </a:r>
            <a:endParaRPr lang="el-GR" dirty="0"/>
          </a:p>
        </p:txBody>
      </p:sp>
      <p:sp>
        <p:nvSpPr>
          <p:cNvPr id="12" name="TextBox 11">
            <a:extLst>
              <a:ext uri="{FF2B5EF4-FFF2-40B4-BE49-F238E27FC236}">
                <a16:creationId xmlns:a16="http://schemas.microsoft.com/office/drawing/2014/main" id="{0BE53EA1-93FB-0996-632C-B327E0ED8963}"/>
              </a:ext>
            </a:extLst>
          </p:cNvPr>
          <p:cNvSpPr txBox="1"/>
          <p:nvPr/>
        </p:nvSpPr>
        <p:spPr>
          <a:xfrm>
            <a:off x="1069848" y="6050111"/>
            <a:ext cx="3749802" cy="646331"/>
          </a:xfrm>
          <a:prstGeom prst="rect">
            <a:avLst/>
          </a:prstGeom>
          <a:noFill/>
        </p:spPr>
        <p:txBody>
          <a:bodyPr wrap="square">
            <a:spAutoFit/>
          </a:bodyPr>
          <a:lstStyle/>
          <a:p>
            <a:r>
              <a:rPr lang="el-GR" dirty="0">
                <a:hlinkClick r:id="rId4"/>
              </a:rPr>
              <a:t>https://beyond-gdp.world/wise-database/wise-metrics</a:t>
            </a:r>
            <a:r>
              <a:rPr lang="en-US" dirty="0"/>
              <a:t> </a:t>
            </a:r>
            <a:endParaRPr lang="el-GR" dirty="0"/>
          </a:p>
        </p:txBody>
      </p:sp>
      <p:pic>
        <p:nvPicPr>
          <p:cNvPr id="16" name="Εικόνα 15">
            <a:extLst>
              <a:ext uri="{FF2B5EF4-FFF2-40B4-BE49-F238E27FC236}">
                <a16:creationId xmlns:a16="http://schemas.microsoft.com/office/drawing/2014/main" id="{DC38870F-1919-AC83-D539-4036B656276D}"/>
              </a:ext>
            </a:extLst>
          </p:cNvPr>
          <p:cNvPicPr>
            <a:picLocks noChangeAspect="1"/>
          </p:cNvPicPr>
          <p:nvPr/>
        </p:nvPicPr>
        <p:blipFill>
          <a:blip r:embed="rId5"/>
          <a:stretch>
            <a:fillRect/>
          </a:stretch>
        </p:blipFill>
        <p:spPr>
          <a:xfrm>
            <a:off x="4819650" y="0"/>
            <a:ext cx="6302501" cy="6858000"/>
          </a:xfrm>
          <a:prstGeom prst="rect">
            <a:avLst/>
          </a:prstGeom>
        </p:spPr>
      </p:pic>
    </p:spTree>
    <p:extLst>
      <p:ext uri="{BB962C8B-B14F-4D97-AF65-F5344CB8AC3E}">
        <p14:creationId xmlns:p14="http://schemas.microsoft.com/office/powerpoint/2010/main" val="19838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44B2CE7-FD25-42E3-AB52-73B889FD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CEA8393-144C-4FCF-9A6C-1102F988A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5C31E2E-65FD-40B6-B604-C096F5B75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A97B9141-8535-472D-B922-E499D77F8C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3" name="Oval 32">
              <a:extLst>
                <a:ext uri="{FF2B5EF4-FFF2-40B4-BE49-F238E27FC236}">
                  <a16:creationId xmlns:a16="http://schemas.microsoft.com/office/drawing/2014/main" id="{605CD65F-BF66-4468-B683-A882ED3D2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251A7AF1-716F-4EC1-9804-7539576FB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6" name="Rectangle 35">
            <a:extLst>
              <a:ext uri="{FF2B5EF4-FFF2-40B4-BE49-F238E27FC236}">
                <a16:creationId xmlns:a16="http://schemas.microsoft.com/office/drawing/2014/main" id="{D34FBC04-57AB-4095-AAB5-728DB5660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F86959FB-5C68-4CF9-AC58-12D3CF3AF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0941E39-22F7-4792-9F18-488C68FEA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Τίτλος 7">
            <a:extLst>
              <a:ext uri="{FF2B5EF4-FFF2-40B4-BE49-F238E27FC236}">
                <a16:creationId xmlns:a16="http://schemas.microsoft.com/office/drawing/2014/main" id="{D7E5048C-7AE0-4DFF-900C-7C5DE95585A7}"/>
              </a:ext>
            </a:extLst>
          </p:cNvPr>
          <p:cNvSpPr>
            <a:spLocks noGrp="1"/>
          </p:cNvSpPr>
          <p:nvPr>
            <p:ph type="title"/>
          </p:nvPr>
        </p:nvSpPr>
        <p:spPr>
          <a:xfrm>
            <a:off x="8776664" y="1638550"/>
            <a:ext cx="2680003" cy="3357976"/>
          </a:xfrm>
        </p:spPr>
        <p:txBody>
          <a:bodyPr vert="horz" lIns="91440" tIns="45720" rIns="91440" bIns="45720" rtlCol="0" anchor="ctr">
            <a:noAutofit/>
          </a:bodyPr>
          <a:lstStyle/>
          <a:p>
            <a:pPr>
              <a:lnSpc>
                <a:spcPct val="80000"/>
              </a:lnSpc>
            </a:pPr>
            <a:r>
              <a:rPr lang="el-GR" sz="2800" dirty="0">
                <a:blipFill dpi="0" rotWithShape="1">
                  <a:blip r:embed="rId4"/>
                  <a:srcRect/>
                  <a:tile tx="6350" ty="-127000" sx="65000" sy="64000" flip="none" algn="tl"/>
                </a:blipFill>
              </a:rPr>
              <a:t>Η Ελλάδα μέσα από τους 17 Στόχους Βιώσιμης Ανάπτυξης του ΟΗΕ για το 2030</a:t>
            </a:r>
            <a:endParaRPr lang="en-US" sz="2800" dirty="0">
              <a:blipFill dpi="0" rotWithShape="1">
                <a:blip r:embed="rId4"/>
                <a:srcRect/>
                <a:tile tx="6350" ty="-127000" sx="65000" sy="64000" flip="none" algn="tl"/>
              </a:blipFill>
            </a:endParaRPr>
          </a:p>
        </p:txBody>
      </p:sp>
      <p:pic>
        <p:nvPicPr>
          <p:cNvPr id="21" name="image2.png">
            <a:extLst>
              <a:ext uri="{FF2B5EF4-FFF2-40B4-BE49-F238E27FC236}">
                <a16:creationId xmlns:a16="http://schemas.microsoft.com/office/drawing/2014/main" id="{5AE12C59-5FCC-465D-8761-CE1B407A484F}"/>
              </a:ext>
            </a:extLst>
          </p:cNvPr>
          <p:cNvPicPr/>
          <p:nvPr/>
        </p:nvPicPr>
        <p:blipFill>
          <a:blip r:embed="rId6"/>
          <a:stretch>
            <a:fillRect/>
          </a:stretch>
        </p:blipFill>
        <p:spPr>
          <a:xfrm>
            <a:off x="184826" y="1346946"/>
            <a:ext cx="8407012" cy="4164108"/>
          </a:xfrm>
          <a:prstGeom prst="rect">
            <a:avLst/>
          </a:prstGeom>
        </p:spPr>
      </p:pic>
      <p:sp>
        <p:nvSpPr>
          <p:cNvPr id="42" name="Rectangle 41">
            <a:extLst>
              <a:ext uri="{FF2B5EF4-FFF2-40B4-BE49-F238E27FC236}">
                <a16:creationId xmlns:a16="http://schemas.microsoft.com/office/drawing/2014/main" id="{93BE7253-4D33-466B-A636-651F30502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49A8E0B-540E-4FFF-A9D3-1CCDAA4E8B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45" name="Oval 44">
              <a:extLst>
                <a:ext uri="{FF2B5EF4-FFF2-40B4-BE49-F238E27FC236}">
                  <a16:creationId xmlns:a16="http://schemas.microsoft.com/office/drawing/2014/main" id="{1348CF69-5A66-4F02-A8A2-DC550CCC5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6" name="Oval 45">
              <a:extLst>
                <a:ext uri="{FF2B5EF4-FFF2-40B4-BE49-F238E27FC236}">
                  <a16:creationId xmlns:a16="http://schemas.microsoft.com/office/drawing/2014/main" id="{B1B7CB07-CEF7-4A1A-8335-EDE3BE9D3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7"/>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28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692F1-0DAD-4543-938A-C9E1D0FBED25}"/>
              </a:ext>
            </a:extLst>
          </p:cNvPr>
          <p:cNvSpPr>
            <a:spLocks noGrp="1"/>
          </p:cNvSpPr>
          <p:nvPr>
            <p:ph type="title"/>
          </p:nvPr>
        </p:nvSpPr>
        <p:spPr>
          <a:xfrm>
            <a:off x="887650" y="550620"/>
            <a:ext cx="10058400" cy="1108498"/>
          </a:xfrm>
        </p:spPr>
        <p:txBody>
          <a:bodyPr>
            <a:noAutofit/>
          </a:bodyPr>
          <a:lstStyle/>
          <a:p>
            <a:pPr algn="ctr"/>
            <a:r>
              <a:rPr lang="el-GR" sz="4400" dirty="0">
                <a:blipFill dpi="0" rotWithShape="1">
                  <a:blip r:embed="rId2"/>
                  <a:srcRect/>
                  <a:tile tx="6350" ty="-127000" sx="65000" sy="64000" flip="none" algn="tl"/>
                </a:blipFill>
              </a:rPr>
              <a:t>Κατηγοριοποίηση Εναλλακτικών Δεικτών για την Ελλάδα</a:t>
            </a:r>
          </a:p>
        </p:txBody>
      </p:sp>
      <p:pic>
        <p:nvPicPr>
          <p:cNvPr id="4" name="Εικόνα 3">
            <a:extLst>
              <a:ext uri="{FF2B5EF4-FFF2-40B4-BE49-F238E27FC236}">
                <a16:creationId xmlns:a16="http://schemas.microsoft.com/office/drawing/2014/main" id="{F3F03B2F-5072-416C-A3DB-CD09A482F369}"/>
              </a:ext>
            </a:extLst>
          </p:cNvPr>
          <p:cNvPicPr>
            <a:picLocks noChangeAspect="1"/>
          </p:cNvPicPr>
          <p:nvPr/>
        </p:nvPicPr>
        <p:blipFill>
          <a:blip r:embed="rId3"/>
          <a:stretch>
            <a:fillRect/>
          </a:stretch>
        </p:blipFill>
        <p:spPr>
          <a:xfrm>
            <a:off x="0" y="6036140"/>
            <a:ext cx="887650" cy="766607"/>
          </a:xfrm>
          <a:prstGeom prst="rect">
            <a:avLst/>
          </a:prstGeom>
        </p:spPr>
      </p:pic>
      <p:pic>
        <p:nvPicPr>
          <p:cNvPr id="5" name="Picture 4" descr="Ινστιτούτο Νίκος Πουλαντζάς | AMELib - Πολυτροπική Ηλεκτρονική Βιβλιοθήκη">
            <a:extLst>
              <a:ext uri="{FF2B5EF4-FFF2-40B4-BE49-F238E27FC236}">
                <a16:creationId xmlns:a16="http://schemas.microsoft.com/office/drawing/2014/main" id="{09A180E1-FADC-4F21-9DFC-9DAF8A89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370" y="113939"/>
            <a:ext cx="524934" cy="5226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Ομάδα 5">
            <a:extLst>
              <a:ext uri="{FF2B5EF4-FFF2-40B4-BE49-F238E27FC236}">
                <a16:creationId xmlns:a16="http://schemas.microsoft.com/office/drawing/2014/main" id="{A89BA5C2-7FAB-481C-B7E5-71FCE6400901}"/>
              </a:ext>
            </a:extLst>
          </p:cNvPr>
          <p:cNvGrpSpPr/>
          <p:nvPr/>
        </p:nvGrpSpPr>
        <p:grpSpPr>
          <a:xfrm>
            <a:off x="1093509" y="1823145"/>
            <a:ext cx="9852541" cy="4596298"/>
            <a:chOff x="2621492" y="2259120"/>
            <a:chExt cx="5449016" cy="3041759"/>
          </a:xfrm>
        </p:grpSpPr>
        <p:grpSp>
          <p:nvGrpSpPr>
            <p:cNvPr id="7" name="Ομάδα 6">
              <a:extLst>
                <a:ext uri="{FF2B5EF4-FFF2-40B4-BE49-F238E27FC236}">
                  <a16:creationId xmlns:a16="http://schemas.microsoft.com/office/drawing/2014/main" id="{710B4106-86D2-4549-907F-CC7454C6BC74}"/>
                </a:ext>
              </a:extLst>
            </p:cNvPr>
            <p:cNvGrpSpPr/>
            <p:nvPr/>
          </p:nvGrpSpPr>
          <p:grpSpPr>
            <a:xfrm>
              <a:off x="2621492" y="2259120"/>
              <a:ext cx="5449016" cy="3041759"/>
              <a:chOff x="2621484" y="1978550"/>
              <a:chExt cx="5449033" cy="3246319"/>
            </a:xfrm>
          </p:grpSpPr>
          <p:sp>
            <p:nvSpPr>
              <p:cNvPr id="8" name="Ορθογώνιο 7">
                <a:extLst>
                  <a:ext uri="{FF2B5EF4-FFF2-40B4-BE49-F238E27FC236}">
                    <a16:creationId xmlns:a16="http://schemas.microsoft.com/office/drawing/2014/main" id="{07418625-CEB8-41E1-AF3D-88E3C4261AA8}"/>
                  </a:ext>
                </a:extLst>
              </p:cNvPr>
              <p:cNvSpPr/>
              <p:nvPr/>
            </p:nvSpPr>
            <p:spPr>
              <a:xfrm>
                <a:off x="2621484" y="1978550"/>
                <a:ext cx="5449025" cy="324630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grpSp>
            <p:nvGrpSpPr>
              <p:cNvPr id="9" name="Ομάδα 8">
                <a:extLst>
                  <a:ext uri="{FF2B5EF4-FFF2-40B4-BE49-F238E27FC236}">
                    <a16:creationId xmlns:a16="http://schemas.microsoft.com/office/drawing/2014/main" id="{AF321C7D-A88B-4841-8A58-808D514C9C4F}"/>
                  </a:ext>
                </a:extLst>
              </p:cNvPr>
              <p:cNvGrpSpPr/>
              <p:nvPr/>
            </p:nvGrpSpPr>
            <p:grpSpPr>
              <a:xfrm>
                <a:off x="2621484" y="2079315"/>
                <a:ext cx="5449033" cy="3145554"/>
                <a:chOff x="2621475" y="2079308"/>
                <a:chExt cx="5449050" cy="3145567"/>
              </a:xfrm>
            </p:grpSpPr>
            <p:sp>
              <p:nvSpPr>
                <p:cNvPr id="10" name="Ορθογώνιο 9">
                  <a:extLst>
                    <a:ext uri="{FF2B5EF4-FFF2-40B4-BE49-F238E27FC236}">
                      <a16:creationId xmlns:a16="http://schemas.microsoft.com/office/drawing/2014/main" id="{B2613941-4F59-4CA3-BA40-76BCAA31A529}"/>
                    </a:ext>
                  </a:extLst>
                </p:cNvPr>
                <p:cNvSpPr/>
                <p:nvPr/>
              </p:nvSpPr>
              <p:spPr>
                <a:xfrm>
                  <a:off x="2621475" y="2335125"/>
                  <a:ext cx="5449050" cy="288975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grpSp>
              <p:nvGrpSpPr>
                <p:cNvPr id="11" name="Ομάδα 10">
                  <a:extLst>
                    <a:ext uri="{FF2B5EF4-FFF2-40B4-BE49-F238E27FC236}">
                      <a16:creationId xmlns:a16="http://schemas.microsoft.com/office/drawing/2014/main" id="{E57DDD79-8EB3-4A2B-8C71-F85DF48D60C6}"/>
                    </a:ext>
                  </a:extLst>
                </p:cNvPr>
                <p:cNvGrpSpPr/>
                <p:nvPr/>
              </p:nvGrpSpPr>
              <p:grpSpPr>
                <a:xfrm>
                  <a:off x="2621484" y="2079308"/>
                  <a:ext cx="5449033" cy="3145561"/>
                  <a:chOff x="2621475" y="2079301"/>
                  <a:chExt cx="5449100" cy="3145574"/>
                </a:xfrm>
              </p:grpSpPr>
              <p:sp>
                <p:nvSpPr>
                  <p:cNvPr id="12" name="Ορθογώνιο 11">
                    <a:extLst>
                      <a:ext uri="{FF2B5EF4-FFF2-40B4-BE49-F238E27FC236}">
                        <a16:creationId xmlns:a16="http://schemas.microsoft.com/office/drawing/2014/main" id="{E947E393-36B6-45A0-ABC2-33731EB312DA}"/>
                      </a:ext>
                    </a:extLst>
                  </p:cNvPr>
                  <p:cNvSpPr/>
                  <p:nvPr/>
                </p:nvSpPr>
                <p:spPr>
                  <a:xfrm>
                    <a:off x="2621475" y="2335125"/>
                    <a:ext cx="5449100" cy="288975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grpSp>
                <p:nvGrpSpPr>
                  <p:cNvPr id="13" name="Ομάδα 12">
                    <a:extLst>
                      <a:ext uri="{FF2B5EF4-FFF2-40B4-BE49-F238E27FC236}">
                        <a16:creationId xmlns:a16="http://schemas.microsoft.com/office/drawing/2014/main" id="{8129F19E-17FA-412D-9246-1E2B58D2BB84}"/>
                      </a:ext>
                    </a:extLst>
                  </p:cNvPr>
                  <p:cNvGrpSpPr/>
                  <p:nvPr/>
                </p:nvGrpSpPr>
                <p:grpSpPr>
                  <a:xfrm>
                    <a:off x="2621484" y="2079301"/>
                    <a:ext cx="5449033" cy="3145570"/>
                    <a:chOff x="2487750" y="2369216"/>
                    <a:chExt cx="5498425" cy="2610134"/>
                  </a:xfrm>
                </p:grpSpPr>
                <p:sp>
                  <p:nvSpPr>
                    <p:cNvPr id="14" name="Ορθογώνιο 13">
                      <a:extLst>
                        <a:ext uri="{FF2B5EF4-FFF2-40B4-BE49-F238E27FC236}">
                          <a16:creationId xmlns:a16="http://schemas.microsoft.com/office/drawing/2014/main" id="{53350574-8926-4D79-81AE-0DCB3E4C0642}"/>
                        </a:ext>
                      </a:extLst>
                    </p:cNvPr>
                    <p:cNvSpPr/>
                    <p:nvPr/>
                  </p:nvSpPr>
                  <p:spPr>
                    <a:xfrm>
                      <a:off x="2487750" y="2581500"/>
                      <a:ext cx="5498425" cy="239785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grpSp>
                  <p:nvGrpSpPr>
                    <p:cNvPr id="15" name="Ομάδα 14">
                      <a:extLst>
                        <a:ext uri="{FF2B5EF4-FFF2-40B4-BE49-F238E27FC236}">
                          <a16:creationId xmlns:a16="http://schemas.microsoft.com/office/drawing/2014/main" id="{38480D26-6AFD-42C4-B3AD-30DAE3C229F5}"/>
                        </a:ext>
                      </a:extLst>
                    </p:cNvPr>
                    <p:cNvGrpSpPr/>
                    <p:nvPr/>
                  </p:nvGrpSpPr>
                  <p:grpSpPr>
                    <a:xfrm>
                      <a:off x="2487750" y="2369216"/>
                      <a:ext cx="5492068" cy="2603784"/>
                      <a:chOff x="0" y="-217934"/>
                      <a:chExt cx="5267160" cy="2603784"/>
                    </a:xfrm>
                  </p:grpSpPr>
                  <p:sp>
                    <p:nvSpPr>
                      <p:cNvPr id="16" name="Ορθογώνιο 15">
                        <a:extLst>
                          <a:ext uri="{FF2B5EF4-FFF2-40B4-BE49-F238E27FC236}">
                            <a16:creationId xmlns:a16="http://schemas.microsoft.com/office/drawing/2014/main" id="{E5918F33-5921-463C-8943-0EAF21950709}"/>
                          </a:ext>
                        </a:extLst>
                      </p:cNvPr>
                      <p:cNvSpPr/>
                      <p:nvPr/>
                    </p:nvSpPr>
                    <p:spPr>
                      <a:xfrm>
                        <a:off x="0" y="0"/>
                        <a:ext cx="5267150" cy="238570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grpSp>
                    <p:nvGrpSpPr>
                      <p:cNvPr id="17" name="Ομάδα 16">
                        <a:extLst>
                          <a:ext uri="{FF2B5EF4-FFF2-40B4-BE49-F238E27FC236}">
                            <a16:creationId xmlns:a16="http://schemas.microsoft.com/office/drawing/2014/main" id="{6B68D610-3E42-483D-9341-B04F6155CFC5}"/>
                          </a:ext>
                        </a:extLst>
                      </p:cNvPr>
                      <p:cNvGrpSpPr/>
                      <p:nvPr/>
                    </p:nvGrpSpPr>
                    <p:grpSpPr>
                      <a:xfrm>
                        <a:off x="0" y="-217934"/>
                        <a:ext cx="5267160" cy="2603784"/>
                        <a:chOff x="0" y="-217934"/>
                        <a:chExt cx="5267160" cy="2603784"/>
                      </a:xfrm>
                    </p:grpSpPr>
                    <p:sp>
                      <p:nvSpPr>
                        <p:cNvPr id="18" name="Ορθογώνιο 17">
                          <a:extLst>
                            <a:ext uri="{FF2B5EF4-FFF2-40B4-BE49-F238E27FC236}">
                              <a16:creationId xmlns:a16="http://schemas.microsoft.com/office/drawing/2014/main" id="{921E20F5-FD8A-4FE7-A057-F02F88AEC1CE}"/>
                            </a:ext>
                          </a:extLst>
                        </p:cNvPr>
                        <p:cNvSpPr/>
                        <p:nvPr/>
                      </p:nvSpPr>
                      <p:spPr>
                        <a:xfrm>
                          <a:off x="0" y="0"/>
                          <a:ext cx="5267160" cy="238572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sp>
                      <p:nvSpPr>
                        <p:cNvPr id="19" name="Οβάλ 18">
                          <a:extLst>
                            <a:ext uri="{FF2B5EF4-FFF2-40B4-BE49-F238E27FC236}">
                              <a16:creationId xmlns:a16="http://schemas.microsoft.com/office/drawing/2014/main" id="{A666D4A0-D0F7-4853-9B5E-F73C64D57863}"/>
                            </a:ext>
                          </a:extLst>
                        </p:cNvPr>
                        <p:cNvSpPr/>
                        <p:nvPr/>
                      </p:nvSpPr>
                      <p:spPr>
                        <a:xfrm>
                          <a:off x="2116440" y="1296720"/>
                          <a:ext cx="1069920" cy="1088280"/>
                        </a:xfrm>
                        <a:prstGeom prst="ellipse">
                          <a:avLst/>
                        </a:prstGeom>
                        <a:solidFill>
                          <a:srgbClr val="4372C3"/>
                        </a:solidFill>
                        <a:ln w="127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sp>
                      <p:nvSpPr>
                        <p:cNvPr id="20" name="Ορθογώνιο 19">
                          <a:extLst>
                            <a:ext uri="{FF2B5EF4-FFF2-40B4-BE49-F238E27FC236}">
                              <a16:creationId xmlns:a16="http://schemas.microsoft.com/office/drawing/2014/main" id="{202C0101-B990-4856-A893-9D809EB8FA6A}"/>
                            </a:ext>
                          </a:extLst>
                        </p:cNvPr>
                        <p:cNvSpPr/>
                        <p:nvPr/>
                      </p:nvSpPr>
                      <p:spPr>
                        <a:xfrm>
                          <a:off x="2273400" y="1456200"/>
                          <a:ext cx="757080" cy="769680"/>
                        </a:xfrm>
                        <a:prstGeom prst="rect">
                          <a:avLst/>
                        </a:prstGeom>
                        <a:noFill/>
                        <a:ln>
                          <a:noFill/>
                        </a:ln>
                      </p:spPr>
                      <p:txBody>
                        <a:bodyPr spcFirstLastPara="1" wrap="square" lIns="14025" tIns="14025" rIns="14025" bIns="14025" anchor="ctr" anchorCtr="0">
                          <a:noAutofit/>
                        </a:bodyPr>
                        <a:lstStyle/>
                        <a:p>
                          <a:pPr algn="ctr">
                            <a:lnSpc>
                              <a:spcPct val="88000"/>
                            </a:lnSpc>
                            <a:spcAft>
                              <a:spcPts val="800"/>
                            </a:spcAft>
                          </a:pPr>
                          <a:r>
                            <a:rPr lang="el-GR" sz="4000" dirty="0" err="1">
                              <a:solidFill>
                                <a:srgbClr val="FFFFFF"/>
                              </a:solidFill>
                              <a:effectLst/>
                              <a:latin typeface="Calibri" panose="020F0502020204030204" pitchFamily="34" charset="0"/>
                              <a:ea typeface="Calibri" panose="020F0502020204030204" pitchFamily="34" charset="0"/>
                            </a:rPr>
                            <a:t>ΑΕγχΠ</a:t>
                          </a:r>
                          <a:endParaRPr lang="el-GR" sz="2000" dirty="0">
                            <a:effectLst/>
                            <a:latin typeface="Calibri" panose="020F0502020204030204" pitchFamily="34" charset="0"/>
                            <a:ea typeface="Calibri" panose="020F0502020204030204" pitchFamily="34" charset="0"/>
                          </a:endParaRPr>
                        </a:p>
                      </p:txBody>
                    </p:sp>
                    <p:sp>
                      <p:nvSpPr>
                        <p:cNvPr id="21" name="Βέλος: Αριστερό 20">
                          <a:extLst>
                            <a:ext uri="{FF2B5EF4-FFF2-40B4-BE49-F238E27FC236}">
                              <a16:creationId xmlns:a16="http://schemas.microsoft.com/office/drawing/2014/main" id="{DA17FD0C-C5A5-412E-96FF-1CBA86CD6163}"/>
                            </a:ext>
                          </a:extLst>
                        </p:cNvPr>
                        <p:cNvSpPr/>
                        <p:nvPr/>
                      </p:nvSpPr>
                      <p:spPr>
                        <a:xfrm rot="-10062000">
                          <a:off x="1348560" y="1486440"/>
                          <a:ext cx="760680" cy="309960"/>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sp>
                      <p:nvSpPr>
                        <p:cNvPr id="22" name="Ορθογώνιο: Στρογγύλεμα γωνιών 21">
                          <a:extLst>
                            <a:ext uri="{FF2B5EF4-FFF2-40B4-BE49-F238E27FC236}">
                              <a16:creationId xmlns:a16="http://schemas.microsoft.com/office/drawing/2014/main" id="{2E93301B-B23B-4E5A-A4A6-2009FAB9BDFC}"/>
                            </a:ext>
                          </a:extLst>
                        </p:cNvPr>
                        <p:cNvSpPr/>
                        <p:nvPr/>
                      </p:nvSpPr>
                      <p:spPr>
                        <a:xfrm>
                          <a:off x="18366" y="472251"/>
                          <a:ext cx="1294800" cy="1913400"/>
                        </a:xfrm>
                        <a:prstGeom prst="roundRect">
                          <a:avLst>
                            <a:gd name="adj" fmla="val 10000"/>
                          </a:avLst>
                        </a:prstGeom>
                        <a:solidFill>
                          <a:srgbClr val="4372C3"/>
                        </a:solidFill>
                        <a:ln w="127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sp>
                      <p:nvSpPr>
                        <p:cNvPr id="23" name="Ορθογώνιο 22">
                          <a:extLst>
                            <a:ext uri="{FF2B5EF4-FFF2-40B4-BE49-F238E27FC236}">
                              <a16:creationId xmlns:a16="http://schemas.microsoft.com/office/drawing/2014/main" id="{965627D5-EF93-4E38-9444-1FA4E002B3AF}"/>
                            </a:ext>
                          </a:extLst>
                        </p:cNvPr>
                        <p:cNvSpPr/>
                        <p:nvPr/>
                      </p:nvSpPr>
                      <p:spPr>
                        <a:xfrm>
                          <a:off x="105714" y="575028"/>
                          <a:ext cx="1117496" cy="1707846"/>
                        </a:xfrm>
                        <a:prstGeom prst="rect">
                          <a:avLst/>
                        </a:prstGeom>
                        <a:noFill/>
                        <a:ln>
                          <a:noFill/>
                        </a:ln>
                      </p:spPr>
                      <p:txBody>
                        <a:bodyPr spcFirstLastPara="1" wrap="square" lIns="19075" tIns="19075" rIns="19075" bIns="19075" anchor="ctr" anchorCtr="0">
                          <a:noAutofit/>
                        </a:bodyPr>
                        <a:lstStyle/>
                        <a:p>
                          <a:pPr algn="ctr">
                            <a:lnSpc>
                              <a:spcPct val="88000"/>
                            </a:lnSpc>
                            <a:spcAft>
                              <a:spcPts val="800"/>
                            </a:spcAft>
                          </a:pPr>
                          <a:r>
                            <a:rPr lang="el-GR" sz="2200" b="1" dirty="0">
                              <a:solidFill>
                                <a:srgbClr val="FFFFFF"/>
                              </a:solidFill>
                              <a:effectLst/>
                              <a:latin typeface="Calibri" panose="020F0502020204030204" pitchFamily="34" charset="0"/>
                              <a:ea typeface="Calibri" panose="020F0502020204030204" pitchFamily="34" charset="0"/>
                            </a:rPr>
                            <a:t>Δείκτες ως αντικαταστάτες του </a:t>
                          </a:r>
                          <a:r>
                            <a:rPr lang="el-GR" sz="2200" b="1" dirty="0" err="1">
                              <a:solidFill>
                                <a:srgbClr val="FFFFFF"/>
                              </a:solidFill>
                              <a:effectLst/>
                              <a:latin typeface="Calibri" panose="020F0502020204030204" pitchFamily="34" charset="0"/>
                              <a:ea typeface="Calibri" panose="020F0502020204030204" pitchFamily="34" charset="0"/>
                            </a:rPr>
                            <a:t>ΑΕγχΠ</a:t>
                          </a:r>
                          <a:r>
                            <a:rPr lang="el-GR" sz="2200" b="1" dirty="0">
                              <a:solidFill>
                                <a:srgbClr val="FFFFFF"/>
                              </a:solidFill>
                              <a:effectLst/>
                              <a:latin typeface="Calibri" panose="020F0502020204030204" pitchFamily="34" charset="0"/>
                              <a:ea typeface="Calibri" panose="020F0502020204030204" pitchFamily="34" charset="0"/>
                            </a:rPr>
                            <a:t>:</a:t>
                          </a:r>
                          <a:endParaRPr lang="el-GR" sz="2200" dirty="0">
                            <a:effectLst/>
                            <a:latin typeface="Calibri" panose="020F0502020204030204" pitchFamily="34" charset="0"/>
                            <a:ea typeface="Calibri" panose="020F0502020204030204" pitchFamily="34" charset="0"/>
                          </a:endParaRPr>
                        </a:p>
                        <a:p>
                          <a:pPr>
                            <a:lnSpc>
                              <a:spcPct val="88000"/>
                            </a:lnSpc>
                            <a:spcBef>
                              <a:spcPts val="350"/>
                            </a:spcBef>
                            <a:spcAft>
                              <a:spcPts val="800"/>
                            </a:spcAft>
                          </a:pPr>
                          <a:r>
                            <a:rPr lang="en-US" sz="2200" dirty="0">
                              <a:solidFill>
                                <a:srgbClr val="FFFFFF"/>
                              </a:solidFill>
                              <a:effectLst/>
                              <a:latin typeface="Calibri" panose="020F0502020204030204" pitchFamily="34" charset="0"/>
                              <a:ea typeface="Calibri" panose="020F0502020204030204" pitchFamily="34" charset="0"/>
                            </a:rPr>
                            <a:t>HDI (IHDI), GDI, GII, PHDI, EPI, QLI, HPI, Legatum Prosperity Index, </a:t>
                          </a:r>
                          <a:r>
                            <a:rPr lang="en-US" sz="2200" dirty="0">
                              <a:solidFill>
                                <a:srgbClr val="FFFFFF"/>
                              </a:solidFill>
                              <a:latin typeface="Calibri" panose="020F0502020204030204" pitchFamily="34" charset="0"/>
                              <a:ea typeface="Calibri" panose="020F0502020204030204" pitchFamily="34" charset="0"/>
                            </a:rPr>
                            <a:t>Ecological Footprint</a:t>
                          </a:r>
                          <a:endParaRPr lang="el-GR" sz="2200" dirty="0">
                            <a:effectLst/>
                            <a:latin typeface="Calibri" panose="020F0502020204030204" pitchFamily="34" charset="0"/>
                            <a:ea typeface="Calibri" panose="020F0502020204030204" pitchFamily="34" charset="0"/>
                          </a:endParaRPr>
                        </a:p>
                      </p:txBody>
                    </p:sp>
                    <p:sp>
                      <p:nvSpPr>
                        <p:cNvPr id="24" name="Βέλος: Αριστερό 23">
                          <a:extLst>
                            <a:ext uri="{FF2B5EF4-FFF2-40B4-BE49-F238E27FC236}">
                              <a16:creationId xmlns:a16="http://schemas.microsoft.com/office/drawing/2014/main" id="{4195C4A0-B525-4ECF-9C7F-FCD601340C57}"/>
                            </a:ext>
                          </a:extLst>
                        </p:cNvPr>
                        <p:cNvSpPr/>
                        <p:nvPr/>
                      </p:nvSpPr>
                      <p:spPr>
                        <a:xfrm rot="-5400000">
                          <a:off x="2441160" y="927360"/>
                          <a:ext cx="438840" cy="309960"/>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sp>
                      <p:nvSpPr>
                        <p:cNvPr id="25" name="Ορθογώνιο: Στρογγύλεμα γωνιών 24">
                          <a:extLst>
                            <a:ext uri="{FF2B5EF4-FFF2-40B4-BE49-F238E27FC236}">
                              <a16:creationId xmlns:a16="http://schemas.microsoft.com/office/drawing/2014/main" id="{B053A79A-2A59-4D52-BD3A-E9F524FBEF9F}"/>
                            </a:ext>
                          </a:extLst>
                        </p:cNvPr>
                        <p:cNvSpPr/>
                        <p:nvPr/>
                      </p:nvSpPr>
                      <p:spPr>
                        <a:xfrm>
                          <a:off x="1641960" y="720"/>
                          <a:ext cx="2018520" cy="827280"/>
                        </a:xfrm>
                        <a:prstGeom prst="roundRect">
                          <a:avLst>
                            <a:gd name="adj" fmla="val 10000"/>
                          </a:avLst>
                        </a:prstGeom>
                        <a:solidFill>
                          <a:srgbClr val="4372C3"/>
                        </a:solidFill>
                        <a:ln w="127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sp>
                      <p:nvSpPr>
                        <p:cNvPr id="26" name="Ορθογώνιο 25">
                          <a:extLst>
                            <a:ext uri="{FF2B5EF4-FFF2-40B4-BE49-F238E27FC236}">
                              <a16:creationId xmlns:a16="http://schemas.microsoft.com/office/drawing/2014/main" id="{9911E722-455B-4228-9FDD-DD0B0D74D88C}"/>
                            </a:ext>
                          </a:extLst>
                        </p:cNvPr>
                        <p:cNvSpPr/>
                        <p:nvPr/>
                      </p:nvSpPr>
                      <p:spPr>
                        <a:xfrm>
                          <a:off x="1665960" y="-217934"/>
                          <a:ext cx="1971000" cy="1286610"/>
                        </a:xfrm>
                        <a:prstGeom prst="rect">
                          <a:avLst/>
                        </a:prstGeom>
                        <a:noFill/>
                        <a:ln>
                          <a:noFill/>
                        </a:ln>
                      </p:spPr>
                      <p:txBody>
                        <a:bodyPr spcFirstLastPara="1" wrap="square" lIns="19075" tIns="19075" rIns="19075" bIns="19075" anchor="ctr" anchorCtr="0">
                          <a:noAutofit/>
                        </a:bodyPr>
                        <a:lstStyle/>
                        <a:p>
                          <a:pPr algn="ctr">
                            <a:lnSpc>
                              <a:spcPct val="88000"/>
                            </a:lnSpc>
                            <a:spcAft>
                              <a:spcPts val="800"/>
                            </a:spcAft>
                          </a:pPr>
                          <a:r>
                            <a:rPr lang="el-GR" b="1" dirty="0">
                              <a:solidFill>
                                <a:srgbClr val="FFFFFF"/>
                              </a:solidFill>
                              <a:effectLst/>
                              <a:latin typeface="Calibri" panose="020F0502020204030204" pitchFamily="34" charset="0"/>
                              <a:ea typeface="Calibri" panose="020F0502020204030204" pitchFamily="34" charset="0"/>
                            </a:rPr>
                            <a:t>Δείκτες που αναπροσαρμόζουν το </a:t>
                          </a:r>
                          <a:r>
                            <a:rPr lang="el-GR" b="1" dirty="0" err="1">
                              <a:solidFill>
                                <a:srgbClr val="FFFFFF"/>
                              </a:solidFill>
                              <a:effectLst/>
                              <a:latin typeface="Calibri" panose="020F0502020204030204" pitchFamily="34" charset="0"/>
                              <a:ea typeface="Calibri" panose="020F0502020204030204" pitchFamily="34" charset="0"/>
                            </a:rPr>
                            <a:t>ΑΕγχΠ</a:t>
                          </a:r>
                          <a:r>
                            <a:rPr lang="el-GR" b="1" dirty="0">
                              <a:solidFill>
                                <a:srgbClr val="FFFFFF"/>
                              </a:solidFill>
                              <a:effectLst/>
                              <a:latin typeface="Calibri" panose="020F0502020204030204" pitchFamily="34" charset="0"/>
                              <a:ea typeface="Calibri" panose="020F0502020204030204" pitchFamily="34" charset="0"/>
                            </a:rPr>
                            <a:t>:</a:t>
                          </a:r>
                          <a:endParaRPr lang="el-GR" sz="2400" dirty="0">
                            <a:effectLst/>
                            <a:latin typeface="Calibri" panose="020F0502020204030204" pitchFamily="34" charset="0"/>
                            <a:ea typeface="Calibri" panose="020F0502020204030204" pitchFamily="34" charset="0"/>
                          </a:endParaRPr>
                        </a:p>
                        <a:p>
                          <a:pPr marL="457200" indent="457200">
                            <a:lnSpc>
                              <a:spcPct val="88000"/>
                            </a:lnSpc>
                            <a:spcBef>
                              <a:spcPts val="350"/>
                            </a:spcBef>
                            <a:spcAft>
                              <a:spcPts val="800"/>
                            </a:spcAft>
                          </a:pPr>
                          <a:r>
                            <a:rPr lang="el-GR" dirty="0" err="1">
                              <a:solidFill>
                                <a:srgbClr val="FFFFFF"/>
                              </a:solidFill>
                              <a:effectLst/>
                              <a:latin typeface="Calibri" panose="020F0502020204030204" pitchFamily="34" charset="0"/>
                              <a:ea typeface="Calibri" panose="020F0502020204030204" pitchFamily="34" charset="0"/>
                            </a:rPr>
                            <a:t>Adjusted</a:t>
                          </a:r>
                          <a:r>
                            <a:rPr lang="el-GR" dirty="0">
                              <a:solidFill>
                                <a:srgbClr val="FFFFFF"/>
                              </a:solidFill>
                              <a:effectLst/>
                              <a:latin typeface="Calibri" panose="020F0502020204030204" pitchFamily="34" charset="0"/>
                              <a:ea typeface="Calibri" panose="020F0502020204030204" pitchFamily="34" charset="0"/>
                            </a:rPr>
                            <a:t> </a:t>
                          </a:r>
                          <a:r>
                            <a:rPr lang="el-GR" dirty="0" err="1">
                              <a:solidFill>
                                <a:srgbClr val="FFFFFF"/>
                              </a:solidFill>
                              <a:effectLst/>
                              <a:latin typeface="Calibri" panose="020F0502020204030204" pitchFamily="34" charset="0"/>
                              <a:ea typeface="Calibri" panose="020F0502020204030204" pitchFamily="34" charset="0"/>
                            </a:rPr>
                            <a:t>Net</a:t>
                          </a:r>
                          <a:r>
                            <a:rPr lang="el-GR" dirty="0">
                              <a:solidFill>
                                <a:srgbClr val="FFFFFF"/>
                              </a:solidFill>
                              <a:effectLst/>
                              <a:latin typeface="Calibri" panose="020F0502020204030204" pitchFamily="34" charset="0"/>
                              <a:ea typeface="Calibri" panose="020F0502020204030204" pitchFamily="34" charset="0"/>
                            </a:rPr>
                            <a:t> </a:t>
                          </a:r>
                          <a:r>
                            <a:rPr lang="el-GR" dirty="0" err="1">
                              <a:solidFill>
                                <a:srgbClr val="FFFFFF"/>
                              </a:solidFill>
                              <a:effectLst/>
                              <a:latin typeface="Calibri" panose="020F0502020204030204" pitchFamily="34" charset="0"/>
                              <a:ea typeface="Calibri" panose="020F0502020204030204" pitchFamily="34" charset="0"/>
                            </a:rPr>
                            <a:t>Savings</a:t>
                          </a:r>
                          <a:endParaRPr lang="el-GR" sz="2400" dirty="0">
                            <a:effectLst/>
                            <a:latin typeface="Calibri" panose="020F0502020204030204" pitchFamily="34" charset="0"/>
                            <a:ea typeface="Calibri" panose="020F0502020204030204" pitchFamily="34" charset="0"/>
                          </a:endParaRPr>
                        </a:p>
                        <a:p>
                          <a:pPr marL="457200" indent="457200">
                            <a:lnSpc>
                              <a:spcPct val="88000"/>
                            </a:lnSpc>
                            <a:spcBef>
                              <a:spcPts val="350"/>
                            </a:spcBef>
                            <a:spcAft>
                              <a:spcPts val="800"/>
                            </a:spcAft>
                          </a:pPr>
                          <a:r>
                            <a:rPr lang="el-GR" dirty="0" err="1">
                              <a:solidFill>
                                <a:srgbClr val="FFFFFF"/>
                              </a:solidFill>
                              <a:effectLst/>
                              <a:latin typeface="Calibri" panose="020F0502020204030204" pitchFamily="34" charset="0"/>
                              <a:ea typeface="Calibri" panose="020F0502020204030204" pitchFamily="34" charset="0"/>
                            </a:rPr>
                            <a:t>Gini</a:t>
                          </a:r>
                          <a:r>
                            <a:rPr lang="el-GR" dirty="0">
                              <a:solidFill>
                                <a:srgbClr val="FFFFFF"/>
                              </a:solidFill>
                              <a:effectLst/>
                              <a:latin typeface="Calibri" panose="020F0502020204030204" pitchFamily="34" charset="0"/>
                              <a:ea typeface="Calibri" panose="020F0502020204030204" pitchFamily="34" charset="0"/>
                            </a:rPr>
                            <a:t> </a:t>
                          </a:r>
                          <a:r>
                            <a:rPr lang="el-GR" dirty="0" err="1">
                              <a:solidFill>
                                <a:srgbClr val="FFFFFF"/>
                              </a:solidFill>
                              <a:effectLst/>
                              <a:latin typeface="Calibri" panose="020F0502020204030204" pitchFamily="34" charset="0"/>
                              <a:ea typeface="Calibri" panose="020F0502020204030204" pitchFamily="34" charset="0"/>
                            </a:rPr>
                            <a:t>Coefficient</a:t>
                          </a:r>
                          <a:endParaRPr lang="el-GR" sz="1400" dirty="0">
                            <a:effectLst/>
                            <a:latin typeface="Calibri" panose="020F0502020204030204" pitchFamily="34" charset="0"/>
                            <a:ea typeface="Calibri" panose="020F0502020204030204" pitchFamily="34" charset="0"/>
                          </a:endParaRPr>
                        </a:p>
                      </p:txBody>
                    </p:sp>
                    <p:sp>
                      <p:nvSpPr>
                        <p:cNvPr id="27" name="Βέλος: Αριστερό 26">
                          <a:extLst>
                            <a:ext uri="{FF2B5EF4-FFF2-40B4-BE49-F238E27FC236}">
                              <a16:creationId xmlns:a16="http://schemas.microsoft.com/office/drawing/2014/main" id="{13871D3F-39E6-456E-9CA7-27B9D2397C0C}"/>
                            </a:ext>
                          </a:extLst>
                        </p:cNvPr>
                        <p:cNvSpPr/>
                        <p:nvPr/>
                      </p:nvSpPr>
                      <p:spPr>
                        <a:xfrm rot="-685200">
                          <a:off x="3154320" y="1499400"/>
                          <a:ext cx="819720" cy="309960"/>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sp>
                      <p:nvSpPr>
                        <p:cNvPr id="28" name="Ορθογώνιο: Στρογγύλεμα γωνιών 27">
                          <a:extLst>
                            <a:ext uri="{FF2B5EF4-FFF2-40B4-BE49-F238E27FC236}">
                              <a16:creationId xmlns:a16="http://schemas.microsoft.com/office/drawing/2014/main" id="{0B703A4B-5442-4D33-B459-54EE6F5F5EAE}"/>
                            </a:ext>
                          </a:extLst>
                        </p:cNvPr>
                        <p:cNvSpPr/>
                        <p:nvPr/>
                      </p:nvSpPr>
                      <p:spPr>
                        <a:xfrm>
                          <a:off x="4044955" y="387550"/>
                          <a:ext cx="1222200" cy="1998300"/>
                        </a:xfrm>
                        <a:prstGeom prst="roundRect">
                          <a:avLst>
                            <a:gd name="adj" fmla="val 10000"/>
                          </a:avLst>
                        </a:prstGeom>
                        <a:solidFill>
                          <a:srgbClr val="4372C3"/>
                        </a:solidFill>
                        <a:ln w="127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rPr>
                            <a:t> </a:t>
                          </a:r>
                        </a:p>
                      </p:txBody>
                    </p:sp>
                    <p:sp>
                      <p:nvSpPr>
                        <p:cNvPr id="29" name="Ορθογώνιο 28">
                          <a:extLst>
                            <a:ext uri="{FF2B5EF4-FFF2-40B4-BE49-F238E27FC236}">
                              <a16:creationId xmlns:a16="http://schemas.microsoft.com/office/drawing/2014/main" id="{525BBF2F-9D69-4B8B-90A6-4A17EDF0FA80}"/>
                            </a:ext>
                          </a:extLst>
                        </p:cNvPr>
                        <p:cNvSpPr/>
                        <p:nvPr/>
                      </p:nvSpPr>
                      <p:spPr>
                        <a:xfrm>
                          <a:off x="4081242" y="694514"/>
                          <a:ext cx="1185900" cy="1490393"/>
                        </a:xfrm>
                        <a:prstGeom prst="rect">
                          <a:avLst/>
                        </a:prstGeom>
                        <a:noFill/>
                        <a:ln>
                          <a:noFill/>
                        </a:ln>
                      </p:spPr>
                      <p:txBody>
                        <a:bodyPr spcFirstLastPara="1" wrap="square" lIns="19075" tIns="19075" rIns="19075" bIns="19075" anchor="ctr" anchorCtr="0">
                          <a:noAutofit/>
                        </a:bodyPr>
                        <a:lstStyle/>
                        <a:p>
                          <a:pPr marR="102870" algn="ctr">
                            <a:lnSpc>
                              <a:spcPct val="88000"/>
                            </a:lnSpc>
                            <a:spcAft>
                              <a:spcPts val="800"/>
                            </a:spcAft>
                          </a:pPr>
                          <a:r>
                            <a:rPr lang="el-GR" sz="2400" b="1" dirty="0">
                              <a:solidFill>
                                <a:srgbClr val="FFFFFF"/>
                              </a:solidFill>
                              <a:effectLst/>
                              <a:latin typeface="Calibri" panose="020F0502020204030204" pitchFamily="34" charset="0"/>
                              <a:ea typeface="Calibri" panose="020F0502020204030204" pitchFamily="34" charset="0"/>
                            </a:rPr>
                            <a:t>Δείκτες που συμπληρώνουν το </a:t>
                          </a:r>
                          <a:r>
                            <a:rPr lang="el-GR" sz="2400" b="1" dirty="0" err="1">
                              <a:solidFill>
                                <a:srgbClr val="FFFFFF"/>
                              </a:solidFill>
                              <a:effectLst/>
                              <a:latin typeface="Calibri" panose="020F0502020204030204" pitchFamily="34" charset="0"/>
                              <a:ea typeface="Calibri" panose="020F0502020204030204" pitchFamily="34" charset="0"/>
                            </a:rPr>
                            <a:t>ΑΕγχΠ</a:t>
                          </a:r>
                          <a:r>
                            <a:rPr lang="el-GR" sz="2400" b="1" dirty="0">
                              <a:solidFill>
                                <a:srgbClr val="FFFFFF"/>
                              </a:solidFill>
                              <a:effectLst/>
                              <a:latin typeface="Calibri" panose="020F0502020204030204" pitchFamily="34" charset="0"/>
                              <a:ea typeface="Calibri" panose="020F0502020204030204" pitchFamily="34" charset="0"/>
                            </a:rPr>
                            <a:t>: </a:t>
                          </a:r>
                          <a:endParaRPr lang="el-GR" sz="3200" dirty="0">
                            <a:effectLst/>
                            <a:latin typeface="Calibri" panose="020F0502020204030204" pitchFamily="34" charset="0"/>
                            <a:ea typeface="Calibri" panose="020F0502020204030204" pitchFamily="34" charset="0"/>
                          </a:endParaRPr>
                        </a:p>
                        <a:p>
                          <a:pPr marR="102870" algn="ctr">
                            <a:lnSpc>
                              <a:spcPct val="88000"/>
                            </a:lnSpc>
                            <a:spcAft>
                              <a:spcPts val="800"/>
                            </a:spcAft>
                          </a:pPr>
                          <a:r>
                            <a:rPr lang="el-GR" sz="2400" dirty="0" err="1">
                              <a:solidFill>
                                <a:srgbClr val="FFFFFF"/>
                              </a:solidFill>
                              <a:effectLst/>
                              <a:latin typeface="Calibri" panose="020F0502020204030204" pitchFamily="34" charset="0"/>
                              <a:ea typeface="Calibri" panose="020F0502020204030204" pitchFamily="34" charset="0"/>
                            </a:rPr>
                            <a:t>SDGs</a:t>
                          </a:r>
                          <a:r>
                            <a:rPr lang="el-GR" sz="2400" dirty="0">
                              <a:solidFill>
                                <a:srgbClr val="FFFFFF"/>
                              </a:solidFill>
                              <a:effectLst/>
                              <a:latin typeface="Calibri" panose="020F0502020204030204" pitchFamily="34" charset="0"/>
                              <a:ea typeface="Calibri" panose="020F0502020204030204" pitchFamily="34" charset="0"/>
                            </a:rPr>
                            <a:t> </a:t>
                          </a:r>
                          <a:endParaRPr lang="el-GR" sz="3200" dirty="0">
                            <a:effectLst/>
                            <a:latin typeface="Calibri" panose="020F0502020204030204" pitchFamily="34" charset="0"/>
                            <a:ea typeface="Calibri" panose="020F0502020204030204" pitchFamily="34" charset="0"/>
                          </a:endParaRPr>
                        </a:p>
                        <a:p>
                          <a:pPr marR="102870" algn="ctr">
                            <a:lnSpc>
                              <a:spcPct val="88000"/>
                            </a:lnSpc>
                            <a:spcAft>
                              <a:spcPts val="800"/>
                            </a:spcAft>
                          </a:pPr>
                          <a:r>
                            <a:rPr lang="el-GR" sz="2400" dirty="0">
                              <a:solidFill>
                                <a:srgbClr val="FFFFFF"/>
                              </a:solidFill>
                              <a:effectLst/>
                              <a:latin typeface="Calibri" panose="020F0502020204030204" pitchFamily="34" charset="0"/>
                              <a:ea typeface="Calibri" panose="020F0502020204030204" pitchFamily="34" charset="0"/>
                            </a:rPr>
                            <a:t>IWI</a:t>
                          </a:r>
                          <a:endParaRPr lang="el-GR" sz="1100" dirty="0">
                            <a:effectLst/>
                            <a:latin typeface="Calibri" panose="020F0502020204030204" pitchFamily="34" charset="0"/>
                            <a:ea typeface="Calibri" panose="020F0502020204030204" pitchFamily="34" charset="0"/>
                          </a:endParaRPr>
                        </a:p>
                      </p:txBody>
                    </p:sp>
                  </p:grpSp>
                </p:grpSp>
              </p:grpSp>
            </p:grpSp>
          </p:grpSp>
        </p:grpSp>
      </p:grpSp>
    </p:spTree>
    <p:extLst>
      <p:ext uri="{BB962C8B-B14F-4D97-AF65-F5344CB8AC3E}">
        <p14:creationId xmlns:p14="http://schemas.microsoft.com/office/powerpoint/2010/main" val="2042739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Ξυλογραφία">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otalTime>308</TotalTime>
  <Words>1221</Words>
  <Application>Microsoft Office PowerPoint</Application>
  <PresentationFormat>Ευρεία οθόνη</PresentationFormat>
  <Paragraphs>200</Paragraphs>
  <Slides>21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Calibri</vt:lpstr>
      <vt:lpstr>Georgia</vt:lpstr>
      <vt:lpstr>Rockwell Extra Bold</vt:lpstr>
      <vt:lpstr>Trebuchet MS</vt:lpstr>
      <vt:lpstr>Wingdings</vt:lpstr>
      <vt:lpstr>Ξυλογραφία</vt:lpstr>
      <vt:lpstr>Η Ελληνική Οικονομία μέσα από την παρουσίαση εναλλακτικών δεικτών αποτίμησης της κοινωνικό-οικονομικής ευημερίας  Μία προσέγγιση πέρα από το ΑΕΠ</vt:lpstr>
      <vt:lpstr>Πέρα από το ΑΕΠ;</vt:lpstr>
      <vt:lpstr>Πέρα από το ΑΕΠ;</vt:lpstr>
      <vt:lpstr>Μειονεκτήματα ΑΕΠ</vt:lpstr>
      <vt:lpstr>Βιβλιογραφική Ανασκόπηση Εναλλακτικών Δεικτών</vt:lpstr>
      <vt:lpstr>Εναλλακτικοί Δείκτες για την Ελλάδα</vt:lpstr>
      <vt:lpstr>The WISE classification</vt:lpstr>
      <vt:lpstr>Η Ελλάδα μέσα από τους 17 Στόχους Βιώσιμης Ανάπτυξης του ΟΗΕ για το 2030</vt:lpstr>
      <vt:lpstr>Κατηγοριοποίηση Εναλλακτικών Δεικτών για την Ελλάδα</vt:lpstr>
      <vt:lpstr>Το κατά κεφαλήν ΑΕΠ της Ελλάδας με μια ματιά  | 1990-2021 </vt:lpstr>
      <vt:lpstr>1. Αντικαταστάτες του ΑΕΠ: HDI</vt:lpstr>
      <vt:lpstr>1. Αντικαταστάτες του ΑΕΠ: Ecological Footprint</vt:lpstr>
      <vt:lpstr>1. Αντικαταστάτες του ΑΕΠ: Happy Planet Index</vt:lpstr>
      <vt:lpstr>2. Αναπροσαρμόζουν το ΑΕΠ: Adjusted Net Savings</vt:lpstr>
      <vt:lpstr>3. Συμπληρωματικοί του ΑΕΠ: 17 Στόχοι Βιώσιμης Ανάπτυξης</vt:lpstr>
      <vt:lpstr>3. Συμπληρωματικοί του ΑΕΠ: 17 Στόχοι Βιώσιμης Ανάπτυξης</vt:lpstr>
      <vt:lpstr>3. Συμπληρωματικοί του ΑΕΠ: 17 Στόχοι Βιώσιμης Ανάπτυξης</vt:lpstr>
      <vt:lpstr>Συμπεράσματα</vt:lpstr>
      <vt:lpstr>Συμπεράσματα</vt:lpstr>
      <vt:lpstr>Συμπεράσματα</vt:lpstr>
      <vt:lpstr>https://poulantzas.gr/yliko/ekthesi-i-elliniki-oikonomia-mesa-apo-tin-parousiasi-enallaktikon-deikton-apotimisis-tis-koinoniko-oikonomikis-evimerias-mia-prosengisi-pera-apo-to-aep/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Ελληνική Οικονομία μέσα από την παρουσίαση εναλλακτικών δεικτών αποτίμησης της κοινωνικό-οικονομικής ευημερίας  Μια προσέγγιση πέρα από το ΑΕΠ</dc:title>
  <dc:creator>Καλημέρης Παναγιώτης</dc:creator>
  <cp:lastModifiedBy>ΠΑΝΑΓΙΩΤΗΣ ΚΑΛΗΜΕΡΗΣ</cp:lastModifiedBy>
  <cp:revision>36</cp:revision>
  <dcterms:created xsi:type="dcterms:W3CDTF">2023-05-02T18:43:28Z</dcterms:created>
  <dcterms:modified xsi:type="dcterms:W3CDTF">2024-10-07T13:48:03Z</dcterms:modified>
</cp:coreProperties>
</file>