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63"/>
  </p:notesMasterIdLst>
  <p:handoutMasterIdLst>
    <p:handoutMasterId r:id="rId64"/>
  </p:handoutMasterIdLst>
  <p:sldIdLst>
    <p:sldId id="256" r:id="rId2"/>
    <p:sldId id="270" r:id="rId3"/>
    <p:sldId id="274" r:id="rId4"/>
    <p:sldId id="273" r:id="rId5"/>
    <p:sldId id="276" r:id="rId6"/>
    <p:sldId id="294" r:id="rId7"/>
    <p:sldId id="275" r:id="rId8"/>
    <p:sldId id="277" r:id="rId9"/>
    <p:sldId id="278" r:id="rId10"/>
    <p:sldId id="280" r:id="rId11"/>
    <p:sldId id="326" r:id="rId12"/>
    <p:sldId id="319" r:id="rId13"/>
    <p:sldId id="281" r:id="rId14"/>
    <p:sldId id="282" r:id="rId15"/>
    <p:sldId id="283" r:id="rId16"/>
    <p:sldId id="287" r:id="rId17"/>
    <p:sldId id="313" r:id="rId18"/>
    <p:sldId id="318" r:id="rId19"/>
    <p:sldId id="320" r:id="rId20"/>
    <p:sldId id="321" r:id="rId21"/>
    <p:sldId id="324" r:id="rId22"/>
    <p:sldId id="329" r:id="rId23"/>
    <p:sldId id="330" r:id="rId24"/>
    <p:sldId id="336" r:id="rId25"/>
    <p:sldId id="338" r:id="rId26"/>
    <p:sldId id="341" r:id="rId27"/>
    <p:sldId id="340" r:id="rId28"/>
    <p:sldId id="337" r:id="rId29"/>
    <p:sldId id="335" r:id="rId30"/>
    <p:sldId id="345" r:id="rId31"/>
    <p:sldId id="334" r:id="rId32"/>
    <p:sldId id="339" r:id="rId33"/>
    <p:sldId id="342" r:id="rId34"/>
    <p:sldId id="343" r:id="rId35"/>
    <p:sldId id="349" r:id="rId36"/>
    <p:sldId id="348" r:id="rId37"/>
    <p:sldId id="350" r:id="rId38"/>
    <p:sldId id="328" r:id="rId39"/>
    <p:sldId id="257" r:id="rId40"/>
    <p:sldId id="288" r:id="rId41"/>
    <p:sldId id="289" r:id="rId42"/>
    <p:sldId id="258" r:id="rId43"/>
    <p:sldId id="259" r:id="rId44"/>
    <p:sldId id="291" r:id="rId45"/>
    <p:sldId id="295" r:id="rId46"/>
    <p:sldId id="293" r:id="rId47"/>
    <p:sldId id="292" r:id="rId48"/>
    <p:sldId id="296" r:id="rId49"/>
    <p:sldId id="298" r:id="rId50"/>
    <p:sldId id="302" r:id="rId51"/>
    <p:sldId id="306" r:id="rId52"/>
    <p:sldId id="304" r:id="rId53"/>
    <p:sldId id="333" r:id="rId54"/>
    <p:sldId id="309" r:id="rId55"/>
    <p:sldId id="331" r:id="rId56"/>
    <p:sldId id="344" r:id="rId57"/>
    <p:sldId id="346" r:id="rId58"/>
    <p:sldId id="347" r:id="rId59"/>
    <p:sldId id="325" r:id="rId60"/>
    <p:sldId id="310" r:id="rId61"/>
    <p:sldId id="351" r:id="rId62"/>
  </p:sldIdLst>
  <p:sldSz cx="9144000" cy="6858000" type="screen4x3"/>
  <p:notesSz cx="6735763" cy="9866313"/>
  <p:defaultTextStyle>
    <a:defPPr>
      <a:defRPr lang="el-GR"/>
    </a:defPPr>
    <a:lvl1pPr algn="l" rtl="0" fontAlgn="base">
      <a:spcBef>
        <a:spcPct val="0"/>
      </a:spcBef>
      <a:spcAft>
        <a:spcPct val="0"/>
      </a:spcAft>
      <a:defRPr sz="2000" b="1" kern="1200">
        <a:solidFill>
          <a:schemeClr val="tx1"/>
        </a:solidFill>
        <a:latin typeface="Tahoma" pitchFamily="34" charset="0"/>
        <a:ea typeface="+mn-ea"/>
        <a:cs typeface="Arial" charset="0"/>
      </a:defRPr>
    </a:lvl1pPr>
    <a:lvl2pPr marL="457200" algn="l" rtl="0" fontAlgn="base">
      <a:spcBef>
        <a:spcPct val="0"/>
      </a:spcBef>
      <a:spcAft>
        <a:spcPct val="0"/>
      </a:spcAft>
      <a:defRPr sz="2000" b="1" kern="1200">
        <a:solidFill>
          <a:schemeClr val="tx1"/>
        </a:solidFill>
        <a:latin typeface="Tahoma" pitchFamily="34" charset="0"/>
        <a:ea typeface="+mn-ea"/>
        <a:cs typeface="Arial" charset="0"/>
      </a:defRPr>
    </a:lvl2pPr>
    <a:lvl3pPr marL="914400" algn="l" rtl="0" fontAlgn="base">
      <a:spcBef>
        <a:spcPct val="0"/>
      </a:spcBef>
      <a:spcAft>
        <a:spcPct val="0"/>
      </a:spcAft>
      <a:defRPr sz="2000" b="1" kern="1200">
        <a:solidFill>
          <a:schemeClr val="tx1"/>
        </a:solidFill>
        <a:latin typeface="Tahoma" pitchFamily="34" charset="0"/>
        <a:ea typeface="+mn-ea"/>
        <a:cs typeface="Arial" charset="0"/>
      </a:defRPr>
    </a:lvl3pPr>
    <a:lvl4pPr marL="1371600" algn="l" rtl="0" fontAlgn="base">
      <a:spcBef>
        <a:spcPct val="0"/>
      </a:spcBef>
      <a:spcAft>
        <a:spcPct val="0"/>
      </a:spcAft>
      <a:defRPr sz="2000" b="1" kern="1200">
        <a:solidFill>
          <a:schemeClr val="tx1"/>
        </a:solidFill>
        <a:latin typeface="Tahoma" pitchFamily="34" charset="0"/>
        <a:ea typeface="+mn-ea"/>
        <a:cs typeface="Arial" charset="0"/>
      </a:defRPr>
    </a:lvl4pPr>
    <a:lvl5pPr marL="1828800" algn="l" rtl="0" fontAlgn="base">
      <a:spcBef>
        <a:spcPct val="0"/>
      </a:spcBef>
      <a:spcAft>
        <a:spcPct val="0"/>
      </a:spcAft>
      <a:defRPr sz="2000" b="1" kern="1200">
        <a:solidFill>
          <a:schemeClr val="tx1"/>
        </a:solidFill>
        <a:latin typeface="Tahoma" pitchFamily="34" charset="0"/>
        <a:ea typeface="+mn-ea"/>
        <a:cs typeface="Arial" charset="0"/>
      </a:defRPr>
    </a:lvl5pPr>
    <a:lvl6pPr marL="2286000" algn="l" defTabSz="914400" rtl="0" eaLnBrk="1" latinLnBrk="0" hangingPunct="1">
      <a:defRPr sz="2000" b="1" kern="1200">
        <a:solidFill>
          <a:schemeClr val="tx1"/>
        </a:solidFill>
        <a:latin typeface="Tahoma" pitchFamily="34" charset="0"/>
        <a:ea typeface="+mn-ea"/>
        <a:cs typeface="Arial" charset="0"/>
      </a:defRPr>
    </a:lvl6pPr>
    <a:lvl7pPr marL="2743200" algn="l" defTabSz="914400" rtl="0" eaLnBrk="1" latinLnBrk="0" hangingPunct="1">
      <a:defRPr sz="2000" b="1" kern="1200">
        <a:solidFill>
          <a:schemeClr val="tx1"/>
        </a:solidFill>
        <a:latin typeface="Tahoma" pitchFamily="34" charset="0"/>
        <a:ea typeface="+mn-ea"/>
        <a:cs typeface="Arial" charset="0"/>
      </a:defRPr>
    </a:lvl7pPr>
    <a:lvl8pPr marL="3200400" algn="l" defTabSz="914400" rtl="0" eaLnBrk="1" latinLnBrk="0" hangingPunct="1">
      <a:defRPr sz="2000" b="1" kern="1200">
        <a:solidFill>
          <a:schemeClr val="tx1"/>
        </a:solidFill>
        <a:latin typeface="Tahoma" pitchFamily="34" charset="0"/>
        <a:ea typeface="+mn-ea"/>
        <a:cs typeface="Arial" charset="0"/>
      </a:defRPr>
    </a:lvl8pPr>
    <a:lvl9pPr marL="3657600" algn="l" defTabSz="914400" rtl="0" eaLnBrk="1" latinLnBrk="0" hangingPunct="1">
      <a:defRPr sz="2000" b="1"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35" autoAdjust="0"/>
    <p:restoredTop sz="99002" autoAdjust="0"/>
  </p:normalViewPr>
  <p:slideViewPr>
    <p:cSldViewPr>
      <p:cViewPr>
        <p:scale>
          <a:sx n="80" d="100"/>
          <a:sy n="80" d="100"/>
        </p:scale>
        <p:origin x="-1284" y="-36"/>
      </p:cViewPr>
      <p:guideLst>
        <p:guide orient="horz" pos="2160"/>
        <p:guide pos="2880"/>
      </p:guideLst>
    </p:cSldViewPr>
  </p:slideViewPr>
  <p:outlineViewPr>
    <p:cViewPr>
      <p:scale>
        <a:sx n="33" d="100"/>
        <a:sy n="33" d="100"/>
      </p:scale>
      <p:origin x="48" y="3774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Φύλλο1!$B$1</c:f>
              <c:strCache>
                <c:ptCount val="1"/>
                <c:pt idx="0">
                  <c:v>ΠΑΡΑΔΟΣΙΑΚΟΙ ΠΟΡΟΙ</c:v>
                </c:pt>
              </c:strCache>
            </c:strRef>
          </c:tx>
          <c:invertIfNegative val="0"/>
          <c:cat>
            <c:numRef>
              <c:f>Φύλλο1!$A$2:$A$5</c:f>
              <c:numCache>
                <c:formatCode>General</c:formatCode>
                <c:ptCount val="4"/>
                <c:pt idx="0">
                  <c:v>1996</c:v>
                </c:pt>
                <c:pt idx="1">
                  <c:v>2006</c:v>
                </c:pt>
                <c:pt idx="2">
                  <c:v>2009</c:v>
                </c:pt>
                <c:pt idx="3">
                  <c:v>2012</c:v>
                </c:pt>
              </c:numCache>
            </c:numRef>
          </c:cat>
          <c:val>
            <c:numRef>
              <c:f>Φύλλο1!$B$2:$B$5</c:f>
              <c:numCache>
                <c:formatCode>General</c:formatCode>
                <c:ptCount val="4"/>
                <c:pt idx="0">
                  <c:v>19</c:v>
                </c:pt>
                <c:pt idx="1">
                  <c:v>15</c:v>
                </c:pt>
                <c:pt idx="2">
                  <c:v>12</c:v>
                </c:pt>
                <c:pt idx="3">
                  <c:v>12</c:v>
                </c:pt>
              </c:numCache>
            </c:numRef>
          </c:val>
        </c:ser>
        <c:ser>
          <c:idx val="1"/>
          <c:order val="1"/>
          <c:tx>
            <c:strRef>
              <c:f>Φύλλο1!$C$1</c:f>
              <c:strCache>
                <c:ptCount val="1"/>
                <c:pt idx="0">
                  <c:v>ΦΠΑ</c:v>
                </c:pt>
              </c:strCache>
            </c:strRef>
          </c:tx>
          <c:invertIfNegative val="0"/>
          <c:cat>
            <c:numRef>
              <c:f>Φύλλο1!$A$2:$A$5</c:f>
              <c:numCache>
                <c:formatCode>General</c:formatCode>
                <c:ptCount val="4"/>
                <c:pt idx="0">
                  <c:v>1996</c:v>
                </c:pt>
                <c:pt idx="1">
                  <c:v>2006</c:v>
                </c:pt>
                <c:pt idx="2">
                  <c:v>2009</c:v>
                </c:pt>
                <c:pt idx="3">
                  <c:v>2012</c:v>
                </c:pt>
              </c:numCache>
            </c:numRef>
          </c:cat>
          <c:val>
            <c:numRef>
              <c:f>Φύλλο1!$C$2:$C$5</c:f>
              <c:numCache>
                <c:formatCode>General</c:formatCode>
                <c:ptCount val="4"/>
                <c:pt idx="0">
                  <c:v>51</c:v>
                </c:pt>
                <c:pt idx="1">
                  <c:v>18</c:v>
                </c:pt>
                <c:pt idx="2">
                  <c:v>11</c:v>
                </c:pt>
                <c:pt idx="3">
                  <c:v>11</c:v>
                </c:pt>
              </c:numCache>
            </c:numRef>
          </c:val>
        </c:ser>
        <c:ser>
          <c:idx val="2"/>
          <c:order val="2"/>
          <c:tx>
            <c:strRef>
              <c:f>Φύλλο1!$D$1</c:f>
              <c:strCache>
                <c:ptCount val="1"/>
                <c:pt idx="0">
                  <c:v>ΤΕΤΑΡΤΟΣ ΠΟΡΟΣ</c:v>
                </c:pt>
              </c:strCache>
            </c:strRef>
          </c:tx>
          <c:invertIfNegative val="0"/>
          <c:cat>
            <c:numRef>
              <c:f>Φύλλο1!$A$2:$A$5</c:f>
              <c:numCache>
                <c:formatCode>General</c:formatCode>
                <c:ptCount val="4"/>
                <c:pt idx="0">
                  <c:v>1996</c:v>
                </c:pt>
                <c:pt idx="1">
                  <c:v>2006</c:v>
                </c:pt>
                <c:pt idx="2">
                  <c:v>2009</c:v>
                </c:pt>
                <c:pt idx="3">
                  <c:v>2012</c:v>
                </c:pt>
              </c:numCache>
            </c:numRef>
          </c:cat>
          <c:val>
            <c:numRef>
              <c:f>Φύλλο1!$D$2:$D$5</c:f>
              <c:numCache>
                <c:formatCode>General</c:formatCode>
                <c:ptCount val="4"/>
                <c:pt idx="0">
                  <c:v>30</c:v>
                </c:pt>
                <c:pt idx="1">
                  <c:v>67</c:v>
                </c:pt>
                <c:pt idx="2">
                  <c:v>76</c:v>
                </c:pt>
                <c:pt idx="3">
                  <c:v>76</c:v>
                </c:pt>
              </c:numCache>
            </c:numRef>
          </c:val>
        </c:ser>
        <c:dLbls>
          <c:showLegendKey val="0"/>
          <c:showVal val="0"/>
          <c:showCatName val="0"/>
          <c:showSerName val="0"/>
          <c:showPercent val="0"/>
          <c:showBubbleSize val="0"/>
        </c:dLbls>
        <c:gapWidth val="150"/>
        <c:axId val="137078272"/>
        <c:axId val="137079808"/>
      </c:barChart>
      <c:catAx>
        <c:axId val="137078272"/>
        <c:scaling>
          <c:orientation val="minMax"/>
        </c:scaling>
        <c:delete val="0"/>
        <c:axPos val="b"/>
        <c:numFmt formatCode="General" sourceLinked="1"/>
        <c:majorTickMark val="out"/>
        <c:minorTickMark val="none"/>
        <c:tickLblPos val="nextTo"/>
        <c:crossAx val="137079808"/>
        <c:crosses val="autoZero"/>
        <c:auto val="1"/>
        <c:lblAlgn val="ctr"/>
        <c:lblOffset val="100"/>
        <c:noMultiLvlLbl val="0"/>
      </c:catAx>
      <c:valAx>
        <c:axId val="137079808"/>
        <c:scaling>
          <c:orientation val="minMax"/>
        </c:scaling>
        <c:delete val="0"/>
        <c:axPos val="l"/>
        <c:majorGridlines/>
        <c:numFmt formatCode="General" sourceLinked="1"/>
        <c:majorTickMark val="out"/>
        <c:minorTickMark val="none"/>
        <c:tickLblPos val="nextTo"/>
        <c:crossAx val="137078272"/>
        <c:crosses val="autoZero"/>
        <c:crossBetween val="between"/>
      </c:valAx>
    </c:plotArea>
    <c:legend>
      <c:legendPos val="r"/>
      <c:layout/>
      <c:overlay val="0"/>
    </c:legend>
    <c:plotVisOnly val="1"/>
    <c:dispBlanksAs val="gap"/>
    <c:showDLblsOverMax val="0"/>
  </c:chart>
  <c:txPr>
    <a:bodyPr/>
    <a:lstStyle/>
    <a:p>
      <a:pPr>
        <a:defRPr sz="1800"/>
      </a:pPr>
      <a:endParaRPr lang="el-G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Φύλλο1!$B$1</c:f>
              <c:strCache>
                <c:ptCount val="1"/>
                <c:pt idx="0">
                  <c:v>ΚΑΠ</c:v>
                </c:pt>
              </c:strCache>
            </c:strRef>
          </c:tx>
          <c:invertIfNegative val="0"/>
          <c:cat>
            <c:numRef>
              <c:f>Φύλλο1!$A$2:$A$7</c:f>
              <c:numCache>
                <c:formatCode>General</c:formatCode>
                <c:ptCount val="6"/>
                <c:pt idx="0">
                  <c:v>1985</c:v>
                </c:pt>
                <c:pt idx="1">
                  <c:v>1990</c:v>
                </c:pt>
                <c:pt idx="2">
                  <c:v>1995</c:v>
                </c:pt>
                <c:pt idx="3">
                  <c:v>2000</c:v>
                </c:pt>
                <c:pt idx="4">
                  <c:v>2010</c:v>
                </c:pt>
                <c:pt idx="5">
                  <c:v>2013</c:v>
                </c:pt>
              </c:numCache>
            </c:numRef>
          </c:cat>
          <c:val>
            <c:numRef>
              <c:f>Φύλλο1!$B$2:$B$7</c:f>
              <c:numCache>
                <c:formatCode>General</c:formatCode>
                <c:ptCount val="6"/>
                <c:pt idx="0">
                  <c:v>73</c:v>
                </c:pt>
                <c:pt idx="1">
                  <c:v>63</c:v>
                </c:pt>
                <c:pt idx="2">
                  <c:v>57</c:v>
                </c:pt>
                <c:pt idx="3">
                  <c:v>50</c:v>
                </c:pt>
                <c:pt idx="4">
                  <c:v>45</c:v>
                </c:pt>
                <c:pt idx="5">
                  <c:v>41</c:v>
                </c:pt>
              </c:numCache>
            </c:numRef>
          </c:val>
        </c:ser>
        <c:ser>
          <c:idx val="1"/>
          <c:order val="1"/>
          <c:tx>
            <c:strRef>
              <c:f>Φύλλο1!$C$1</c:f>
              <c:strCache>
                <c:ptCount val="1"/>
                <c:pt idx="0">
                  <c:v>ΣΥΝΟΧΗ</c:v>
                </c:pt>
              </c:strCache>
            </c:strRef>
          </c:tx>
          <c:invertIfNegative val="0"/>
          <c:cat>
            <c:numRef>
              <c:f>Φύλλο1!$A$2:$A$7</c:f>
              <c:numCache>
                <c:formatCode>General</c:formatCode>
                <c:ptCount val="6"/>
                <c:pt idx="0">
                  <c:v>1985</c:v>
                </c:pt>
                <c:pt idx="1">
                  <c:v>1990</c:v>
                </c:pt>
                <c:pt idx="2">
                  <c:v>1995</c:v>
                </c:pt>
                <c:pt idx="3">
                  <c:v>2000</c:v>
                </c:pt>
                <c:pt idx="4">
                  <c:v>2010</c:v>
                </c:pt>
                <c:pt idx="5">
                  <c:v>2013</c:v>
                </c:pt>
              </c:numCache>
            </c:numRef>
          </c:cat>
          <c:val>
            <c:numRef>
              <c:f>Φύλλο1!$C$2:$C$7</c:f>
              <c:numCache>
                <c:formatCode>General</c:formatCode>
                <c:ptCount val="6"/>
                <c:pt idx="0">
                  <c:v>16</c:v>
                </c:pt>
                <c:pt idx="1">
                  <c:v>22</c:v>
                </c:pt>
                <c:pt idx="2">
                  <c:v>32</c:v>
                </c:pt>
                <c:pt idx="3">
                  <c:v>36</c:v>
                </c:pt>
                <c:pt idx="4">
                  <c:v>30</c:v>
                </c:pt>
                <c:pt idx="5">
                  <c:v>28</c:v>
                </c:pt>
              </c:numCache>
            </c:numRef>
          </c:val>
        </c:ser>
        <c:dLbls>
          <c:showLegendKey val="0"/>
          <c:showVal val="0"/>
          <c:showCatName val="0"/>
          <c:showSerName val="0"/>
          <c:showPercent val="0"/>
          <c:showBubbleSize val="0"/>
        </c:dLbls>
        <c:gapWidth val="150"/>
        <c:axId val="165161600"/>
        <c:axId val="165163392"/>
      </c:barChart>
      <c:catAx>
        <c:axId val="165161600"/>
        <c:scaling>
          <c:orientation val="minMax"/>
        </c:scaling>
        <c:delete val="0"/>
        <c:axPos val="b"/>
        <c:numFmt formatCode="General" sourceLinked="1"/>
        <c:majorTickMark val="out"/>
        <c:minorTickMark val="none"/>
        <c:tickLblPos val="nextTo"/>
        <c:crossAx val="165163392"/>
        <c:crosses val="autoZero"/>
        <c:auto val="1"/>
        <c:lblAlgn val="ctr"/>
        <c:lblOffset val="100"/>
        <c:noMultiLvlLbl val="0"/>
      </c:catAx>
      <c:valAx>
        <c:axId val="165163392"/>
        <c:scaling>
          <c:orientation val="minMax"/>
        </c:scaling>
        <c:delete val="0"/>
        <c:axPos val="l"/>
        <c:majorGridlines/>
        <c:numFmt formatCode="General" sourceLinked="1"/>
        <c:majorTickMark val="out"/>
        <c:minorTickMark val="none"/>
        <c:tickLblPos val="nextTo"/>
        <c:crossAx val="165161600"/>
        <c:crosses val="autoZero"/>
        <c:crossBetween val="between"/>
      </c:valAx>
    </c:plotArea>
    <c:legend>
      <c:legendPos val="r"/>
      <c:layout/>
      <c:overlay val="0"/>
    </c:legend>
    <c:plotVisOnly val="1"/>
    <c:dispBlanksAs val="gap"/>
    <c:showDLblsOverMax val="0"/>
  </c:chart>
  <c:txPr>
    <a:bodyPr/>
    <a:lstStyle/>
    <a:p>
      <a:pPr>
        <a:defRPr sz="1800"/>
      </a:pPr>
      <a:endParaRPr lang="el-G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l-GR" dirty="0" smtClean="0"/>
              <a:t>ΣΥΝΟΛΙΚΗ</a:t>
            </a:r>
            <a:r>
              <a:rPr lang="el-GR" baseline="0" dirty="0" smtClean="0"/>
              <a:t> ΔΑΠΑΝΗ 1.279,4 δις €</a:t>
            </a:r>
            <a:endParaRPr lang="en-US" dirty="0"/>
          </a:p>
        </c:rich>
      </c:tx>
      <c:overlay val="0"/>
    </c:title>
    <c:autoTitleDeleted val="0"/>
    <c:plotArea>
      <c:layout/>
      <c:pieChart>
        <c:varyColors val="1"/>
        <c:ser>
          <c:idx val="0"/>
          <c:order val="0"/>
          <c:tx>
            <c:strRef>
              <c:f>Sheet1!$B$1</c:f>
              <c:strCache>
                <c:ptCount val="1"/>
                <c:pt idx="0">
                  <c:v>Sales</c:v>
                </c:pt>
              </c:strCache>
            </c:strRef>
          </c:tx>
          <c:explosion val="25"/>
          <c:dLbls>
            <c:showLegendKey val="0"/>
            <c:showVal val="1"/>
            <c:showCatName val="0"/>
            <c:showSerName val="0"/>
            <c:showPercent val="0"/>
            <c:showBubbleSize val="0"/>
            <c:showLeaderLines val="1"/>
          </c:dLbls>
          <c:cat>
            <c:strRef>
              <c:f>Sheet1!$A$2:$A$8</c:f>
              <c:strCache>
                <c:ptCount val="7"/>
                <c:pt idx="0">
                  <c:v>ΣΥΝΟΧΗ444,2</c:v>
                </c:pt>
                <c:pt idx="1">
                  <c:v>ΕΝΙΑΙΑ ΑΓΟΡΑ187,4</c:v>
                </c:pt>
                <c:pt idx="2">
                  <c:v>ΑΣΦΑΛΕΙΑ ΑΜΥΝΑ27,5</c:v>
                </c:pt>
                <c:pt idx="3">
                  <c:v>ΚΟΣΜΟΣ123</c:v>
                </c:pt>
                <c:pt idx="4">
                  <c:v>ΔΗΜΟΣΙΑ ΔΙΟΙΚΗΣΗ85,3</c:v>
                </c:pt>
                <c:pt idx="5">
                  <c:v>ΜΕΤΑΝΑΣΤΕΥΣΗ34,9</c:v>
                </c:pt>
                <c:pt idx="6">
                  <c:v>ΠΕΡΙΒΑΛΛΟΝ Φ. ΠΟΡΟΙ378,9</c:v>
                </c:pt>
              </c:strCache>
            </c:strRef>
          </c:cat>
          <c:val>
            <c:numRef>
              <c:f>Sheet1!$B$2:$B$8</c:f>
              <c:numCache>
                <c:formatCode>General</c:formatCode>
                <c:ptCount val="7"/>
                <c:pt idx="0">
                  <c:v>444.2</c:v>
                </c:pt>
                <c:pt idx="1">
                  <c:v>187.4</c:v>
                </c:pt>
                <c:pt idx="2">
                  <c:v>27.5</c:v>
                </c:pt>
                <c:pt idx="3">
                  <c:v>123</c:v>
                </c:pt>
                <c:pt idx="4">
                  <c:v>85.3</c:v>
                </c:pt>
                <c:pt idx="5">
                  <c:v>34.9</c:v>
                </c:pt>
                <c:pt idx="6">
                  <c:v>378.9</c:v>
                </c:pt>
              </c:numCache>
            </c:numRef>
          </c:val>
        </c:ser>
        <c:dLbls>
          <c:showLegendKey val="0"/>
          <c:showVal val="0"/>
          <c:showCatName val="0"/>
          <c:showSerName val="0"/>
          <c:showPercent val="0"/>
          <c:showBubbleSize val="0"/>
          <c:showLeaderLines val="1"/>
        </c:dLbls>
        <c:firstSliceAng val="0"/>
      </c:pieChart>
    </c:plotArea>
    <c:legend>
      <c:legendPos val="r"/>
      <c:overlay val="0"/>
    </c:legend>
    <c:plotVisOnly val="1"/>
    <c:dispBlanksAs val="zero"/>
    <c:showDLblsOverMax val="0"/>
  </c:chart>
  <c:txPr>
    <a:bodyPr/>
    <a:lstStyle/>
    <a:p>
      <a:pPr>
        <a:defRPr sz="1800"/>
      </a:pPr>
      <a:endParaRPr lang="el-G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l-GR" dirty="0" smtClean="0"/>
              <a:t>ΡΥΘΜΟΣ</a:t>
            </a:r>
            <a:r>
              <a:rPr lang="el-GR" baseline="0" dirty="0" smtClean="0"/>
              <a:t> ΑΠΟΡΡΟΦΗΣΗΣ ΕΣΠΑ Ι (2009-2015)</a:t>
            </a:r>
            <a:endParaRPr lang="el-GR" dirty="0"/>
          </a:p>
        </c:rich>
      </c:tx>
      <c:overlay val="0"/>
    </c:title>
    <c:autoTitleDeleted val="0"/>
    <c:plotArea>
      <c:layout/>
      <c:lineChart>
        <c:grouping val="standard"/>
        <c:varyColors val="0"/>
        <c:ser>
          <c:idx val="0"/>
          <c:order val="0"/>
          <c:tx>
            <c:strRef>
              <c:f>Φύλλο1!$B$1</c:f>
              <c:strCache>
                <c:ptCount val="1"/>
                <c:pt idx="0">
                  <c:v>Σειρά 1</c:v>
                </c:pt>
              </c:strCache>
            </c:strRef>
          </c:tx>
          <c:spPr>
            <a:ln>
              <a:solidFill>
                <a:prstClr val="white">
                  <a:shade val="50000"/>
                  <a:satMod val="103000"/>
                </a:prstClr>
              </a:solidFill>
            </a:ln>
          </c:spPr>
          <c:marker>
            <c:symbol val="none"/>
          </c:marker>
          <c:cat>
            <c:numRef>
              <c:f>Φύλλο1!$A$2:$A$8</c:f>
              <c:numCache>
                <c:formatCode>General</c:formatCode>
                <c:ptCount val="7"/>
                <c:pt idx="0">
                  <c:v>2009</c:v>
                </c:pt>
                <c:pt idx="1">
                  <c:v>2010</c:v>
                </c:pt>
                <c:pt idx="2">
                  <c:v>2011</c:v>
                </c:pt>
                <c:pt idx="3">
                  <c:v>2012</c:v>
                </c:pt>
                <c:pt idx="4">
                  <c:v>2013</c:v>
                </c:pt>
                <c:pt idx="5">
                  <c:v>2014</c:v>
                </c:pt>
                <c:pt idx="6">
                  <c:v>2015</c:v>
                </c:pt>
              </c:numCache>
            </c:numRef>
          </c:cat>
          <c:val>
            <c:numRef>
              <c:f>Φύλλο1!$B$2:$B$8</c:f>
              <c:numCache>
                <c:formatCode>General</c:formatCode>
                <c:ptCount val="7"/>
                <c:pt idx="0">
                  <c:v>4</c:v>
                </c:pt>
                <c:pt idx="1">
                  <c:v>17</c:v>
                </c:pt>
                <c:pt idx="2">
                  <c:v>33</c:v>
                </c:pt>
                <c:pt idx="3">
                  <c:v>49</c:v>
                </c:pt>
                <c:pt idx="4">
                  <c:v>72</c:v>
                </c:pt>
                <c:pt idx="5">
                  <c:v>85</c:v>
                </c:pt>
                <c:pt idx="6">
                  <c:v>97</c:v>
                </c:pt>
              </c:numCache>
            </c:numRef>
          </c:val>
          <c:smooth val="1"/>
        </c:ser>
        <c:dLbls>
          <c:showLegendKey val="0"/>
          <c:showVal val="0"/>
          <c:showCatName val="0"/>
          <c:showSerName val="0"/>
          <c:showPercent val="0"/>
          <c:showBubbleSize val="0"/>
        </c:dLbls>
        <c:marker val="1"/>
        <c:smooth val="0"/>
        <c:axId val="186123776"/>
        <c:axId val="186125312"/>
      </c:lineChart>
      <c:catAx>
        <c:axId val="186123776"/>
        <c:scaling>
          <c:orientation val="minMax"/>
        </c:scaling>
        <c:delete val="0"/>
        <c:axPos val="b"/>
        <c:numFmt formatCode="General" sourceLinked="1"/>
        <c:majorTickMark val="out"/>
        <c:minorTickMark val="none"/>
        <c:tickLblPos val="nextTo"/>
        <c:crossAx val="186125312"/>
        <c:crosses val="autoZero"/>
        <c:auto val="1"/>
        <c:lblAlgn val="ctr"/>
        <c:lblOffset val="100"/>
        <c:noMultiLvlLbl val="0"/>
      </c:catAx>
      <c:valAx>
        <c:axId val="186125312"/>
        <c:scaling>
          <c:orientation val="minMax"/>
        </c:scaling>
        <c:delete val="0"/>
        <c:axPos val="l"/>
        <c:majorGridlines/>
        <c:numFmt formatCode="General" sourceLinked="1"/>
        <c:majorTickMark val="out"/>
        <c:minorTickMark val="none"/>
        <c:tickLblPos val="nextTo"/>
        <c:crossAx val="186123776"/>
        <c:crosses val="autoZero"/>
        <c:crossBetween val="between"/>
      </c:valAx>
    </c:plotArea>
    <c:plotVisOnly val="1"/>
    <c:dispBlanksAs val="gap"/>
    <c:showDLblsOverMax val="0"/>
  </c:chart>
  <c:txPr>
    <a:bodyPr/>
    <a:lstStyle/>
    <a:p>
      <a:pPr>
        <a:defRPr sz="1800"/>
      </a:pPr>
      <a:endParaRPr lang="el-G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l-GR" dirty="0" smtClean="0"/>
              <a:t>ΡΥΘΜΟΣ</a:t>
            </a:r>
            <a:r>
              <a:rPr lang="el-GR" baseline="0" dirty="0" smtClean="0"/>
              <a:t> ΑΠΟΡΡΟΦΗΣΗΣ ΕΣΠΑ ΙΙ (2015-20</a:t>
            </a:r>
            <a:r>
              <a:rPr lang="en-US" baseline="0" dirty="0" smtClean="0"/>
              <a:t>20</a:t>
            </a:r>
            <a:r>
              <a:rPr lang="el-GR" baseline="0" dirty="0" smtClean="0"/>
              <a:t>)</a:t>
            </a:r>
            <a:endParaRPr lang="en-US" baseline="0" dirty="0" smtClean="0"/>
          </a:p>
          <a:p>
            <a:pPr>
              <a:defRPr/>
            </a:pPr>
            <a:r>
              <a:rPr lang="el-GR" baseline="0" dirty="0" smtClean="0"/>
              <a:t>ΠΗΓΗ:</a:t>
            </a:r>
            <a:r>
              <a:rPr lang="en-US" baseline="0" dirty="0" smtClean="0"/>
              <a:t> anaptyxi.gov.gr</a:t>
            </a:r>
            <a:endParaRPr lang="el-GR" dirty="0"/>
          </a:p>
        </c:rich>
      </c:tx>
      <c:overlay val="0"/>
    </c:title>
    <c:autoTitleDeleted val="0"/>
    <c:plotArea>
      <c:layout/>
      <c:lineChart>
        <c:grouping val="standard"/>
        <c:varyColors val="0"/>
        <c:ser>
          <c:idx val="0"/>
          <c:order val="0"/>
          <c:tx>
            <c:strRef>
              <c:f>Φύλλο1!$B$3</c:f>
              <c:strCache>
                <c:ptCount val="1"/>
                <c:pt idx="0">
                  <c:v>Σειρά 1</c:v>
                </c:pt>
              </c:strCache>
            </c:strRef>
          </c:tx>
          <c:spPr>
            <a:ln>
              <a:solidFill>
                <a:prstClr val="white">
                  <a:shade val="50000"/>
                  <a:satMod val="103000"/>
                </a:prstClr>
              </a:solidFill>
            </a:ln>
          </c:spPr>
          <c:marker>
            <c:symbol val="none"/>
          </c:marker>
          <c:trendline>
            <c:trendlineType val="linear"/>
            <c:dispRSqr val="0"/>
            <c:dispEq val="0"/>
          </c:trendline>
          <c:trendline>
            <c:trendlineType val="linear"/>
            <c:dispRSqr val="0"/>
            <c:dispEq val="0"/>
          </c:trendline>
          <c:cat>
            <c:strRef>
              <c:f>Φύλλο1!$A$4:$A$9</c:f>
              <c:strCache>
                <c:ptCount val="6"/>
                <c:pt idx="0">
                  <c:v>2015Δ</c:v>
                </c:pt>
                <c:pt idx="1">
                  <c:v>2016Δ</c:v>
                </c:pt>
                <c:pt idx="2">
                  <c:v>2017Δ</c:v>
                </c:pt>
                <c:pt idx="3">
                  <c:v>2018Δ</c:v>
                </c:pt>
                <c:pt idx="4">
                  <c:v>2019Δ</c:v>
                </c:pt>
                <c:pt idx="5">
                  <c:v>2020Α</c:v>
                </c:pt>
              </c:strCache>
            </c:strRef>
          </c:cat>
          <c:val>
            <c:numRef>
              <c:f>Φύλλο1!$B$4:$B$9</c:f>
              <c:numCache>
                <c:formatCode>General</c:formatCode>
                <c:ptCount val="6"/>
                <c:pt idx="0">
                  <c:v>1.4</c:v>
                </c:pt>
                <c:pt idx="1">
                  <c:v>11.1</c:v>
                </c:pt>
                <c:pt idx="2">
                  <c:v>15.96</c:v>
                </c:pt>
                <c:pt idx="3">
                  <c:v>23.630000000000024</c:v>
                </c:pt>
                <c:pt idx="4">
                  <c:v>33.43</c:v>
                </c:pt>
                <c:pt idx="5">
                  <c:v>34.200000000000003</c:v>
                </c:pt>
              </c:numCache>
            </c:numRef>
          </c:val>
          <c:smooth val="1"/>
        </c:ser>
        <c:dLbls>
          <c:showLegendKey val="0"/>
          <c:showVal val="0"/>
          <c:showCatName val="0"/>
          <c:showSerName val="0"/>
          <c:showPercent val="0"/>
          <c:showBubbleSize val="0"/>
        </c:dLbls>
        <c:marker val="1"/>
        <c:smooth val="0"/>
        <c:axId val="185836288"/>
        <c:axId val="185837824"/>
      </c:lineChart>
      <c:catAx>
        <c:axId val="185836288"/>
        <c:scaling>
          <c:orientation val="minMax"/>
        </c:scaling>
        <c:delete val="0"/>
        <c:axPos val="b"/>
        <c:numFmt formatCode="General" sourceLinked="1"/>
        <c:majorTickMark val="out"/>
        <c:minorTickMark val="none"/>
        <c:tickLblPos val="nextTo"/>
        <c:crossAx val="185837824"/>
        <c:crosses val="autoZero"/>
        <c:auto val="1"/>
        <c:lblAlgn val="ctr"/>
        <c:lblOffset val="100"/>
        <c:noMultiLvlLbl val="0"/>
      </c:catAx>
      <c:valAx>
        <c:axId val="185837824"/>
        <c:scaling>
          <c:orientation val="minMax"/>
        </c:scaling>
        <c:delete val="0"/>
        <c:axPos val="l"/>
        <c:majorGridlines/>
        <c:numFmt formatCode="General" sourceLinked="1"/>
        <c:majorTickMark val="out"/>
        <c:minorTickMark val="none"/>
        <c:tickLblPos val="nextTo"/>
        <c:crossAx val="185836288"/>
        <c:crosses val="autoZero"/>
        <c:crossBetween val="between"/>
      </c:valAx>
      <c:spPr>
        <a:noFill/>
        <a:ln w="25400">
          <a:noFill/>
        </a:ln>
      </c:spPr>
    </c:plotArea>
    <c:plotVisOnly val="1"/>
    <c:dispBlanksAs val="gap"/>
    <c:showDLblsOverMax val="0"/>
  </c:chart>
  <c:txPr>
    <a:bodyPr/>
    <a:lstStyle/>
    <a:p>
      <a:pPr>
        <a:defRPr sz="1800"/>
      </a:pPr>
      <a:endParaRPr lang="el-GR"/>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18831" cy="493316"/>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r>
              <a:rPr lang="el-GR"/>
              <a:t>ΚΑΠΟΔΙΣΤΡΙΑ ΚΑΛΛΙΚΡΑΤΗ</a:t>
            </a:r>
          </a:p>
        </p:txBody>
      </p:sp>
      <p:sp>
        <p:nvSpPr>
          <p:cNvPr id="3" name="2 - Θέση ημερομηνίας"/>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07F01DF2-D3B8-41A4-A428-A2789A567900}" type="datetimeFigureOut">
              <a:rPr lang="el-GR"/>
              <a:pPr>
                <a:defRPr/>
              </a:pPr>
              <a:t>5/4/2021</a:t>
            </a:fld>
            <a:endParaRPr lang="el-GR"/>
          </a:p>
        </p:txBody>
      </p:sp>
      <p:sp>
        <p:nvSpPr>
          <p:cNvPr id="4" name="3 - Θέση υποσέλιδου"/>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endParaRPr lang="el-GR"/>
          </a:p>
        </p:txBody>
      </p:sp>
      <p:sp>
        <p:nvSpPr>
          <p:cNvPr id="5" name="4 - Θέση αριθμού διαφάνειας"/>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CC09F927-E0E8-43A9-9521-390863823DB0}" type="slidenum">
              <a:rPr lang="el-GR"/>
              <a:pPr>
                <a:defRPr/>
              </a:pPr>
              <a:t>‹#›</a:t>
            </a:fld>
            <a:endParaRPr lang="el-GR"/>
          </a:p>
        </p:txBody>
      </p:sp>
    </p:spTree>
    <p:extLst>
      <p:ext uri="{BB962C8B-B14F-4D97-AF65-F5344CB8AC3E}">
        <p14:creationId xmlns:p14="http://schemas.microsoft.com/office/powerpoint/2010/main" val="347095707"/>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18831" cy="493316"/>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r>
              <a:rPr lang="el-GR"/>
              <a:t>ΚΑΠΟΔΙΣΤΡΙΑ ΚΑΛΛΙΚΡΑΤΗ</a:t>
            </a:r>
          </a:p>
        </p:txBody>
      </p:sp>
      <p:sp>
        <p:nvSpPr>
          <p:cNvPr id="3" name="2 - Θέση ημερομηνίας"/>
          <p:cNvSpPr>
            <a:spLocks noGrp="1"/>
          </p:cNvSpPr>
          <p:nvPr>
            <p:ph type="dt" idx="1"/>
          </p:nvPr>
        </p:nvSpPr>
        <p:spPr>
          <a:xfrm>
            <a:off x="3815373" y="0"/>
            <a:ext cx="2918831" cy="493316"/>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2EABD2EF-55F3-418B-AC7D-A6549979ECBB}" type="datetimeFigureOut">
              <a:rPr lang="el-GR"/>
              <a:pPr>
                <a:defRPr/>
              </a:pPr>
              <a:t>5/4/2021</a:t>
            </a:fld>
            <a:endParaRPr lang="el-GR"/>
          </a:p>
        </p:txBody>
      </p:sp>
      <p:sp>
        <p:nvSpPr>
          <p:cNvPr id="4" name="3 - Θέση εικόνας διαφάνειας"/>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266CD75F-C3DD-4494-94D9-BF000683146C}" type="slidenum">
              <a:rPr lang="el-GR"/>
              <a:pPr>
                <a:defRPr/>
              </a:pPr>
              <a:t>‹#›</a:t>
            </a:fld>
            <a:endParaRPr lang="el-GR"/>
          </a:p>
        </p:txBody>
      </p:sp>
    </p:spTree>
    <p:extLst>
      <p:ext uri="{BB962C8B-B14F-4D97-AF65-F5344CB8AC3E}">
        <p14:creationId xmlns:p14="http://schemas.microsoft.com/office/powerpoint/2010/main" val="2080526346"/>
      </p:ext>
    </p:extLst>
  </p:cSld>
  <p:clrMap bg1="lt1" tx1="dk1" bg2="lt2" tx2="dk2" accent1="accent1" accent2="accent2" accent3="accent3" accent4="accent4" accent5="accent5" accent6="accent6" hlink="hlink" folHlink="folHlink"/>
  <p:hf sldNum="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1" name="4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a:cs typeface="Arial" charset="0"/>
              </a:rPr>
              <a:t>ΚΑΠΟΔΙΣΤΡΙΑ ΚΑΛΛΙΚΡΑΤΗ</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1" name="4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a:cs typeface="Arial" charset="0"/>
              </a:rPr>
              <a:t>ΚΑΠΟΔΙΣΤΡΙΑ ΚΑΛΛΙΚΡΑΤΗ</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1" name="4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a:cs typeface="Arial" charset="0"/>
              </a:rPr>
              <a:t>ΚΑΠΟΔΙΣΤΡΙΑ ΚΑΛΛΙΚΡΑΤΗ</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1" name="4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a:cs typeface="Arial" charset="0"/>
              </a:rPr>
              <a:t>ΚΑΠΟΔΙΣΤΡΙΑ ΚΑΛΛΙΚΡΑΤΗ</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1" name="4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a:cs typeface="Arial" charset="0"/>
              </a:rPr>
              <a:t>ΚΑΠΟΔΙΣΤΡΙΑ ΚΑΛΛΙΚΡΑΤΗ</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1" name="4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a:cs typeface="Arial" charset="0"/>
              </a:rPr>
              <a:t>ΚΑΠΟΔΙΣΤΡΙΑ ΚΑΛΛΙΚΡΑΤΗ</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1" name="4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a:cs typeface="Arial" charset="0"/>
              </a:rPr>
              <a:t>ΚΑΠΟΔΙΣΤΡΙΑ ΚΑΛΛΙΚΡΑΤΗ</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1" name="4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a:cs typeface="Arial" charset="0"/>
              </a:rPr>
              <a:t>ΚΑΠΟΔΙΣΤΡΙΑ ΚΑΛΛΙΚΡΑΤΗ</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1" name="4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a:cs typeface="Arial" charset="0"/>
              </a:rPr>
              <a:t>ΚΑΠΟΔΙΣΤΡΙΑ ΚΑΛΛΙΚΡΑΤΗ</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8434"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9459" name="3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a:cs typeface="Arial" charset="0"/>
              </a:rPr>
              <a:t>ΚΑΠΟΔΙΣΤΡΙΑ ΚΑΛΛΙΚΡΑΤΗ</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1" name="4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a:cs typeface="Arial" charset="0"/>
              </a:rPr>
              <a:t>ΚΑΠΟΔΙΣΤΡΙΑ ΚΑΛΛΙΚΡΑΤΗ</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1" name="4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a:cs typeface="Arial" charset="0"/>
              </a:rPr>
              <a:t>ΚΑΠΟΔΙΣΤΡΙΑ ΚΑΛΛΙΚΡΑΤΗ</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1" name="4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a:cs typeface="Arial" charset="0"/>
              </a:rPr>
              <a:t>ΚΑΠΟΔΙΣΤΡΙΑ ΚΑΛΛΙΚΡΑΤΗ</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1" name="4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a:cs typeface="Arial" charset="0"/>
              </a:rPr>
              <a:t>ΚΑΠΟΔΙΣΤΡΙΑ ΚΑΛΛΙΚΡΑΤΗ</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1" name="4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a:cs typeface="Arial" charset="0"/>
              </a:rPr>
              <a:t>ΚΑΠΟΔΙΣΤΡΙΑ ΚΑΛΛΙΚΡΑΤΗ</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1" name="4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a:cs typeface="Arial" charset="0"/>
              </a:rPr>
              <a:t>ΚΑΠΟΔΙΣΤΡΙΑ ΚΑΛΛΙΚΡΑΤΗ</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1" name="4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a:cs typeface="Arial" charset="0"/>
              </a:rPr>
              <a:t>ΚΑΠΟΔΙΣΤΡΙΑ ΚΑΛΛΙΚΡΑΤΗ</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1" name="4 - Θέση κεφαλίδας"/>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l-GR">
                <a:cs typeface="Arial" charset="0"/>
              </a:rPr>
              <a:t>ΚΑΠΟΔΙΣΤΡΙΑ ΚΑΛΛΙΚΡΑΤΗ</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Kλικ για επεξεργασία του τίτλου</a:t>
            </a:r>
            <a:endParaRPr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4" name="9 - Θέση ημερομηνίας"/>
          <p:cNvSpPr>
            <a:spLocks noGrp="1"/>
          </p:cNvSpPr>
          <p:nvPr>
            <p:ph type="dt" sz="half" idx="10"/>
          </p:nvPr>
        </p:nvSpPr>
        <p:spPr/>
        <p:txBody>
          <a:bodyPr/>
          <a:lstStyle>
            <a:lvl1pPr>
              <a:defRPr/>
            </a:lvl1pPr>
          </a:lstStyle>
          <a:p>
            <a:pPr>
              <a:defRPr/>
            </a:pPr>
            <a:fld id="{F208988B-7015-44C2-A82C-6CDECA652C1C}" type="datetime1">
              <a:rPr lang="el-GR"/>
              <a:pPr>
                <a:defRPr/>
              </a:pPr>
              <a:t>5/4/2021</a:t>
            </a:fld>
            <a:endParaRPr lang="el-GR"/>
          </a:p>
        </p:txBody>
      </p:sp>
      <p:sp>
        <p:nvSpPr>
          <p:cNvPr id="5" name="21 - Θέση υποσέλιδου"/>
          <p:cNvSpPr>
            <a:spLocks noGrp="1"/>
          </p:cNvSpPr>
          <p:nvPr>
            <p:ph type="ftr" sz="quarter" idx="11"/>
          </p:nvPr>
        </p:nvSpPr>
        <p:spPr/>
        <p:txBody>
          <a:bodyPr/>
          <a:lstStyle>
            <a:lvl1pPr>
              <a:defRPr/>
            </a:lvl1pPr>
          </a:lstStyle>
          <a:p>
            <a:pPr>
              <a:defRPr/>
            </a:pPr>
            <a:r>
              <a:rPr lang="el-GR"/>
              <a:t>ΑΠΟ ΤΗΝ ΠΡΟΚΛΗΣΗ ΤΟΥ ΚΑΠΟΔΙΣΤΡΙΑ ΣΤΗΝ ΑΝΑΓΚΑΙΟΤΗΤΑ ΤΟΥ ΚΑΛΛΙΚΡΑΤΗ</a:t>
            </a:r>
          </a:p>
        </p:txBody>
      </p:sp>
      <p:sp>
        <p:nvSpPr>
          <p:cNvPr id="6" name="17 - Θέση αριθμού διαφάνειας"/>
          <p:cNvSpPr>
            <a:spLocks noGrp="1"/>
          </p:cNvSpPr>
          <p:nvPr>
            <p:ph type="sldNum" sz="quarter" idx="12"/>
          </p:nvPr>
        </p:nvSpPr>
        <p:spPr/>
        <p:txBody>
          <a:bodyPr/>
          <a:lstStyle>
            <a:lvl1pPr>
              <a:defRPr/>
            </a:lvl1pPr>
          </a:lstStyle>
          <a:p>
            <a:pPr>
              <a:defRPr/>
            </a:pPr>
            <a:fld id="{7259B82C-ED46-4DF8-A14C-1F38E0E92657}" type="slidenum">
              <a:rPr lang="el-GR"/>
              <a:pPr>
                <a:defRPr/>
              </a:pPr>
              <a:t>‹#›</a:t>
            </a:fld>
            <a:endParaRPr lang="el-GR"/>
          </a:p>
        </p:txBody>
      </p:sp>
    </p:spTree>
  </p:cSld>
  <p:clrMapOvr>
    <a:masterClrMapping/>
  </p:clrMapOvr>
  <p:transition spd="slow">
    <p:wipe dir="d"/>
    <p:sndAc>
      <p:stSnd>
        <p:snd r:embed="rId1" name="arrow.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CFC816AA-DF24-4A22-B7B7-2BEAA5B747E5}" type="datetime1">
              <a:rPr lang="el-GR"/>
              <a:pPr>
                <a:defRPr/>
              </a:pPr>
              <a:t>5/4/2021</a:t>
            </a:fld>
            <a:endParaRPr lang="el-GR"/>
          </a:p>
        </p:txBody>
      </p:sp>
      <p:sp>
        <p:nvSpPr>
          <p:cNvPr id="5" name="21 - Θέση υποσέλιδου"/>
          <p:cNvSpPr>
            <a:spLocks noGrp="1"/>
          </p:cNvSpPr>
          <p:nvPr>
            <p:ph type="ftr" sz="quarter" idx="11"/>
          </p:nvPr>
        </p:nvSpPr>
        <p:spPr/>
        <p:txBody>
          <a:bodyPr/>
          <a:lstStyle>
            <a:lvl1pPr>
              <a:defRPr/>
            </a:lvl1pPr>
          </a:lstStyle>
          <a:p>
            <a:pPr>
              <a:defRPr/>
            </a:pPr>
            <a:r>
              <a:rPr lang="el-GR"/>
              <a:t>ΑΠΟ ΤΗΝ ΠΡΟΚΛΗΣΗ ΤΟΥ ΚΑΠΟΔΙΣΤΡΙΑ ΣΤΗΝ ΑΝΑΓΚΑΙΟΤΗΤΑ ΤΟΥ ΚΑΛΛΙΚΡΑΤΗ</a:t>
            </a:r>
          </a:p>
        </p:txBody>
      </p:sp>
      <p:sp>
        <p:nvSpPr>
          <p:cNvPr id="6" name="17 - Θέση αριθμού διαφάνειας"/>
          <p:cNvSpPr>
            <a:spLocks noGrp="1"/>
          </p:cNvSpPr>
          <p:nvPr>
            <p:ph type="sldNum" sz="quarter" idx="12"/>
          </p:nvPr>
        </p:nvSpPr>
        <p:spPr/>
        <p:txBody>
          <a:bodyPr/>
          <a:lstStyle>
            <a:lvl1pPr>
              <a:defRPr/>
            </a:lvl1pPr>
          </a:lstStyle>
          <a:p>
            <a:pPr>
              <a:defRPr/>
            </a:pPr>
            <a:fld id="{67237C0A-11F9-418C-8718-DCEB510240A3}" type="slidenum">
              <a:rPr lang="el-GR"/>
              <a:pPr>
                <a:defRPr/>
              </a:pPr>
              <a:t>‹#›</a:t>
            </a:fld>
            <a:endParaRPr lang="el-GR"/>
          </a:p>
        </p:txBody>
      </p:sp>
    </p:spTree>
  </p:cSld>
  <p:clrMapOvr>
    <a:masterClrMapping/>
  </p:clrMapOvr>
  <p:transition spd="slow">
    <p:wipe dir="d"/>
    <p:sndAc>
      <p:stSnd>
        <p:snd r:embed="rId1" name="arrow.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C67C9415-DC3D-4E43-90AC-E108441AE708}" type="datetime1">
              <a:rPr lang="el-GR"/>
              <a:pPr>
                <a:defRPr/>
              </a:pPr>
              <a:t>5/4/2021</a:t>
            </a:fld>
            <a:endParaRPr lang="el-GR"/>
          </a:p>
        </p:txBody>
      </p:sp>
      <p:sp>
        <p:nvSpPr>
          <p:cNvPr id="5" name="21 - Θέση υποσέλιδου"/>
          <p:cNvSpPr>
            <a:spLocks noGrp="1"/>
          </p:cNvSpPr>
          <p:nvPr>
            <p:ph type="ftr" sz="quarter" idx="11"/>
          </p:nvPr>
        </p:nvSpPr>
        <p:spPr/>
        <p:txBody>
          <a:bodyPr/>
          <a:lstStyle>
            <a:lvl1pPr>
              <a:defRPr/>
            </a:lvl1pPr>
          </a:lstStyle>
          <a:p>
            <a:pPr>
              <a:defRPr/>
            </a:pPr>
            <a:r>
              <a:rPr lang="el-GR"/>
              <a:t>ΑΠΟ ΤΗΝ ΠΡΟΚΛΗΣΗ ΤΟΥ ΚΑΠΟΔΙΣΤΡΙΑ ΣΤΗΝ ΑΝΑΓΚΑΙΟΤΗΤΑ ΤΟΥ ΚΑΛΛΙΚΡΑΤΗ</a:t>
            </a:r>
          </a:p>
        </p:txBody>
      </p:sp>
      <p:sp>
        <p:nvSpPr>
          <p:cNvPr id="6" name="17 - Θέση αριθμού διαφάνειας"/>
          <p:cNvSpPr>
            <a:spLocks noGrp="1"/>
          </p:cNvSpPr>
          <p:nvPr>
            <p:ph type="sldNum" sz="quarter" idx="12"/>
          </p:nvPr>
        </p:nvSpPr>
        <p:spPr/>
        <p:txBody>
          <a:bodyPr/>
          <a:lstStyle>
            <a:lvl1pPr>
              <a:defRPr/>
            </a:lvl1pPr>
          </a:lstStyle>
          <a:p>
            <a:pPr>
              <a:defRPr/>
            </a:pPr>
            <a:fld id="{96F5A437-0FDD-49A9-A541-08AA12698693}" type="slidenum">
              <a:rPr lang="el-GR"/>
              <a:pPr>
                <a:defRPr/>
              </a:pPr>
              <a:t>‹#›</a:t>
            </a:fld>
            <a:endParaRPr lang="el-GR"/>
          </a:p>
        </p:txBody>
      </p:sp>
    </p:spTree>
  </p:cSld>
  <p:clrMapOvr>
    <a:masterClrMapping/>
  </p:clrMapOvr>
  <p:transition spd="slow">
    <p:wipe dir="d"/>
    <p:sndAc>
      <p:stSnd>
        <p:snd r:embed="rId1" name="arrow.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4" name="9 - Θέση ημερομηνίας"/>
          <p:cNvSpPr>
            <a:spLocks noGrp="1"/>
          </p:cNvSpPr>
          <p:nvPr>
            <p:ph type="dt" sz="half" idx="10"/>
          </p:nvPr>
        </p:nvSpPr>
        <p:spPr/>
        <p:txBody>
          <a:bodyPr/>
          <a:lstStyle>
            <a:lvl1pPr>
              <a:defRPr/>
            </a:lvl1pPr>
          </a:lstStyle>
          <a:p>
            <a:pPr>
              <a:defRPr/>
            </a:pPr>
            <a:fld id="{8C9D4585-0C5A-4EBD-956D-DD90A12560D0}" type="datetime1">
              <a:rPr lang="el-GR"/>
              <a:pPr>
                <a:defRPr/>
              </a:pPr>
              <a:t>5/4/2021</a:t>
            </a:fld>
            <a:endParaRPr lang="el-GR"/>
          </a:p>
        </p:txBody>
      </p:sp>
      <p:sp>
        <p:nvSpPr>
          <p:cNvPr id="5" name="21 - Θέση υποσέλιδου"/>
          <p:cNvSpPr>
            <a:spLocks noGrp="1"/>
          </p:cNvSpPr>
          <p:nvPr>
            <p:ph type="ftr" sz="quarter" idx="11"/>
          </p:nvPr>
        </p:nvSpPr>
        <p:spPr/>
        <p:txBody>
          <a:bodyPr/>
          <a:lstStyle>
            <a:lvl1pPr>
              <a:defRPr/>
            </a:lvl1pPr>
          </a:lstStyle>
          <a:p>
            <a:pPr>
              <a:defRPr/>
            </a:pPr>
            <a:r>
              <a:rPr lang="el-GR"/>
              <a:t>ΑΠΟ ΤΗΝ ΠΡΟΚΛΗΣΗ ΤΟΥ ΚΑΠΟΔΙΣΤΡΙΑ ΣΤΗΝ ΑΝΑΓΚΑΙΟΤΗΤΑ ΤΟΥ ΚΑΛΛΙΚΡΑΤΗ</a:t>
            </a:r>
          </a:p>
        </p:txBody>
      </p:sp>
      <p:sp>
        <p:nvSpPr>
          <p:cNvPr id="6" name="17 - Θέση αριθμού διαφάνειας"/>
          <p:cNvSpPr>
            <a:spLocks noGrp="1"/>
          </p:cNvSpPr>
          <p:nvPr>
            <p:ph type="sldNum" sz="quarter" idx="12"/>
          </p:nvPr>
        </p:nvSpPr>
        <p:spPr/>
        <p:txBody>
          <a:bodyPr/>
          <a:lstStyle>
            <a:lvl1pPr>
              <a:defRPr/>
            </a:lvl1pPr>
          </a:lstStyle>
          <a:p>
            <a:pPr>
              <a:defRPr/>
            </a:pPr>
            <a:fld id="{13BE559A-64B9-4A93-86FB-AFF6C3498A0F}" type="slidenum">
              <a:rPr lang="el-GR"/>
              <a:pPr>
                <a:defRPr/>
              </a:pPr>
              <a:t>‹#›</a:t>
            </a:fld>
            <a:endParaRPr lang="el-GR"/>
          </a:p>
        </p:txBody>
      </p:sp>
    </p:spTree>
  </p:cSld>
  <p:clrMapOvr>
    <a:masterClrMapping/>
  </p:clrMapOvr>
  <p:transition spd="slow">
    <p:wipe dir="d"/>
    <p:sndAc>
      <p:stSnd>
        <p:snd r:embed="rId1" name="arrow.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fld id="{23EE9E2E-0167-4D39-876E-B94D10CC7ECA}" type="datetime1">
              <a:rPr lang="el-GR"/>
              <a:pPr>
                <a:defRPr/>
              </a:pPr>
              <a:t>5/4/2021</a:t>
            </a:fld>
            <a:endParaRPr lang="el-GR"/>
          </a:p>
        </p:txBody>
      </p:sp>
      <p:sp>
        <p:nvSpPr>
          <p:cNvPr id="6" name="21 - Θέση υποσέλιδου"/>
          <p:cNvSpPr>
            <a:spLocks noGrp="1"/>
          </p:cNvSpPr>
          <p:nvPr>
            <p:ph type="ftr" sz="quarter" idx="11"/>
          </p:nvPr>
        </p:nvSpPr>
        <p:spPr/>
        <p:txBody>
          <a:bodyPr/>
          <a:lstStyle>
            <a:lvl1pPr>
              <a:defRPr/>
            </a:lvl1pPr>
          </a:lstStyle>
          <a:p>
            <a:pPr>
              <a:defRPr/>
            </a:pPr>
            <a:r>
              <a:rPr lang="el-GR"/>
              <a:t>ΑΠΟ ΤΗΝ ΠΡΟΚΛΗΣΗ ΤΟΥ ΚΑΠΟΔΙΣΤΡΙΑ ΣΤΗΝ ΑΝΑΓΚΑΙΟΤΗΤΑ ΤΟΥ ΚΑΛΛΙΚΡΑΤΗ</a:t>
            </a:r>
          </a:p>
        </p:txBody>
      </p:sp>
      <p:sp>
        <p:nvSpPr>
          <p:cNvPr id="7" name="17 - Θέση αριθμού διαφάνειας"/>
          <p:cNvSpPr>
            <a:spLocks noGrp="1"/>
          </p:cNvSpPr>
          <p:nvPr>
            <p:ph type="sldNum" sz="quarter" idx="12"/>
          </p:nvPr>
        </p:nvSpPr>
        <p:spPr/>
        <p:txBody>
          <a:bodyPr/>
          <a:lstStyle>
            <a:lvl1pPr>
              <a:defRPr/>
            </a:lvl1pPr>
          </a:lstStyle>
          <a:p>
            <a:pPr>
              <a:defRPr/>
            </a:pPr>
            <a:fld id="{EEE7F0D9-B992-4F8D-8089-4D34ACDA2E04}" type="slidenum">
              <a:rPr lang="el-GR"/>
              <a:pPr>
                <a:defRPr/>
              </a:pPr>
              <a:t>‹#›</a:t>
            </a:fld>
            <a:endParaRPr lang="el-GR"/>
          </a:p>
        </p:txBody>
      </p:sp>
    </p:spTree>
  </p:cSld>
  <p:clrMapOvr>
    <a:masterClrMapping/>
  </p:clrMapOvr>
  <p:transition spd="slow">
    <p:wipe dir="d"/>
    <p:sndAc>
      <p:stSnd>
        <p:snd r:embed="rId1" name="arrow.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9 - Θέση ημερομηνίας"/>
          <p:cNvSpPr>
            <a:spLocks noGrp="1"/>
          </p:cNvSpPr>
          <p:nvPr>
            <p:ph type="dt" sz="half" idx="10"/>
          </p:nvPr>
        </p:nvSpPr>
        <p:spPr/>
        <p:txBody>
          <a:bodyPr/>
          <a:lstStyle>
            <a:lvl1pPr>
              <a:defRPr/>
            </a:lvl1pPr>
          </a:lstStyle>
          <a:p>
            <a:pPr>
              <a:defRPr/>
            </a:pPr>
            <a:fld id="{B597A699-B542-4600-B833-809CC504B12B}" type="datetime1">
              <a:rPr lang="el-GR"/>
              <a:pPr>
                <a:defRPr/>
              </a:pPr>
              <a:t>5/4/2021</a:t>
            </a:fld>
            <a:endParaRPr lang="el-GR"/>
          </a:p>
        </p:txBody>
      </p:sp>
      <p:sp>
        <p:nvSpPr>
          <p:cNvPr id="8" name="21 - Θέση υποσέλιδου"/>
          <p:cNvSpPr>
            <a:spLocks noGrp="1"/>
          </p:cNvSpPr>
          <p:nvPr>
            <p:ph type="ftr" sz="quarter" idx="11"/>
          </p:nvPr>
        </p:nvSpPr>
        <p:spPr/>
        <p:txBody>
          <a:bodyPr/>
          <a:lstStyle>
            <a:lvl1pPr>
              <a:defRPr/>
            </a:lvl1pPr>
          </a:lstStyle>
          <a:p>
            <a:pPr>
              <a:defRPr/>
            </a:pPr>
            <a:r>
              <a:rPr lang="el-GR"/>
              <a:t>ΑΠΟ ΤΗΝ ΠΡΟΚΛΗΣΗ ΤΟΥ ΚΑΠΟΔΙΣΤΡΙΑ ΣΤΗΝ ΑΝΑΓΚΑΙΟΤΗΤΑ ΤΟΥ ΚΑΛΛΙΚΡΑΤΗ</a:t>
            </a:r>
          </a:p>
        </p:txBody>
      </p:sp>
      <p:sp>
        <p:nvSpPr>
          <p:cNvPr id="9" name="17 - Θέση αριθμού διαφάνειας"/>
          <p:cNvSpPr>
            <a:spLocks noGrp="1"/>
          </p:cNvSpPr>
          <p:nvPr>
            <p:ph type="sldNum" sz="quarter" idx="12"/>
          </p:nvPr>
        </p:nvSpPr>
        <p:spPr/>
        <p:txBody>
          <a:bodyPr/>
          <a:lstStyle>
            <a:lvl1pPr>
              <a:defRPr/>
            </a:lvl1pPr>
          </a:lstStyle>
          <a:p>
            <a:pPr>
              <a:defRPr/>
            </a:pPr>
            <a:fld id="{15CCE0C2-1236-46E5-9646-051320730A17}" type="slidenum">
              <a:rPr lang="el-GR"/>
              <a:pPr>
                <a:defRPr/>
              </a:pPr>
              <a:t>‹#›</a:t>
            </a:fld>
            <a:endParaRPr lang="el-GR"/>
          </a:p>
        </p:txBody>
      </p:sp>
    </p:spTree>
  </p:cSld>
  <p:clrMapOvr>
    <a:masterClrMapping/>
  </p:clrMapOvr>
  <p:transition spd="slow">
    <p:wipe dir="d"/>
    <p:sndAc>
      <p:stSnd>
        <p:snd r:embed="rId1" name="arrow.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l-GR" smtClean="0"/>
              <a:t>Kλικ για επεξεργασία του τίτλου</a:t>
            </a:r>
            <a:endParaRPr lang="en-US"/>
          </a:p>
        </p:txBody>
      </p:sp>
      <p:sp>
        <p:nvSpPr>
          <p:cNvPr id="3" name="9 - Θέση ημερομηνίας"/>
          <p:cNvSpPr>
            <a:spLocks noGrp="1"/>
          </p:cNvSpPr>
          <p:nvPr>
            <p:ph type="dt" sz="half" idx="10"/>
          </p:nvPr>
        </p:nvSpPr>
        <p:spPr/>
        <p:txBody>
          <a:bodyPr/>
          <a:lstStyle>
            <a:lvl1pPr>
              <a:defRPr/>
            </a:lvl1pPr>
          </a:lstStyle>
          <a:p>
            <a:pPr>
              <a:defRPr/>
            </a:pPr>
            <a:fld id="{AB41E621-D4B7-4652-AD17-BA06C98868E9}" type="datetime1">
              <a:rPr lang="el-GR"/>
              <a:pPr>
                <a:defRPr/>
              </a:pPr>
              <a:t>5/4/2021</a:t>
            </a:fld>
            <a:endParaRPr lang="el-GR"/>
          </a:p>
        </p:txBody>
      </p:sp>
      <p:sp>
        <p:nvSpPr>
          <p:cNvPr id="4" name="21 - Θέση υποσέλιδου"/>
          <p:cNvSpPr>
            <a:spLocks noGrp="1"/>
          </p:cNvSpPr>
          <p:nvPr>
            <p:ph type="ftr" sz="quarter" idx="11"/>
          </p:nvPr>
        </p:nvSpPr>
        <p:spPr/>
        <p:txBody>
          <a:bodyPr/>
          <a:lstStyle>
            <a:lvl1pPr>
              <a:defRPr/>
            </a:lvl1pPr>
          </a:lstStyle>
          <a:p>
            <a:pPr>
              <a:defRPr/>
            </a:pPr>
            <a:r>
              <a:rPr lang="el-GR"/>
              <a:t>ΑΠΟ ΤΗΝ ΠΡΟΚΛΗΣΗ ΤΟΥ ΚΑΠΟΔΙΣΤΡΙΑ ΣΤΗΝ ΑΝΑΓΚΑΙΟΤΗΤΑ ΤΟΥ ΚΑΛΛΙΚΡΑΤΗ</a:t>
            </a:r>
          </a:p>
        </p:txBody>
      </p:sp>
      <p:sp>
        <p:nvSpPr>
          <p:cNvPr id="5" name="17 - Θέση αριθμού διαφάνειας"/>
          <p:cNvSpPr>
            <a:spLocks noGrp="1"/>
          </p:cNvSpPr>
          <p:nvPr>
            <p:ph type="sldNum" sz="quarter" idx="12"/>
          </p:nvPr>
        </p:nvSpPr>
        <p:spPr/>
        <p:txBody>
          <a:bodyPr/>
          <a:lstStyle>
            <a:lvl1pPr>
              <a:defRPr/>
            </a:lvl1pPr>
          </a:lstStyle>
          <a:p>
            <a:pPr>
              <a:defRPr/>
            </a:pPr>
            <a:fld id="{3D7584DE-0028-428E-9A16-C5F6AB7C4758}" type="slidenum">
              <a:rPr lang="el-GR"/>
              <a:pPr>
                <a:defRPr/>
              </a:pPr>
              <a:t>‹#›</a:t>
            </a:fld>
            <a:endParaRPr lang="el-GR"/>
          </a:p>
        </p:txBody>
      </p:sp>
    </p:spTree>
  </p:cSld>
  <p:clrMapOvr>
    <a:masterClrMapping/>
  </p:clrMapOvr>
  <p:transition spd="slow">
    <p:wipe dir="d"/>
    <p:sndAc>
      <p:stSnd>
        <p:snd r:embed="rId1" name="arrow.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fld id="{EF395A2E-6E5E-4723-97D2-14765D9A8C81}" type="datetime1">
              <a:rPr lang="el-GR"/>
              <a:pPr>
                <a:defRPr/>
              </a:pPr>
              <a:t>5/4/2021</a:t>
            </a:fld>
            <a:endParaRPr lang="el-GR"/>
          </a:p>
        </p:txBody>
      </p:sp>
      <p:sp>
        <p:nvSpPr>
          <p:cNvPr id="6" name="21 - Θέση υποσέλιδου"/>
          <p:cNvSpPr>
            <a:spLocks noGrp="1"/>
          </p:cNvSpPr>
          <p:nvPr>
            <p:ph type="ftr" sz="quarter" idx="11"/>
          </p:nvPr>
        </p:nvSpPr>
        <p:spPr/>
        <p:txBody>
          <a:bodyPr/>
          <a:lstStyle>
            <a:lvl1pPr>
              <a:defRPr/>
            </a:lvl1pPr>
          </a:lstStyle>
          <a:p>
            <a:pPr>
              <a:defRPr/>
            </a:pPr>
            <a:r>
              <a:rPr lang="el-GR"/>
              <a:t>ΑΠΟ ΤΗΝ ΠΡΟΚΛΗΣΗ ΤΟΥ ΚΑΠΟΔΙΣΤΡΙΑ ΣΤΗΝ ΑΝΑΓΚΑΙΟΤΗΤΑ ΤΟΥ ΚΑΛΛΙΚΡΑΤΗ</a:t>
            </a:r>
          </a:p>
        </p:txBody>
      </p:sp>
      <p:sp>
        <p:nvSpPr>
          <p:cNvPr id="7" name="17 - Θέση αριθμού διαφάνειας"/>
          <p:cNvSpPr>
            <a:spLocks noGrp="1"/>
          </p:cNvSpPr>
          <p:nvPr>
            <p:ph type="sldNum" sz="quarter" idx="12"/>
          </p:nvPr>
        </p:nvSpPr>
        <p:spPr/>
        <p:txBody>
          <a:bodyPr/>
          <a:lstStyle>
            <a:lvl1pPr>
              <a:defRPr/>
            </a:lvl1pPr>
          </a:lstStyle>
          <a:p>
            <a:pPr>
              <a:defRPr/>
            </a:pPr>
            <a:fld id="{EF0B6DDB-52BA-4551-946B-E41B3DF1A1F2}" type="slidenum">
              <a:rPr lang="el-GR"/>
              <a:pPr>
                <a:defRPr/>
              </a:pPr>
              <a:t>‹#›</a:t>
            </a:fld>
            <a:endParaRPr lang="el-GR"/>
          </a:p>
        </p:txBody>
      </p:sp>
    </p:spTree>
  </p:cSld>
  <p:clrMapOvr>
    <a:masterClrMapping/>
  </p:clrMapOvr>
  <p:transition spd="slow">
    <p:wipe dir="d"/>
    <p:sndAc>
      <p:stSnd>
        <p:snd r:embed="rId1" name="arrow.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8 - Ψαλίδισμα και στρογγύλεμα μίας γωνίας του ορθογωνίου"/>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6" name="11 - Ορθογώνιο τρίγωνο"/>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b="0"/>
          </a:p>
        </p:txBody>
      </p:sp>
      <p:sp>
        <p:nvSpPr>
          <p:cNvPr id="7"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b="0">
              <a:latin typeface="+mn-lt"/>
              <a:cs typeface="+mn-cs"/>
            </a:endParaRPr>
          </a:p>
        </p:txBody>
      </p:sp>
      <p:sp>
        <p:nvSpPr>
          <p:cNvPr id="8"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b="0">
              <a:latin typeface="+mn-lt"/>
              <a:cs typeface="+mn-cs"/>
            </a:endParaRPr>
          </a:p>
        </p:txBody>
      </p:sp>
      <p:sp>
        <p:nvSpPr>
          <p:cNvPr id="2" name="1 - Τίτλος"/>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l-GR" smtClean="0"/>
              <a:t>Kλικ για επεξεργασία του τίτλου</a:t>
            </a:r>
            <a:endParaRPr lang="en-US"/>
          </a:p>
        </p:txBody>
      </p:sp>
      <p:sp>
        <p:nvSpPr>
          <p:cNvPr id="4" name="3 - Θέση κειμένου"/>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9" name="4 - Θέση ημερομηνίας"/>
          <p:cNvSpPr>
            <a:spLocks noGrp="1"/>
          </p:cNvSpPr>
          <p:nvPr>
            <p:ph type="dt" sz="half" idx="10"/>
          </p:nvPr>
        </p:nvSpPr>
        <p:spPr/>
        <p:txBody>
          <a:bodyPr/>
          <a:lstStyle>
            <a:lvl1pPr>
              <a:defRPr/>
            </a:lvl1pPr>
          </a:lstStyle>
          <a:p>
            <a:pPr>
              <a:defRPr/>
            </a:pPr>
            <a:fld id="{E22786AB-6CB5-4D98-AF59-44FFFB114746}" type="datetime1">
              <a:rPr lang="el-GR"/>
              <a:pPr>
                <a:defRPr/>
              </a:pPr>
              <a:t>5/4/2021</a:t>
            </a:fld>
            <a:endParaRPr lang="el-GR"/>
          </a:p>
        </p:txBody>
      </p:sp>
      <p:sp>
        <p:nvSpPr>
          <p:cNvPr id="10" name="5 - Θέση υποσέλιδου"/>
          <p:cNvSpPr>
            <a:spLocks noGrp="1"/>
          </p:cNvSpPr>
          <p:nvPr>
            <p:ph type="ftr" sz="quarter" idx="11"/>
          </p:nvPr>
        </p:nvSpPr>
        <p:spPr/>
        <p:txBody>
          <a:bodyPr/>
          <a:lstStyle>
            <a:lvl1pPr>
              <a:defRPr/>
            </a:lvl1pPr>
          </a:lstStyle>
          <a:p>
            <a:pPr>
              <a:defRPr/>
            </a:pPr>
            <a:r>
              <a:rPr lang="el-GR"/>
              <a:t>ΑΠΟ ΤΗΝ ΠΡΟΚΛΗΣΗ ΤΟΥ ΚΑΠΟΔΙΣΤΡΙΑ ΣΤΗΝ ΑΝΑΓΚΑΙΟΤΗΤΑ ΤΟΥ ΚΑΛΛΙΚΡΑΤΗ</a:t>
            </a:r>
          </a:p>
        </p:txBody>
      </p:sp>
      <p:sp>
        <p:nvSpPr>
          <p:cNvPr id="11" name="6 - Θέση αριθμού διαφάνειας"/>
          <p:cNvSpPr>
            <a:spLocks noGrp="1"/>
          </p:cNvSpPr>
          <p:nvPr>
            <p:ph type="sldNum" sz="quarter" idx="12"/>
          </p:nvPr>
        </p:nvSpPr>
        <p:spPr>
          <a:xfrm>
            <a:off x="8077200" y="6356350"/>
            <a:ext cx="609600" cy="365125"/>
          </a:xfrm>
        </p:spPr>
        <p:txBody>
          <a:bodyPr/>
          <a:lstStyle>
            <a:lvl1pPr>
              <a:defRPr/>
            </a:lvl1pPr>
          </a:lstStyle>
          <a:p>
            <a:pPr>
              <a:defRPr/>
            </a:pPr>
            <a:fld id="{7AA14524-4DC4-4E59-B708-B3BCDB834923}" type="slidenum">
              <a:rPr lang="el-GR"/>
              <a:pPr>
                <a:defRPr/>
              </a:pPr>
              <a:t>‹#›</a:t>
            </a:fld>
            <a:endParaRPr lang="el-GR"/>
          </a:p>
        </p:txBody>
      </p:sp>
    </p:spTree>
  </p:cSld>
  <p:clrMapOvr>
    <a:masterClrMapping/>
  </p:clrMapOvr>
  <p:transition spd="slow">
    <p:wipe dir="d"/>
    <p:sndAc>
      <p:stSnd>
        <p:snd r:embed="rId1" name="arrow.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2B19005D-6B9B-4D67-B577-6AD7E8CBE16F}" type="datetime1">
              <a:rPr lang="el-GR"/>
              <a:pPr>
                <a:defRPr/>
              </a:pPr>
              <a:t>5/4/2021</a:t>
            </a:fld>
            <a:endParaRPr lang="el-GR"/>
          </a:p>
        </p:txBody>
      </p:sp>
      <p:sp>
        <p:nvSpPr>
          <p:cNvPr id="5" name="21 - Θέση υποσέλιδου"/>
          <p:cNvSpPr>
            <a:spLocks noGrp="1"/>
          </p:cNvSpPr>
          <p:nvPr>
            <p:ph type="ftr" sz="quarter" idx="11"/>
          </p:nvPr>
        </p:nvSpPr>
        <p:spPr/>
        <p:txBody>
          <a:bodyPr/>
          <a:lstStyle>
            <a:lvl1pPr>
              <a:defRPr/>
            </a:lvl1pPr>
          </a:lstStyle>
          <a:p>
            <a:pPr>
              <a:defRPr/>
            </a:pPr>
            <a:r>
              <a:rPr lang="el-GR"/>
              <a:t>ΑΠΟ ΤΗΝ ΠΡΟΚΛΗΣΗ ΤΟΥ ΚΑΠΟΔΙΣΤΡΙΑ ΣΤΗΝ ΑΝΑΓΚΑΙΟΤΗΤΑ ΤΟΥ ΚΑΛΛΙΚΡΑΤΗ</a:t>
            </a:r>
          </a:p>
        </p:txBody>
      </p:sp>
      <p:sp>
        <p:nvSpPr>
          <p:cNvPr id="6" name="17 - Θέση αριθμού διαφάνειας"/>
          <p:cNvSpPr>
            <a:spLocks noGrp="1"/>
          </p:cNvSpPr>
          <p:nvPr>
            <p:ph type="sldNum" sz="quarter" idx="12"/>
          </p:nvPr>
        </p:nvSpPr>
        <p:spPr/>
        <p:txBody>
          <a:bodyPr/>
          <a:lstStyle>
            <a:lvl1pPr>
              <a:defRPr/>
            </a:lvl1pPr>
          </a:lstStyle>
          <a:p>
            <a:pPr>
              <a:defRPr/>
            </a:pPr>
            <a:fld id="{72E18BC1-F805-49FF-BFE6-C6919C7BFFC5}" type="slidenum">
              <a:rPr lang="el-GR"/>
              <a:pPr>
                <a:defRPr/>
              </a:pPr>
              <a:t>‹#›</a:t>
            </a:fld>
            <a:endParaRPr lang="el-GR"/>
          </a:p>
        </p:txBody>
      </p:sp>
    </p:spTree>
  </p:cSld>
  <p:clrMapOvr>
    <a:masterClrMapping/>
  </p:clrMapOvr>
  <p:transition spd="slow">
    <p:wipe dir="d"/>
    <p:sndAc>
      <p:stSnd>
        <p:snd r:embed="rId1" name="arrow.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b="0">
              <a:latin typeface="+mn-lt"/>
              <a:cs typeface="+mn-cs"/>
            </a:endParaRPr>
          </a:p>
        </p:txBody>
      </p:sp>
      <p:sp>
        <p:nvSpPr>
          <p:cNvPr id="8" name="7 - Ελεύθερη σχεδίαση"/>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b="0">
              <a:latin typeface="+mn-lt"/>
              <a:cs typeface="+mn-cs"/>
            </a:endParaRPr>
          </a:p>
        </p:txBody>
      </p:sp>
      <p:sp>
        <p:nvSpPr>
          <p:cNvPr id="1028" name="8 - Θέση τίτλου"/>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l-GR" smtClean="0"/>
              <a:t>Kλικ για επεξεργασία του τίτλου</a:t>
            </a:r>
            <a:endParaRPr lang="en-US" smtClean="0"/>
          </a:p>
        </p:txBody>
      </p:sp>
      <p:sp>
        <p:nvSpPr>
          <p:cNvPr id="1029" name="29 - Θέση κειμένου"/>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b="0">
                <a:solidFill>
                  <a:schemeClr val="tx2">
                    <a:shade val="90000"/>
                  </a:schemeClr>
                </a:solidFill>
                <a:latin typeface="+mn-lt"/>
                <a:cs typeface="+mn-cs"/>
              </a:defRPr>
            </a:lvl1pPr>
          </a:lstStyle>
          <a:p>
            <a:pPr>
              <a:defRPr/>
            </a:pPr>
            <a:fld id="{C6528DFD-6D9F-4A7A-8818-7D95BC7CB871}" type="datetime1">
              <a:rPr lang="el-GR"/>
              <a:pPr>
                <a:defRPr/>
              </a:pPr>
              <a:t>5/4/2021</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b="0">
                <a:solidFill>
                  <a:schemeClr val="tx2">
                    <a:shade val="90000"/>
                  </a:schemeClr>
                </a:solidFill>
                <a:latin typeface="+mn-lt"/>
                <a:cs typeface="+mn-cs"/>
              </a:defRPr>
            </a:lvl1pPr>
          </a:lstStyle>
          <a:p>
            <a:pPr>
              <a:defRPr/>
            </a:pPr>
            <a:r>
              <a:rPr lang="el-GR"/>
              <a:t>ΑΠΟ ΤΗΝ ΠΡΟΚΛΗΣΗ ΤΟΥ ΚΑΠΟΔΙΣΤΡΙΑ ΣΤΗΝ ΑΝΑΓΚΑΙΟΤΗΤΑ ΤΟΥ ΚΑΛΛΙΚΡΑΤΗ</a:t>
            </a: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b="0">
                <a:solidFill>
                  <a:schemeClr val="tx2">
                    <a:shade val="90000"/>
                  </a:schemeClr>
                </a:solidFill>
                <a:latin typeface="+mn-lt"/>
                <a:cs typeface="+mn-cs"/>
              </a:defRPr>
            </a:lvl1pPr>
          </a:lstStyle>
          <a:p>
            <a:pPr>
              <a:defRPr/>
            </a:pPr>
            <a:fld id="{9480A143-8BAE-422A-BDF2-A8BEE1E4E2DD}" type="slidenum">
              <a:rPr lang="el-GR"/>
              <a:pPr>
                <a:defRPr/>
              </a:pPr>
              <a:t>‹#›</a:t>
            </a:fld>
            <a:endParaRPr lang="el-GR"/>
          </a:p>
        </p:txBody>
      </p:sp>
      <p:grpSp>
        <p:nvGrpSpPr>
          <p:cNvPr id="1033" name="1 - Ομάδα"/>
          <p:cNvGrpSpPr>
            <a:grpSpLocks/>
          </p:cNvGrpSpPr>
          <p:nvPr/>
        </p:nvGrpSpPr>
        <p:grpSpPr bwMode="auto">
          <a:xfrm>
            <a:off x="-19050" y="203200"/>
            <a:ext cx="9180513" cy="647700"/>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sz="1800" b="0">
                <a:latin typeface="+mn-lt"/>
                <a:cs typeface="+mn-cs"/>
              </a:endParaRPr>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sz="1800" b="0">
                <a:latin typeface="+mn-lt"/>
                <a:cs typeface="+mn-cs"/>
              </a:endParaRPr>
            </a:p>
          </p:txBody>
        </p:sp>
      </p:gr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Lst>
  <p:transition spd="slow">
    <p:wipe dir="d"/>
    <p:sndAc>
      <p:stSnd>
        <p:snd r:embed="rId12" name="arrow.wav"/>
      </p:stSnd>
    </p:sndAc>
  </p:transition>
  <p:hf sldNum="0"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371600"/>
            <a:ext cx="8786874" cy="4629168"/>
          </a:xfrm>
        </p:spPr>
        <p:txBody>
          <a:bodyPr>
            <a:noAutofit/>
          </a:bodyPr>
          <a:lstStyle/>
          <a:p>
            <a:pPr algn="ctr"/>
            <a:r>
              <a:rPr lang="el-GR" sz="4000" dirty="0">
                <a:effectLst/>
              </a:rPr>
              <a:t/>
            </a:r>
            <a:br>
              <a:rPr lang="el-GR" sz="4000" dirty="0">
                <a:effectLst/>
              </a:rPr>
            </a:br>
            <a:r>
              <a:rPr lang="el-GR" sz="4000" dirty="0">
                <a:effectLst/>
              </a:rPr>
              <a:t/>
            </a:r>
            <a:br>
              <a:rPr lang="el-GR" sz="4000" dirty="0">
                <a:effectLst/>
              </a:rPr>
            </a:br>
            <a:r>
              <a:rPr lang="el-GR" sz="4000" dirty="0" smtClean="0">
                <a:solidFill>
                  <a:schemeClr val="tx1"/>
                </a:solidFill>
                <a:effectLst/>
              </a:rPr>
              <a:t>Ο ΠΡΟΫΠΟΛΟΓΙΣΜΟΣ ΤΗΣ Ε.Ε.</a:t>
            </a:r>
            <a:br>
              <a:rPr lang="el-GR" sz="4000" dirty="0" smtClean="0">
                <a:solidFill>
                  <a:schemeClr val="tx1"/>
                </a:solidFill>
                <a:effectLst/>
              </a:rPr>
            </a:br>
            <a:r>
              <a:rPr lang="el-GR" sz="4000" dirty="0" smtClean="0">
                <a:solidFill>
                  <a:schemeClr val="tx1"/>
                </a:solidFill>
                <a:effectLst/>
              </a:rPr>
              <a:t>ΟΙ ΠΟΛΙΤΙΚΕΣ ΣΥΝΟΧΗΣ ΤΗΣ Ε.Ε.</a:t>
            </a:r>
            <a:br>
              <a:rPr lang="el-GR" sz="4000" dirty="0" smtClean="0">
                <a:solidFill>
                  <a:schemeClr val="tx1"/>
                </a:solidFill>
                <a:effectLst/>
              </a:rPr>
            </a:br>
            <a:r>
              <a:rPr lang="el-GR" sz="4000" dirty="0" smtClean="0">
                <a:solidFill>
                  <a:schemeClr val="tx1"/>
                </a:solidFill>
                <a:effectLst/>
              </a:rPr>
              <a:t>Η ΕΛΛΗΝΙΚΗ ΠΕΡΙΠΤΩΣΗ</a:t>
            </a:r>
            <a:br>
              <a:rPr lang="el-GR" sz="4000" dirty="0" smtClean="0">
                <a:solidFill>
                  <a:schemeClr val="tx1"/>
                </a:solidFill>
                <a:effectLst/>
              </a:rPr>
            </a:br>
            <a:r>
              <a:rPr lang="el-GR" sz="3200" dirty="0" smtClean="0">
                <a:solidFill>
                  <a:schemeClr val="tx1"/>
                </a:solidFill>
                <a:effectLst/>
              </a:rPr>
              <a:t>Εθνικό Στρατηγικό Πλαίσιο Αναφοράς</a:t>
            </a:r>
            <a:br>
              <a:rPr lang="el-GR" sz="3200" dirty="0" smtClean="0">
                <a:solidFill>
                  <a:schemeClr val="tx1"/>
                </a:solidFill>
                <a:effectLst/>
              </a:rPr>
            </a:br>
            <a:r>
              <a:rPr lang="el-GR" sz="3200" dirty="0" smtClean="0">
                <a:solidFill>
                  <a:schemeClr val="tx1"/>
                </a:solidFill>
                <a:effectLst/>
              </a:rPr>
              <a:t>2007-2013</a:t>
            </a:r>
            <a:r>
              <a:rPr lang="en-US" sz="3200" dirty="0" smtClean="0">
                <a:solidFill>
                  <a:schemeClr val="tx1"/>
                </a:solidFill>
                <a:effectLst/>
              </a:rPr>
              <a:t/>
            </a:r>
            <a:br>
              <a:rPr lang="en-US" sz="3200" dirty="0" smtClean="0">
                <a:solidFill>
                  <a:schemeClr val="tx1"/>
                </a:solidFill>
                <a:effectLst/>
              </a:rPr>
            </a:br>
            <a:r>
              <a:rPr lang="el-GR" sz="3200" dirty="0" smtClean="0">
                <a:solidFill>
                  <a:schemeClr val="tx1"/>
                </a:solidFill>
                <a:effectLst/>
              </a:rPr>
              <a:t>Εταιρικό Σύμφωνο Πλαίσιο Ανάπτυξης</a:t>
            </a:r>
            <a:br>
              <a:rPr lang="el-GR" sz="3200" dirty="0" smtClean="0">
                <a:solidFill>
                  <a:schemeClr val="tx1"/>
                </a:solidFill>
                <a:effectLst/>
              </a:rPr>
            </a:br>
            <a:r>
              <a:rPr lang="el-GR" sz="3200" dirty="0" smtClean="0">
                <a:solidFill>
                  <a:schemeClr val="tx1"/>
                </a:solidFill>
                <a:effectLst/>
              </a:rPr>
              <a:t>2014-2020</a:t>
            </a:r>
            <a:r>
              <a:rPr lang="en-US" sz="3200" dirty="0" smtClean="0">
                <a:solidFill>
                  <a:schemeClr val="tx1"/>
                </a:solidFill>
                <a:effectLst/>
              </a:rPr>
              <a:t/>
            </a:r>
            <a:br>
              <a:rPr lang="en-US" sz="3200" dirty="0" smtClean="0">
                <a:solidFill>
                  <a:schemeClr val="tx1"/>
                </a:solidFill>
                <a:effectLst/>
              </a:rPr>
            </a:br>
            <a:r>
              <a:rPr lang="el-GR" sz="3200" dirty="0" smtClean="0">
                <a:solidFill>
                  <a:schemeClr val="tx1"/>
                </a:solidFill>
                <a:effectLst/>
              </a:rPr>
              <a:t>Πολυετές Δημοσιονομικό Πλαίσιο</a:t>
            </a:r>
            <a:br>
              <a:rPr lang="el-GR" sz="3200" dirty="0" smtClean="0">
                <a:solidFill>
                  <a:schemeClr val="tx1"/>
                </a:solidFill>
                <a:effectLst/>
              </a:rPr>
            </a:br>
            <a:r>
              <a:rPr lang="el-GR" sz="3200" dirty="0" smtClean="0">
                <a:solidFill>
                  <a:schemeClr val="tx1"/>
                </a:solidFill>
                <a:effectLst/>
              </a:rPr>
              <a:t>2021-2027</a:t>
            </a:r>
            <a:r>
              <a:rPr lang="el-GR" sz="4000" dirty="0"/>
              <a:t/>
            </a:r>
            <a:br>
              <a:rPr lang="el-GR" sz="4000" dirty="0"/>
            </a:br>
            <a:endParaRPr lang="el-GR" sz="4000" dirty="0"/>
          </a:p>
        </p:txBody>
      </p:sp>
    </p:spTree>
  </p:cSld>
  <p:clrMapOvr>
    <a:masterClrMapping/>
  </p:clrMapOvr>
  <p:transition spd="slow">
    <p:wipe dir="d"/>
    <p:sndAc>
      <p:stSnd>
        <p:snd r:embed="rId2" name="arrow.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a:xfrm>
            <a:off x="457200" y="1"/>
            <a:ext cx="8229600" cy="785794"/>
          </a:xfrm>
        </p:spPr>
        <p:txBody>
          <a:bodyPr/>
          <a:lstStyle/>
          <a:p>
            <a:pPr algn="ctr" eaLnBrk="1" hangingPunct="1"/>
            <a:r>
              <a:rPr lang="el-GR" sz="2800" b="1" dirty="0" smtClean="0"/>
              <a:t>ΠΟΛΙΤΙΚΕΣ ΣΥΝΟΧΗΣ ΚΑΙ ΠΕΡΙΦΕΡΕΙΑΚΗ ΠΟΛΙΤΙΚΗ</a:t>
            </a:r>
          </a:p>
        </p:txBody>
      </p:sp>
      <p:sp>
        <p:nvSpPr>
          <p:cNvPr id="15362" name="2 - Θέση περιεχομένου"/>
          <p:cNvSpPr>
            <a:spLocks noGrp="1"/>
          </p:cNvSpPr>
          <p:nvPr>
            <p:ph idx="1"/>
          </p:nvPr>
        </p:nvSpPr>
        <p:spPr>
          <a:xfrm>
            <a:off x="457200" y="785795"/>
            <a:ext cx="8229600" cy="5214973"/>
          </a:xfrm>
        </p:spPr>
        <p:txBody>
          <a:bodyPr/>
          <a:lstStyle/>
          <a:p>
            <a:pPr marL="0" indent="0">
              <a:buNone/>
            </a:pPr>
            <a:r>
              <a:rPr lang="el-GR" sz="2000" dirty="0" smtClean="0"/>
              <a:t>Η μεταρρύθμιση του 1988 επέφερε αλλαγές στον τρόπο ορισμού και υλοποίησης των Πολιτικών Συνοχής κυρίως λόγω της ένταξης των δράσεων σε πολυετή προγράμματα</a:t>
            </a:r>
          </a:p>
          <a:p>
            <a:pPr marL="0" indent="0">
              <a:buNone/>
            </a:pPr>
            <a:endParaRPr lang="el-GR" sz="1600" dirty="0" smtClean="0">
              <a:latin typeface="+mj-lt"/>
            </a:endParaRPr>
          </a:p>
          <a:p>
            <a:pPr marL="0" indent="0">
              <a:buNone/>
            </a:pPr>
            <a:r>
              <a:rPr lang="el-GR" sz="2000" dirty="0" smtClean="0"/>
              <a:t>3 στάδια υλοποίησης της Π.Π.:</a:t>
            </a:r>
          </a:p>
          <a:p>
            <a:pPr marL="0" indent="0">
              <a:buNone/>
            </a:pPr>
            <a:r>
              <a:rPr lang="el-GR" sz="2000" dirty="0" smtClean="0"/>
              <a:t>1) Πρόταση Επιτροπής</a:t>
            </a:r>
          </a:p>
          <a:p>
            <a:pPr marL="0" indent="0">
              <a:buNone/>
            </a:pPr>
            <a:r>
              <a:rPr lang="el-GR" sz="2000" dirty="0" smtClean="0"/>
              <a:t>    Πολιτική Διαπραγμάτευση στο Ευρωπαϊκό Συμβούλιο</a:t>
            </a:r>
          </a:p>
          <a:p>
            <a:pPr marL="0" indent="0">
              <a:buNone/>
            </a:pPr>
            <a:r>
              <a:rPr lang="el-GR" sz="2000" dirty="0" smtClean="0"/>
              <a:t>    Ορισμός του σχήματος της χρηματοδότησης και του ύψους της δαπάνης</a:t>
            </a:r>
          </a:p>
          <a:p>
            <a:pPr marL="0" indent="0">
              <a:buNone/>
            </a:pPr>
            <a:r>
              <a:rPr lang="el-GR" sz="2000" dirty="0" smtClean="0"/>
              <a:t>    </a:t>
            </a:r>
            <a:r>
              <a:rPr lang="el-GR" sz="1800" b="1" u="sng" dirty="0" smtClean="0"/>
              <a:t>(ΧΡΗΜΑ ΑΚΡΩΣ ΠΟΛΙΤΙΚΟΠΟΙΗΜΕΝΙΟ ΚΑΙ ΠΡΙΝ ΤΟ ΠΡΟΓΡΑΜΜΑ)</a:t>
            </a:r>
          </a:p>
          <a:p>
            <a:pPr marL="0" indent="0">
              <a:buNone/>
            </a:pPr>
            <a:r>
              <a:rPr lang="el-GR" sz="2000" dirty="0" smtClean="0"/>
              <a:t>2) Υιοθέτηση Κανονιστικού Πλαισίου από Συμβούλιο Υπουργών και Κοινοβούλιο</a:t>
            </a:r>
          </a:p>
          <a:p>
            <a:pPr marL="0" indent="0">
              <a:buNone/>
            </a:pPr>
            <a:r>
              <a:rPr lang="el-GR" sz="2000" dirty="0" smtClean="0"/>
              <a:t>3) Έναρξη Χρηματοδότησης και Υλοποίησης του Προγράμματος (προϋποθέτει την προηγούμενη έγκριση της εθνικής πρότασης απο την Επιτροπή – «αρχή της συνεταιρικότητας»)</a:t>
            </a:r>
            <a:endParaRPr lang="el-GR" sz="2000" dirty="0"/>
          </a:p>
          <a:p>
            <a:pPr marL="0" indent="0">
              <a:buNone/>
            </a:pPr>
            <a:r>
              <a:rPr lang="el-GR" sz="2000" dirty="0" smtClean="0"/>
              <a:t>ΤΟ </a:t>
            </a:r>
            <a:r>
              <a:rPr lang="el-GR" sz="2000" dirty="0"/>
              <a:t>ΣΤΑΔΙΟ </a:t>
            </a:r>
            <a:r>
              <a:rPr lang="el-GR" sz="2000" b="1" u="sng" dirty="0"/>
              <a:t>«ΧΡΗΜΑΤΟΔΟΤΗΣΗ – </a:t>
            </a:r>
            <a:r>
              <a:rPr lang="el-GR" sz="2000" b="1" u="sng" dirty="0" smtClean="0"/>
              <a:t>ΥΛΟΠΟΙΗΣΗ»</a:t>
            </a:r>
            <a:r>
              <a:rPr lang="el-GR" sz="2000" dirty="0"/>
              <a:t> </a:t>
            </a:r>
            <a:r>
              <a:rPr lang="el-GR" sz="2000" dirty="0" smtClean="0"/>
              <a:t>Ο ΣΥΝΔΕΤΙΚΟΣ </a:t>
            </a:r>
            <a:r>
              <a:rPr lang="el-GR" sz="2000" dirty="0"/>
              <a:t>ΚΡΙΚΟΣ ΠΟΥ ΣΥΝΔΕΕΙ ΤΗΝ ΕΥΡΩΠΑΪΚΗ ΠΟΛΙΤΙΚΗ ΣΥΝΟΧΗΣ ΜΕ ΤΗΝ </a:t>
            </a:r>
            <a:r>
              <a:rPr lang="el-GR" sz="2000" dirty="0" smtClean="0"/>
              <a:t>ΕΘΝΙΚΗ-ΤΟΠΙΚΗ ΑΝΑΠΤΥΞΗ</a:t>
            </a:r>
          </a:p>
          <a:p>
            <a:pPr eaLnBrk="1" hangingPunct="1">
              <a:buNone/>
            </a:pPr>
            <a:endParaRPr lang="el-GR" dirty="0" smtClean="0"/>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p:txBody>
      </p:sp>
    </p:spTree>
  </p:cSld>
  <p:clrMapOvr>
    <a:masterClrMapping/>
  </p:clrMapOvr>
  <p:transition spd="slow">
    <p:wipe dir="d"/>
    <p:sndAc>
      <p:stSnd>
        <p:snd r:embed="rId3" name="arrow.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txBody>
          <a:bodyPr/>
          <a:lstStyle/>
          <a:p>
            <a:pPr algn="ctr"/>
            <a:r>
              <a:rPr lang="el-GR" dirty="0" smtClean="0"/>
              <a:t>ΜΕΤΑΦΟΡΑ ΠΟΡΩΝ</a:t>
            </a:r>
            <a:endParaRPr lang="el-GR" dirty="0"/>
          </a:p>
        </p:txBody>
      </p:sp>
      <p:sp>
        <p:nvSpPr>
          <p:cNvPr id="4" name="Rectangle 3"/>
          <p:cNvSpPr/>
          <p:nvPr/>
        </p:nvSpPr>
        <p:spPr>
          <a:xfrm>
            <a:off x="611560" y="908720"/>
            <a:ext cx="2592288" cy="5472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Ε.Ε.</a:t>
            </a:r>
          </a:p>
          <a:p>
            <a:pPr algn="ctr"/>
            <a:r>
              <a:rPr lang="el-GR" dirty="0" smtClean="0"/>
              <a:t>ΔΟΤΕΣ</a:t>
            </a:r>
          </a:p>
          <a:p>
            <a:pPr algn="ctr"/>
            <a:endParaRPr lang="el-GR" dirty="0"/>
          </a:p>
          <a:p>
            <a:pPr algn="ctr"/>
            <a:endParaRPr lang="el-GR" dirty="0" smtClean="0"/>
          </a:p>
          <a:p>
            <a:pPr algn="ctr"/>
            <a:endParaRPr lang="el-GR" dirty="0"/>
          </a:p>
          <a:p>
            <a:pPr algn="ctr"/>
            <a:r>
              <a:rPr lang="el-GR" dirty="0" smtClean="0"/>
              <a:t>ΠΟΛΙΤΙΚΟ ΑΠΟΤΕΛΕΣΜΑ</a:t>
            </a:r>
          </a:p>
          <a:p>
            <a:pPr algn="ctr"/>
            <a:endParaRPr lang="el-GR" dirty="0" smtClean="0"/>
          </a:p>
          <a:p>
            <a:pPr algn="ctr"/>
            <a:r>
              <a:rPr lang="el-GR" dirty="0" smtClean="0"/>
              <a:t>1) ΠΟΡΟΙ</a:t>
            </a:r>
          </a:p>
          <a:p>
            <a:pPr algn="ctr"/>
            <a:r>
              <a:rPr lang="el-GR" dirty="0" smtClean="0"/>
              <a:t>ΚΑΙ</a:t>
            </a:r>
          </a:p>
          <a:p>
            <a:pPr algn="ctr"/>
            <a:r>
              <a:rPr lang="el-GR" dirty="0" smtClean="0"/>
              <a:t>2) ΚΑΝΟΝΙΣΜΟΙ</a:t>
            </a:r>
            <a:endParaRPr lang="el-GR" dirty="0"/>
          </a:p>
        </p:txBody>
      </p:sp>
      <p:sp>
        <p:nvSpPr>
          <p:cNvPr id="5" name="Content Placeholder 4"/>
          <p:cNvSpPr>
            <a:spLocks noGrp="1"/>
          </p:cNvSpPr>
          <p:nvPr>
            <p:ph idx="1"/>
          </p:nvPr>
        </p:nvSpPr>
        <p:spPr>
          <a:xfrm>
            <a:off x="5940152" y="981075"/>
            <a:ext cx="2746648" cy="5343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l-GR" sz="2000" b="1" dirty="0" smtClean="0"/>
              <a:t>ΕΘΝΙΚΟ ΕΠΙΠΕΔΟ</a:t>
            </a:r>
          </a:p>
          <a:p>
            <a:pPr marL="0" indent="0" algn="ctr">
              <a:buNone/>
            </a:pPr>
            <a:r>
              <a:rPr lang="el-GR" sz="2000" b="1" dirty="0" smtClean="0"/>
              <a:t>ΛΗΠΤΕΣ</a:t>
            </a:r>
          </a:p>
          <a:p>
            <a:pPr marL="0" indent="0" algn="ctr">
              <a:buNone/>
            </a:pPr>
            <a:r>
              <a:rPr lang="el-GR" sz="1200" b="1" dirty="0" smtClean="0"/>
              <a:t>(ΜΕΣΩ ΣΥΝΕΤΑΙΡΙΚΟΤΗΤΑΣ)</a:t>
            </a:r>
          </a:p>
          <a:p>
            <a:pPr marL="0" indent="0" algn="ctr">
              <a:buNone/>
            </a:pPr>
            <a:r>
              <a:rPr lang="el-GR" sz="2000" b="1" dirty="0" smtClean="0"/>
              <a:t>ΚΡΑΤΗ ΜΕΛΗ</a:t>
            </a:r>
          </a:p>
          <a:p>
            <a:pPr marL="0" indent="0" algn="ctr">
              <a:buNone/>
            </a:pPr>
            <a:r>
              <a:rPr lang="el-GR" sz="2000" b="1" dirty="0" smtClean="0"/>
              <a:t>ΤΡΙΤΑ ΚΡΑΤΗ</a:t>
            </a:r>
          </a:p>
          <a:p>
            <a:pPr marL="0" indent="0" algn="ctr">
              <a:buNone/>
            </a:pPr>
            <a:r>
              <a:rPr lang="el-GR" sz="2000" b="1" dirty="0" smtClean="0"/>
              <a:t>Εθνικό</a:t>
            </a:r>
          </a:p>
          <a:p>
            <a:pPr marL="0" indent="0" algn="ctr">
              <a:buNone/>
            </a:pPr>
            <a:r>
              <a:rPr lang="el-GR" sz="2000" b="1" dirty="0" smtClean="0"/>
              <a:t>Περιφερειακό</a:t>
            </a:r>
          </a:p>
          <a:p>
            <a:pPr marL="0" indent="0" algn="ctr">
              <a:buNone/>
            </a:pPr>
            <a:r>
              <a:rPr lang="el-GR" sz="2000" b="1" u="sng" dirty="0" smtClean="0"/>
              <a:t>Τοπικό</a:t>
            </a:r>
          </a:p>
          <a:p>
            <a:pPr marL="0" indent="0" algn="ctr">
              <a:buNone/>
            </a:pPr>
            <a:r>
              <a:rPr lang="el-GR" sz="1400" dirty="0" smtClean="0"/>
              <a:t>ΑΝΑΓΚΗ ΓΙΑ:</a:t>
            </a:r>
          </a:p>
          <a:p>
            <a:pPr marL="0" indent="0" algn="ctr">
              <a:buNone/>
            </a:pPr>
            <a:r>
              <a:rPr lang="el-GR" sz="1400" dirty="0" smtClean="0"/>
              <a:t>1) ΣΤΡΑΤΗΓΙΚΟ ΠΡΟΓΡ/ΣΜΟ</a:t>
            </a:r>
          </a:p>
          <a:p>
            <a:pPr marL="0" indent="0" algn="ctr">
              <a:buNone/>
            </a:pPr>
            <a:r>
              <a:rPr lang="el-GR" sz="1400" dirty="0" smtClean="0"/>
              <a:t>2) ΕΠΙΛΟΓΗ ΠΡΟΓΡ/ΤΩΝ</a:t>
            </a:r>
          </a:p>
          <a:p>
            <a:pPr marL="0" indent="0" algn="ctr">
              <a:buNone/>
            </a:pPr>
            <a:r>
              <a:rPr lang="el-GR" sz="1400" dirty="0" smtClean="0"/>
              <a:t>3) ΜΑΝΑΤΖΜΕΝΤ – ΕΚΤΕΛΕΣΗ</a:t>
            </a:r>
          </a:p>
          <a:p>
            <a:pPr marL="0" indent="0" algn="ctr">
              <a:buNone/>
            </a:pPr>
            <a:r>
              <a:rPr lang="el-GR" sz="1400" dirty="0" smtClean="0"/>
              <a:t>4) ΧΡΗMAΤΟΟΙΚΟΝΟΜΙΚΟ ΜΑΝΑΤΖΜΕΝΤ</a:t>
            </a:r>
          </a:p>
          <a:p>
            <a:pPr marL="0" indent="0" algn="ctr">
              <a:buNone/>
            </a:pPr>
            <a:r>
              <a:rPr lang="el-GR" sz="1400" dirty="0" smtClean="0"/>
              <a:t>5) ΠΑΡΑΚΟΛΟΥΘΗΣΗ -ΑΞΙΟΛΟΓΗΣΗ </a:t>
            </a:r>
          </a:p>
          <a:p>
            <a:pPr marL="0" indent="0" algn="ctr">
              <a:buNone/>
            </a:pPr>
            <a:r>
              <a:rPr lang="el-GR" sz="1400" dirty="0" smtClean="0"/>
              <a:t>(δηλαδή: αναγκη για διοικητική και θεσμική προετοιμασία)</a:t>
            </a:r>
            <a:endParaRPr lang="el-GR" sz="1400" dirty="0"/>
          </a:p>
        </p:txBody>
      </p:sp>
      <p:sp>
        <p:nvSpPr>
          <p:cNvPr id="12" name="Right Arrow 11"/>
          <p:cNvSpPr/>
          <p:nvPr/>
        </p:nvSpPr>
        <p:spPr>
          <a:xfrm>
            <a:off x="3059832" y="1772816"/>
            <a:ext cx="3096344" cy="30963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500" dirty="0" smtClean="0"/>
              <a:t>(ΑΝΕΛΑΣΤΙΚΕΣ) ΕΠΙΤΑΓΕΣ</a:t>
            </a:r>
          </a:p>
          <a:p>
            <a:pPr algn="ctr"/>
            <a:r>
              <a:rPr lang="el-GR" sz="1500" dirty="0" smtClean="0"/>
              <a:t>ΑΠΟΤΕΛΕΣΜΑΤΙΚΗΣ ΔΙΑΧΕΙΡΙΣΗΣ </a:t>
            </a:r>
          </a:p>
        </p:txBody>
      </p:sp>
    </p:spTree>
    <p:extLst>
      <p:ext uri="{BB962C8B-B14F-4D97-AF65-F5344CB8AC3E}">
        <p14:creationId xmlns:p14="http://schemas.microsoft.com/office/powerpoint/2010/main" val="3210833079"/>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476672"/>
            <a:ext cx="8229600" cy="1656184"/>
          </a:xfrm>
        </p:spPr>
        <p:txBody>
          <a:bodyPr/>
          <a:lstStyle/>
          <a:p>
            <a:pPr algn="ctr"/>
            <a:r>
              <a:rPr lang="el-GR" sz="2800" dirty="0" smtClean="0"/>
              <a:t/>
            </a:r>
            <a:br>
              <a:rPr lang="el-GR" sz="2800" dirty="0" smtClean="0"/>
            </a:br>
            <a:r>
              <a:rPr lang="el-GR" sz="2800" dirty="0" smtClean="0"/>
              <a:t/>
            </a:r>
            <a:br>
              <a:rPr lang="el-GR" sz="2800" dirty="0" smtClean="0"/>
            </a:br>
            <a:r>
              <a:rPr lang="el-GR" sz="2800" dirty="0" smtClean="0"/>
              <a:t/>
            </a:r>
            <a:br>
              <a:rPr lang="el-GR" sz="2800" dirty="0" smtClean="0"/>
            </a:br>
            <a:r>
              <a:rPr lang="el-GR" sz="2800" dirty="0" smtClean="0"/>
              <a:t/>
            </a:r>
            <a:br>
              <a:rPr lang="el-GR" sz="2800" dirty="0" smtClean="0"/>
            </a:br>
            <a:r>
              <a:rPr lang="el-GR" sz="2800" dirty="0" smtClean="0"/>
              <a:t>ΓΙΑΤΙ Η ΠΟΛΙΤΙΚΗ ΣΥΝΟΧΗΣ;</a:t>
            </a:r>
            <a:r>
              <a:rPr lang="en-US" sz="2800" dirty="0" smtClean="0"/>
              <a:t/>
            </a:r>
            <a:br>
              <a:rPr lang="en-US" sz="2800" dirty="0" smtClean="0"/>
            </a:br>
            <a:r>
              <a:rPr lang="el-GR" sz="1400" dirty="0" err="1" smtClean="0"/>
              <a:t>Αρθ</a:t>
            </a:r>
            <a:r>
              <a:rPr lang="el-GR" sz="1400" dirty="0" smtClean="0"/>
              <a:t>. 174 ΣΛΕΕ:</a:t>
            </a:r>
            <a:br>
              <a:rPr lang="el-GR" sz="1400" dirty="0" smtClean="0"/>
            </a:br>
            <a:r>
              <a:rPr lang="el-GR" sz="1400" dirty="0" smtClean="0"/>
              <a:t>Η Ένωση, προκειμένου να προαχθεί η αρμονική ανάπτυξη του συνόλου της, αναπτύσσει και εξακολουθεί τη δράση της με σκοπό την ενίσχυση της </a:t>
            </a:r>
            <a:r>
              <a:rPr lang="el-GR" sz="1400" u="sng" dirty="0" smtClean="0"/>
              <a:t>οικονομικής, κοινωνικής και εδαφικής της συνοχής</a:t>
            </a:r>
            <a:r>
              <a:rPr lang="el-GR" sz="1400" dirty="0" smtClean="0"/>
              <a:t>. </a:t>
            </a:r>
            <a:br>
              <a:rPr lang="el-GR" sz="1400" dirty="0" smtClean="0"/>
            </a:br>
            <a:r>
              <a:rPr lang="el-GR" sz="1400" dirty="0" smtClean="0"/>
              <a:t>Η Ένωση αποσκοπεί, ιδιαίτερα, στη μείωση των διαφορών μεταξύ των επιπέδων ανάπτυξης των διαφόρων περιοχών και στη μείωση της καθυστέρησης των πλέον μειονεκτικών περιοχών </a:t>
            </a:r>
            <a:endParaRPr lang="el-GR" sz="1400" dirty="0"/>
          </a:p>
        </p:txBody>
      </p:sp>
      <p:graphicFrame>
        <p:nvGraphicFramePr>
          <p:cNvPr id="4" name="3 - Θέση περιεχομένου"/>
          <p:cNvGraphicFramePr>
            <a:graphicFrameLocks noGrp="1"/>
          </p:cNvGraphicFramePr>
          <p:nvPr>
            <p:ph idx="1"/>
          </p:nvPr>
        </p:nvGraphicFramePr>
        <p:xfrm>
          <a:off x="457200" y="2249503"/>
          <a:ext cx="8229600" cy="4399794"/>
        </p:xfrm>
        <a:graphic>
          <a:graphicData uri="http://schemas.openxmlformats.org/drawingml/2006/table">
            <a:tbl>
              <a:tblPr firstRow="1" bandRow="1">
                <a:tableStyleId>{5C22544A-7EE6-4342-B048-85BDC9FD1C3A}</a:tableStyleId>
              </a:tblPr>
              <a:tblGrid>
                <a:gridCol w="2057400"/>
                <a:gridCol w="2057400"/>
                <a:gridCol w="2057400"/>
                <a:gridCol w="2057400"/>
              </a:tblGrid>
              <a:tr h="398718">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fr-FR" altLang="fr-FR" sz="18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L="0" marR="0" marT="46800" marB="46800" anchor="ctr" horzOverflow="overflow"/>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fr-FR" altLang="fr-FR" sz="16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Top MS</a:t>
                      </a:r>
                      <a:endParaRPr kumimoji="0" lang="en-GB" altLang="fr-FR" sz="16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T="45675" marB="45675" anchor="ctr" horzOverflow="overflow"/>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fr-FR" altLang="fr-FR" sz="1600" b="1" i="0" u="none" strike="noStrike" cap="none" normalizeH="0" baseline="0" dirty="0" err="1"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Bottom</a:t>
                      </a:r>
                      <a:r>
                        <a:rPr kumimoji="0" lang="fr-FR" altLang="fr-FR" sz="16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 MS</a:t>
                      </a:r>
                      <a:endParaRPr kumimoji="0" lang="en-GB" altLang="fr-FR" sz="16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T="45675" marB="45675" anchor="ctr" horzOverflow="overflow"/>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GB" altLang="fr-FR" sz="16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Ratio</a:t>
                      </a:r>
                    </a:p>
                  </a:txBody>
                  <a:tcPr marT="45675" marB="45675" anchor="ctr" horzOverflow="overflow"/>
                </a:tc>
              </a:tr>
              <a:tr h="756234">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fr-FR" altLang="fr-FR" sz="16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GDP per </a:t>
                      </a:r>
                      <a:r>
                        <a:rPr kumimoji="0" lang="fr-FR" altLang="fr-FR" sz="1600" b="1" i="0" u="none" strike="noStrike" cap="none" normalizeH="0" baseline="0" dirty="0" err="1"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person</a:t>
                      </a:r>
                      <a:r>
                        <a:rPr kumimoji="0" lang="fr-FR" altLang="fr-FR" sz="16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 </a:t>
                      </a:r>
                      <a:r>
                        <a:rPr kumimoji="0" lang="fr-FR" altLang="fr-FR" sz="12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 </a:t>
                      </a:r>
                      <a:r>
                        <a:rPr kumimoji="0" lang="fr-FR" altLang="fr-FR" sz="1200" b="1" i="0" u="none" strike="noStrike" cap="none" normalizeH="0" baseline="0" dirty="0" err="1"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average</a:t>
                      </a:r>
                      <a:r>
                        <a:rPr kumimoji="0" lang="fr-FR" altLang="fr-FR" sz="12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 EU-28)</a:t>
                      </a:r>
                      <a:endParaRPr kumimoji="0" lang="el-GR" altLang="fr-FR" sz="12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p>
                      <a:pPr marL="0" marR="0" lvl="0" indent="0" algn="ctr" defTabSz="914400" rtl="0" eaLnBrk="1" fontAlgn="base" latinLnBrk="0" hangingPunct="1">
                        <a:lnSpc>
                          <a:spcPct val="120000"/>
                        </a:lnSpc>
                        <a:spcBef>
                          <a:spcPct val="0"/>
                        </a:spcBef>
                        <a:spcAft>
                          <a:spcPct val="0"/>
                        </a:spcAft>
                        <a:buClrTx/>
                        <a:buSzTx/>
                        <a:buFontTx/>
                        <a:buNone/>
                        <a:tabLst/>
                      </a:pPr>
                      <a:r>
                        <a:rPr kumimoji="0" lang="el-GR" altLang="fr-FR" sz="12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2014</a:t>
                      </a:r>
                      <a:endParaRPr kumimoji="0" lang="en-GB" altLang="fr-FR" sz="12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L="0" marR="0" marT="46800" marB="46800" anchor="ctr" horzOverflow="overflow"/>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0" lang="fr-FR"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Luxemburg</a:t>
                      </a:r>
                      <a:br>
                        <a:rPr kumimoji="0" lang="fr-FR"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br>
                      <a:r>
                        <a:rPr kumimoji="0" lang="fr-FR"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266%</a:t>
                      </a:r>
                      <a:endParaRPr kumimoji="0" lang="en-GB"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T="45675" marB="45675" anchor="ctr" horzOverflow="overflow"/>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fr-FR" altLang="fr-FR" sz="1600" b="0" i="0" u="none" strike="noStrike" cap="none" normalizeH="0" baseline="0" dirty="0" err="1"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Bulgaria</a:t>
                      </a:r>
                      <a:r>
                        <a:rPr kumimoji="0" lang="fr-FR"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
                      </a:r>
                      <a:br>
                        <a:rPr kumimoji="0" lang="fr-FR"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br>
                      <a:r>
                        <a:rPr kumimoji="0" lang="fr-FR"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47%</a:t>
                      </a:r>
                      <a:endParaRPr kumimoji="0" lang="en-GB"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T="45675" marB="45675" anchor="ctr" horzOverflow="overflow"/>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fr-FR"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5.7</a:t>
                      </a:r>
                      <a:endParaRPr kumimoji="0" lang="en-GB"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T="45675" marB="45675" anchor="ctr" horzOverflow="overflow"/>
                </a:tc>
              </a:tr>
              <a:tr h="756234">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fr-FR" altLang="fr-FR" sz="1600" b="1" i="0" u="none" strike="noStrike" cap="none" normalizeH="0" baseline="0" dirty="0" err="1"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Employment</a:t>
                      </a:r>
                      <a:r>
                        <a:rPr kumimoji="0" lang="fr-FR" altLang="fr-FR" sz="16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 rate </a:t>
                      </a:r>
                      <a:br>
                        <a:rPr kumimoji="0" lang="fr-FR" altLang="fr-FR" sz="16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br>
                      <a:r>
                        <a:rPr kumimoji="0" lang="fr-FR" altLang="fr-FR" sz="12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 </a:t>
                      </a:r>
                      <a:r>
                        <a:rPr kumimoji="0" lang="fr-FR" altLang="fr-FR" sz="1200" b="1" i="0" u="none" strike="noStrike" cap="none" normalizeH="0" baseline="0" dirty="0" err="1"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ages</a:t>
                      </a:r>
                      <a:r>
                        <a:rPr kumimoji="0" lang="fr-FR" altLang="fr-FR" sz="12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 20-64)</a:t>
                      </a:r>
                      <a:endParaRPr kumimoji="0" lang="el-GR" altLang="fr-FR" sz="12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p>
                      <a:pPr marL="0" marR="0" lvl="0" indent="0" algn="ctr" defTabSz="914400" rtl="0" eaLnBrk="1" fontAlgn="base" latinLnBrk="0" hangingPunct="1">
                        <a:lnSpc>
                          <a:spcPct val="120000"/>
                        </a:lnSpc>
                        <a:spcBef>
                          <a:spcPct val="0"/>
                        </a:spcBef>
                        <a:spcAft>
                          <a:spcPct val="0"/>
                        </a:spcAft>
                        <a:buClrTx/>
                        <a:buSzTx/>
                        <a:buFontTx/>
                        <a:buNone/>
                        <a:tabLst/>
                      </a:pPr>
                      <a:r>
                        <a:rPr kumimoji="0" lang="el-GR" altLang="fr-FR" sz="12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2015</a:t>
                      </a:r>
                      <a:endParaRPr kumimoji="0" lang="fr-FR" altLang="fr-FR" sz="12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L="0" marR="0" marT="46800" marB="46800" anchor="ctr" horzOverflow="overflow"/>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fr-FR" altLang="en-US" sz="1600" b="0" i="0" u="none" strike="noStrike" cap="none" normalizeH="0" baseline="0" dirty="0" err="1"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Sweden</a:t>
                      </a:r>
                      <a:endParaRPr kumimoji="0" lang="fr-FR" altLang="en-US"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p>
                      <a:pPr marL="0" marR="0" lvl="0" indent="0" algn="ctr" defTabSz="914400" rtl="0" eaLnBrk="1" fontAlgn="base" latinLnBrk="0" hangingPunct="1">
                        <a:lnSpc>
                          <a:spcPct val="120000"/>
                        </a:lnSpc>
                        <a:spcBef>
                          <a:spcPct val="0"/>
                        </a:spcBef>
                        <a:spcAft>
                          <a:spcPct val="0"/>
                        </a:spcAft>
                        <a:buClrTx/>
                        <a:buSzTx/>
                        <a:buFontTx/>
                        <a:buNone/>
                        <a:tabLst/>
                      </a:pPr>
                      <a:r>
                        <a:rPr kumimoji="0" lang="fr-FR" altLang="en-US"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80.5%</a:t>
                      </a:r>
                      <a:endParaRPr kumimoji="0" lang="en-GB" altLang="en-US"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T="45675" marB="45675" anchor="ctr" horzOverflow="overflow"/>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0" lang="fr-FR" altLang="en-US" sz="1600" b="0" i="0" u="none" strike="noStrike" cap="none" normalizeH="0" baseline="0" dirty="0" err="1"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Greece</a:t>
                      </a:r>
                      <a:endParaRPr kumimoji="0" lang="fr-FR" altLang="en-US"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p>
                      <a:pPr marL="0" marR="0" lvl="0" indent="0" algn="ctr" defTabSz="914400" rtl="0" eaLnBrk="1" fontAlgn="base" latinLnBrk="0" hangingPunct="1">
                        <a:lnSpc>
                          <a:spcPct val="120000"/>
                        </a:lnSpc>
                        <a:spcBef>
                          <a:spcPct val="20000"/>
                        </a:spcBef>
                        <a:spcAft>
                          <a:spcPct val="0"/>
                        </a:spcAft>
                        <a:buClrTx/>
                        <a:buSzTx/>
                        <a:buFontTx/>
                        <a:buNone/>
                        <a:tabLst/>
                      </a:pPr>
                      <a:r>
                        <a:rPr kumimoji="0" lang="fr-FR" altLang="en-US"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54.9%</a:t>
                      </a:r>
                      <a:endParaRPr kumimoji="0" lang="en-GB" altLang="en-US"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T="45675" marB="45675" anchor="ctr" horzOverflow="overflow"/>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fr-FR"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1.5</a:t>
                      </a:r>
                      <a:endParaRPr kumimoji="0" lang="en-GB"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T="45675" marB="45675" anchor="ctr" horzOverflow="overflow"/>
                </a:tc>
              </a:tr>
              <a:tr h="608819">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endParaRPr kumimoji="0" lang="fr-FR" altLang="fr-FR" sz="18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L="0" marR="0" marT="46794" marB="46794" anchor="ctr" horzOverflow="overflow"/>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fr-FR" altLang="fr-FR" sz="16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Top 10% </a:t>
                      </a:r>
                      <a:r>
                        <a:rPr kumimoji="0" lang="fr-FR" altLang="fr-FR" sz="1600" b="1" i="0" u="none" strike="noStrike" cap="none" normalizeH="0" baseline="0" dirty="0" err="1"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regions</a:t>
                      </a:r>
                      <a:r>
                        <a:rPr kumimoji="0" lang="fr-FR" altLang="fr-FR" sz="16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 *</a:t>
                      </a:r>
                      <a:endParaRPr kumimoji="0" lang="en-GB" altLang="fr-FR" sz="16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T="45669" marB="45669" anchor="ctr" horzOverflow="overflow"/>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fr-FR" altLang="fr-FR" sz="1600" b="1" i="0" u="none" strike="noStrike" cap="none" normalizeH="0" baseline="0" dirty="0" err="1"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Bottom</a:t>
                      </a:r>
                      <a:r>
                        <a:rPr kumimoji="0" lang="fr-FR" altLang="fr-FR" sz="16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 10% </a:t>
                      </a:r>
                      <a:r>
                        <a:rPr kumimoji="0" lang="fr-FR" altLang="fr-FR" sz="1600" b="1" i="0" u="none" strike="noStrike" cap="none" normalizeH="0" baseline="0" dirty="0" err="1"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regions</a:t>
                      </a:r>
                      <a:r>
                        <a:rPr kumimoji="0" lang="fr-FR" altLang="fr-FR" sz="16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 *</a:t>
                      </a:r>
                      <a:endParaRPr kumimoji="0" lang="en-GB" altLang="fr-FR" sz="16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T="45669" marB="45669" anchor="ctr" horzOverflow="overflow"/>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GB" altLang="fr-FR" sz="1600" b="1" i="0" u="none" strike="noStrike" cap="none" normalizeH="0" baseline="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Ratio</a:t>
                      </a:r>
                    </a:p>
                  </a:txBody>
                  <a:tcPr marT="45669" marB="45669" anchor="ctr" horzOverflow="overflow"/>
                </a:tc>
              </a:tr>
              <a:tr h="756222">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fr-FR" altLang="fr-FR" sz="16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GDP per </a:t>
                      </a:r>
                      <a:r>
                        <a:rPr kumimoji="0" lang="fr-FR" altLang="fr-FR" sz="1600" b="1" i="0" u="none" strike="noStrike" cap="none" normalizeH="0" baseline="0" dirty="0" err="1"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person</a:t>
                      </a:r>
                      <a:r>
                        <a:rPr kumimoji="0" lang="fr-FR" altLang="fr-FR" sz="16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 </a:t>
                      </a:r>
                      <a:r>
                        <a:rPr kumimoji="0" lang="fr-FR" altLang="fr-FR" sz="12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 </a:t>
                      </a:r>
                      <a:r>
                        <a:rPr kumimoji="0" lang="fr-FR" altLang="fr-FR" sz="1200" b="1" i="0" u="none" strike="noStrike" cap="none" normalizeH="0" baseline="0" dirty="0" err="1"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average</a:t>
                      </a:r>
                      <a:r>
                        <a:rPr kumimoji="0" lang="fr-FR" altLang="fr-FR" sz="12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 EU-28)</a:t>
                      </a:r>
                    </a:p>
                    <a:p>
                      <a:pPr marL="0" marR="0" lvl="0" indent="0" algn="ctr" defTabSz="914400" rtl="0" eaLnBrk="1" fontAlgn="base" latinLnBrk="0" hangingPunct="1">
                        <a:lnSpc>
                          <a:spcPct val="120000"/>
                        </a:lnSpc>
                        <a:spcBef>
                          <a:spcPct val="0"/>
                        </a:spcBef>
                        <a:spcAft>
                          <a:spcPct val="0"/>
                        </a:spcAft>
                        <a:buClrTx/>
                        <a:buSzTx/>
                        <a:buFontTx/>
                        <a:buNone/>
                        <a:tabLst/>
                      </a:pPr>
                      <a:r>
                        <a:rPr kumimoji="0" lang="fr-FR" altLang="fr-FR" sz="12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2014</a:t>
                      </a:r>
                      <a:endParaRPr kumimoji="0" lang="en-GB" altLang="fr-FR" sz="12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L="0" marR="0" marT="46794" marB="46794" anchor="ctr" horzOverflow="overflow"/>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0" lang="fr-FR"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180.3%</a:t>
                      </a:r>
                      <a:endParaRPr kumimoji="0" lang="en-GB"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T="45669" marB="45669" anchor="ctr" horzOverflow="overflow"/>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fr-FR"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47.5%</a:t>
                      </a:r>
                      <a:endParaRPr kumimoji="0" lang="en-GB"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T="45669" marB="45669" anchor="ctr" horzOverflow="overflow"/>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fr-FR"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3.8</a:t>
                      </a:r>
                      <a:endParaRPr kumimoji="0" lang="en-GB"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T="45669" marB="45669" anchor="ctr" horzOverflow="overflow"/>
                </a:tc>
              </a:tr>
              <a:tr h="756222">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fr-FR" altLang="fr-FR" sz="1600" b="1" i="0" u="none" strike="noStrike" cap="none" normalizeH="0" baseline="0" dirty="0" err="1"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Employment</a:t>
                      </a:r>
                      <a:r>
                        <a:rPr kumimoji="0" lang="fr-FR" altLang="fr-FR" sz="16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 rate </a:t>
                      </a:r>
                      <a:br>
                        <a:rPr kumimoji="0" lang="fr-FR" altLang="fr-FR" sz="16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br>
                      <a:r>
                        <a:rPr kumimoji="0" lang="fr-FR" altLang="fr-FR" sz="12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 </a:t>
                      </a:r>
                      <a:r>
                        <a:rPr kumimoji="0" lang="fr-FR" altLang="fr-FR" sz="1200" b="1" i="0" u="none" strike="noStrike" cap="none" normalizeH="0" baseline="0" dirty="0" err="1"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ages</a:t>
                      </a:r>
                      <a:r>
                        <a:rPr kumimoji="0" lang="fr-FR" altLang="fr-FR" sz="12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 20-64)</a:t>
                      </a:r>
                    </a:p>
                    <a:p>
                      <a:pPr marL="0" marR="0" lvl="0" indent="0" algn="ctr" defTabSz="914400" rtl="0" eaLnBrk="1" fontAlgn="base" latinLnBrk="0" hangingPunct="1">
                        <a:lnSpc>
                          <a:spcPct val="120000"/>
                        </a:lnSpc>
                        <a:spcBef>
                          <a:spcPct val="0"/>
                        </a:spcBef>
                        <a:spcAft>
                          <a:spcPct val="0"/>
                        </a:spcAft>
                        <a:buClrTx/>
                        <a:buSzTx/>
                        <a:buFontTx/>
                        <a:buNone/>
                        <a:tabLst/>
                      </a:pPr>
                      <a:r>
                        <a:rPr kumimoji="0" lang="fr-FR" altLang="fr-FR" sz="1200" b="1"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2015</a:t>
                      </a:r>
                    </a:p>
                  </a:txBody>
                  <a:tcPr marL="0" marR="0" marT="46794" marB="46794" anchor="ctr" horzOverflow="overflow"/>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fr-FR" altLang="en-US"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81.1%</a:t>
                      </a:r>
                      <a:endParaRPr kumimoji="0" lang="en-GB" altLang="en-US"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T="45669" marB="45669" anchor="ctr" horzOverflow="overflow"/>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20000"/>
                        </a:spcBef>
                        <a:spcAft>
                          <a:spcPct val="0"/>
                        </a:spcAft>
                        <a:buClrTx/>
                        <a:buSzTx/>
                        <a:buFontTx/>
                        <a:buNone/>
                        <a:tabLst/>
                      </a:pPr>
                      <a:r>
                        <a:rPr kumimoji="0" lang="fr-FR" altLang="en-US"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51.0%</a:t>
                      </a:r>
                      <a:endParaRPr kumimoji="0" lang="en-GB" altLang="en-US"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T="45669" marB="45669" anchor="ctr" horzOverflow="overflow"/>
                </a:tc>
                <a:tc>
                  <a:txBody>
                    <a:bodyPr/>
                    <a:lstStyle>
                      <a:lvl1pPr eaLnBrk="0" hangingPunct="0">
                        <a:lnSpc>
                          <a:spcPct val="120000"/>
                        </a:lnSpc>
                        <a:spcBef>
                          <a:spcPct val="20000"/>
                        </a:spcBef>
                        <a:buClr>
                          <a:schemeClr val="hlink"/>
                        </a:buClr>
                        <a:defRPr sz="16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1pPr>
                      <a:lvl2pPr marL="742950" indent="-285750" eaLnBrk="0" hangingPunct="0">
                        <a:lnSpc>
                          <a:spcPct val="120000"/>
                        </a:lnSpc>
                        <a:spcBef>
                          <a:spcPct val="20000"/>
                        </a:spcBef>
                        <a:buClr>
                          <a:srgbClr val="009FBA"/>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2pPr>
                      <a:lvl3pPr marL="1143000" indent="-228600" eaLnBrk="0" hangingPunct="0">
                        <a:lnSpc>
                          <a:spcPct val="120000"/>
                        </a:lnSpc>
                        <a:spcBef>
                          <a:spcPct val="20000"/>
                        </a:spcBef>
                        <a:buClr>
                          <a:schemeClr val="accent1"/>
                        </a:buClr>
                        <a:defRPr sz="1400">
                          <a:solidFill>
                            <a:schemeClr val="tx2"/>
                          </a:solidFill>
                          <a:latin typeface="Verdana" panose="020B0604030504040204" pitchFamily="34" charset="0"/>
                          <a:ea typeface="Arial Unicode MS" panose="020B0604020202020204" pitchFamily="34" charset="-128"/>
                          <a:cs typeface="Arial Unicode MS" panose="020B0604020202020204" pitchFamily="34" charset="-128"/>
                        </a:defRPr>
                      </a:lvl3pPr>
                      <a:lvl4pPr marL="16002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4pPr>
                      <a:lvl5pPr marL="2057400" indent="-228600" eaLnBrk="0" hangingPunct="0">
                        <a:spcBef>
                          <a:spcPct val="20000"/>
                        </a:spcBef>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5pPr>
                      <a:lvl6pPr marL="25146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6pPr>
                      <a:lvl7pPr marL="29718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7pPr>
                      <a:lvl8pPr marL="34290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8pPr>
                      <a:lvl9pPr marL="3886200" indent="-228600" eaLnBrk="0" fontAlgn="base" hangingPunct="0">
                        <a:spcBef>
                          <a:spcPct val="20000"/>
                        </a:spcBef>
                        <a:spcAft>
                          <a:spcPct val="0"/>
                        </a:spcAft>
                        <a:defRPr>
                          <a:solidFill>
                            <a:schemeClr val="tx1"/>
                          </a:solidFill>
                          <a:latin typeface="Verdana" panose="020B0604030504040204" pitchFamily="34" charset="0"/>
                          <a:ea typeface="Arial Unicode MS" panose="020B0604020202020204" pitchFamily="34" charset="-128"/>
                          <a:cs typeface="Arial Unicode MS" panose="020B0604020202020204" pitchFamily="34" charset="-128"/>
                        </a:defRPr>
                      </a:lvl9p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fr-FR"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rPr>
                        <a:t>1.6</a:t>
                      </a:r>
                      <a:endParaRPr kumimoji="0" lang="en-GB" altLang="fr-FR" sz="1600" b="0" i="0" u="none" strike="noStrike" cap="none" normalizeH="0" baseline="0" dirty="0" smtClean="0">
                        <a:ln>
                          <a:noFill/>
                        </a:ln>
                        <a:solidFill>
                          <a:schemeClr val="bg2">
                            <a:lumMod val="75000"/>
                          </a:schemeClr>
                        </a:solidFill>
                        <a:effectLst/>
                        <a:latin typeface="Verdana" panose="020B0604030504040204" pitchFamily="34" charset="0"/>
                        <a:ea typeface="Arial Unicode MS" panose="020B0604020202020204" pitchFamily="34" charset="-128"/>
                        <a:cs typeface="Arial Unicode MS" panose="020B0604020202020204" pitchFamily="34" charset="-128"/>
                      </a:endParaRPr>
                    </a:p>
                  </a:txBody>
                  <a:tcPr marT="45669" marB="45669" anchor="ctr" horzOverflow="overflow"/>
                </a:tc>
              </a:tr>
            </a:tbl>
          </a:graphicData>
        </a:graphic>
      </p:graphicFrame>
    </p:spTree>
  </p:cSld>
  <p:clrMapOvr>
    <a:masterClrMapping/>
  </p:clrMapOvr>
  <p:transition spd="slow">
    <p:wipe dir="d"/>
    <p:sndAc>
      <p:stSnd>
        <p:snd r:embed="rId2" name="arrow.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a:xfrm>
            <a:off x="457200" y="1"/>
            <a:ext cx="8229600" cy="620687"/>
          </a:xfrm>
        </p:spPr>
        <p:txBody>
          <a:bodyPr/>
          <a:lstStyle/>
          <a:p>
            <a:pPr algn="ctr" eaLnBrk="1" hangingPunct="1"/>
            <a:r>
              <a:rPr lang="el-GR" sz="2800" b="1" dirty="0" smtClean="0"/>
              <a:t>ΔΙΑΣΤΑΣΕΙΣ ΥΛΟΠΟΙΗΣΗΣ Ι</a:t>
            </a:r>
          </a:p>
        </p:txBody>
      </p:sp>
      <p:sp>
        <p:nvSpPr>
          <p:cNvPr id="15362" name="2 - Θέση περιεχομένου"/>
          <p:cNvSpPr>
            <a:spLocks noGrp="1"/>
          </p:cNvSpPr>
          <p:nvPr>
            <p:ph idx="1"/>
          </p:nvPr>
        </p:nvSpPr>
        <p:spPr>
          <a:xfrm>
            <a:off x="457200" y="620687"/>
            <a:ext cx="8229600" cy="6120681"/>
          </a:xfrm>
        </p:spPr>
        <p:txBody>
          <a:bodyPr/>
          <a:lstStyle/>
          <a:p>
            <a:pPr eaLnBrk="1" hangingPunct="1">
              <a:buNone/>
            </a:pPr>
            <a:r>
              <a:rPr lang="el-GR" dirty="0" smtClean="0"/>
              <a:t>Μέσα υλοποίησης είναι τα Διαρθρωτικά και Επενδυτικά  Ταμεία (αρ. 175 ΣΛΕΕ):</a:t>
            </a:r>
          </a:p>
          <a:p>
            <a:pPr eaLnBrk="1" hangingPunct="1">
              <a:buNone/>
            </a:pPr>
            <a:r>
              <a:rPr lang="en-US" dirty="0" smtClean="0"/>
              <a:t>1. </a:t>
            </a:r>
            <a:r>
              <a:rPr lang="el-GR" dirty="0" smtClean="0"/>
              <a:t>Ευρωπαϊκό Ταμείο Περιφερειακής Ανάπτυξης</a:t>
            </a:r>
          </a:p>
          <a:p>
            <a:pPr eaLnBrk="1" hangingPunct="1">
              <a:buNone/>
            </a:pPr>
            <a:r>
              <a:rPr lang="en-US" dirty="0" smtClean="0"/>
              <a:t>2. </a:t>
            </a:r>
            <a:r>
              <a:rPr lang="el-GR" dirty="0" smtClean="0"/>
              <a:t>Ευρωπαϊκό Κοινωνικό Ταμείο </a:t>
            </a:r>
            <a:r>
              <a:rPr lang="en-US" dirty="0" smtClean="0"/>
              <a:t>+</a:t>
            </a:r>
            <a:endParaRPr lang="el-GR" dirty="0" smtClean="0"/>
          </a:p>
          <a:p>
            <a:pPr eaLnBrk="1" hangingPunct="1">
              <a:buNone/>
            </a:pPr>
            <a:r>
              <a:rPr lang="en-US" dirty="0" smtClean="0"/>
              <a:t>3. </a:t>
            </a:r>
            <a:r>
              <a:rPr lang="el-GR" dirty="0" smtClean="0"/>
              <a:t>Ταμείο Συνοχής</a:t>
            </a:r>
          </a:p>
          <a:p>
            <a:pPr eaLnBrk="1" hangingPunct="1">
              <a:buNone/>
            </a:pPr>
            <a:r>
              <a:rPr lang="en-US" dirty="0" smtClean="0"/>
              <a:t>4. </a:t>
            </a:r>
            <a:r>
              <a:rPr lang="el-GR" dirty="0" smtClean="0"/>
              <a:t>Ευρωπαϊκό Γεωργικό Ταμείο Αγροτικής Ανάπτυξης</a:t>
            </a:r>
          </a:p>
          <a:p>
            <a:pPr eaLnBrk="1" hangingPunct="1">
              <a:buNone/>
            </a:pPr>
            <a:r>
              <a:rPr lang="en-US" dirty="0" smtClean="0"/>
              <a:t>5. </a:t>
            </a:r>
            <a:r>
              <a:rPr lang="el-GR" dirty="0" smtClean="0"/>
              <a:t>Ευρωπαϊκό Ταμείο Θάλασσας και Αλιείας</a:t>
            </a:r>
          </a:p>
          <a:p>
            <a:pPr eaLnBrk="1" hangingPunct="1">
              <a:buNone/>
            </a:pPr>
            <a:r>
              <a:rPr lang="el-GR" dirty="0" smtClean="0"/>
              <a:t>ΕΤΕπ (αρ. 175 ΣΛΕΕ)</a:t>
            </a:r>
            <a:r>
              <a:rPr lang="en-US" dirty="0" smtClean="0"/>
              <a:t> </a:t>
            </a:r>
            <a:r>
              <a:rPr lang="el-GR" dirty="0" smtClean="0"/>
              <a:t>και Ευρωπαϊκό Ταμείο Στρατηγικών Επενδύσεων  («Ταμείο Γιούνκερ»)</a:t>
            </a:r>
          </a:p>
          <a:p>
            <a:pPr eaLnBrk="1" hangingPunct="1">
              <a:buNone/>
            </a:pPr>
            <a:r>
              <a:rPr lang="el-GR" dirty="0" smtClean="0"/>
              <a:t>Μηχανισμός Προενταξιακής Βοήθειας</a:t>
            </a:r>
          </a:p>
          <a:p>
            <a:pPr eaLnBrk="1" hangingPunct="1">
              <a:buNone/>
            </a:pPr>
            <a:r>
              <a:rPr lang="el-GR" dirty="0" smtClean="0"/>
              <a:t>Ταμείο Αλληλεγγύης Ε.Ε.</a:t>
            </a:r>
            <a:r>
              <a:rPr lang="en-US" dirty="0" smtClean="0"/>
              <a:t> (EUSF)</a:t>
            </a:r>
            <a:endParaRPr lang="el-GR" dirty="0" smtClean="0"/>
          </a:p>
          <a:p>
            <a:pPr eaLnBrk="1" hangingPunct="1">
              <a:buNone/>
            </a:pPr>
            <a:r>
              <a:rPr lang="en-US" dirty="0" smtClean="0"/>
              <a:t>FEAD, YEI</a:t>
            </a:r>
            <a:r>
              <a:rPr lang="el-GR" dirty="0" smtClean="0"/>
              <a:t>, </a:t>
            </a:r>
            <a:r>
              <a:rPr lang="en-US" dirty="0" smtClean="0"/>
              <a:t>CEF</a:t>
            </a:r>
            <a:r>
              <a:rPr lang="el-GR" dirty="0" smtClean="0"/>
              <a:t>, </a:t>
            </a:r>
            <a:r>
              <a:rPr lang="en-US" dirty="0" smtClean="0"/>
              <a:t>AMIF</a:t>
            </a:r>
            <a:r>
              <a:rPr lang="el-GR" dirty="0" smtClean="0"/>
              <a:t> κ.α.</a:t>
            </a:r>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p:txBody>
      </p:sp>
    </p:spTree>
  </p:cSld>
  <p:clrMapOvr>
    <a:masterClrMapping/>
  </p:clrMapOvr>
  <p:transition spd="slow">
    <p:wipe dir="d"/>
    <p:sndAc>
      <p:stSnd>
        <p:snd r:embed="rId3" name="arrow.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a:xfrm>
            <a:off x="457200" y="1"/>
            <a:ext cx="8229600" cy="928670"/>
          </a:xfrm>
        </p:spPr>
        <p:txBody>
          <a:bodyPr/>
          <a:lstStyle/>
          <a:p>
            <a:pPr algn="ctr" eaLnBrk="1" hangingPunct="1"/>
            <a:r>
              <a:rPr lang="el-GR" sz="2800" b="1" dirty="0" smtClean="0"/>
              <a:t>ΔΙΑΣΤΑΣΕΙΣ ΥΛΟΠΟΙΗΣΗΣ ΙΙ</a:t>
            </a:r>
          </a:p>
        </p:txBody>
      </p:sp>
      <p:sp>
        <p:nvSpPr>
          <p:cNvPr id="15362" name="2 - Θέση περιεχομένου"/>
          <p:cNvSpPr>
            <a:spLocks noGrp="1"/>
          </p:cNvSpPr>
          <p:nvPr>
            <p:ph idx="1"/>
          </p:nvPr>
        </p:nvSpPr>
        <p:spPr>
          <a:xfrm>
            <a:off x="457200" y="981075"/>
            <a:ext cx="8229600" cy="5343525"/>
          </a:xfrm>
        </p:spPr>
        <p:txBody>
          <a:bodyPr/>
          <a:lstStyle/>
          <a:p>
            <a:pPr eaLnBrk="1" hangingPunct="1">
              <a:buNone/>
            </a:pPr>
            <a:r>
              <a:rPr lang="el-GR" dirty="0" smtClean="0"/>
              <a:t>Αρχές Υλοποίησης:</a:t>
            </a:r>
          </a:p>
          <a:p>
            <a:pPr eaLnBrk="1" hangingPunct="1">
              <a:buNone/>
            </a:pPr>
            <a:r>
              <a:rPr lang="el-GR" dirty="0" smtClean="0"/>
              <a:t>Αρχή </a:t>
            </a:r>
            <a:r>
              <a:rPr lang="el-GR" dirty="0" err="1" smtClean="0"/>
              <a:t>Συγκεντρωτικότητας</a:t>
            </a:r>
            <a:r>
              <a:rPr lang="el-GR" dirty="0" smtClean="0"/>
              <a:t> (</a:t>
            </a:r>
            <a:r>
              <a:rPr lang="en-US" dirty="0" smtClean="0"/>
              <a:t>EE 28 = 276* NUTS II </a:t>
            </a:r>
            <a:r>
              <a:rPr lang="el-GR" dirty="0" smtClean="0"/>
              <a:t>σε 3 κατηγορίες περιφερειών βάσει προϋποθέσεων</a:t>
            </a:r>
            <a:r>
              <a:rPr lang="en-US" dirty="0" smtClean="0"/>
              <a:t>) </a:t>
            </a:r>
            <a:r>
              <a:rPr lang="en-US" sz="1400" dirty="0" smtClean="0"/>
              <a:t>[*EU 27= 236]</a:t>
            </a:r>
            <a:endParaRPr lang="en-US" dirty="0" smtClean="0"/>
          </a:p>
          <a:p>
            <a:pPr eaLnBrk="1" hangingPunct="1">
              <a:buNone/>
            </a:pPr>
            <a:r>
              <a:rPr lang="el-GR" dirty="0" smtClean="0"/>
              <a:t>Αρχή Προγραμματισμού</a:t>
            </a:r>
          </a:p>
          <a:p>
            <a:pPr eaLnBrk="1" hangingPunct="1">
              <a:buNone/>
            </a:pPr>
            <a:r>
              <a:rPr lang="el-GR" dirty="0" smtClean="0"/>
              <a:t>Αρχή </a:t>
            </a:r>
            <a:r>
              <a:rPr lang="el-GR" dirty="0" err="1" smtClean="0"/>
              <a:t>Προσθετικότητας</a:t>
            </a:r>
            <a:endParaRPr lang="el-GR" dirty="0" smtClean="0"/>
          </a:p>
          <a:p>
            <a:pPr eaLnBrk="1" hangingPunct="1">
              <a:buNone/>
            </a:pPr>
            <a:r>
              <a:rPr lang="el-GR" dirty="0" smtClean="0"/>
              <a:t>Αρχή </a:t>
            </a:r>
            <a:r>
              <a:rPr lang="el-GR" dirty="0" err="1" smtClean="0"/>
              <a:t>Εταιρικότητας</a:t>
            </a:r>
            <a:endParaRPr lang="el-GR" dirty="0" smtClean="0"/>
          </a:p>
          <a:p>
            <a:pPr eaLnBrk="1" hangingPunct="1">
              <a:buNone/>
            </a:pPr>
            <a:endParaRPr lang="el-GR" dirty="0" smtClean="0"/>
          </a:p>
          <a:p>
            <a:pPr eaLnBrk="1" hangingPunct="1">
              <a:buNone/>
            </a:pPr>
            <a:r>
              <a:rPr lang="el-GR" dirty="0" smtClean="0"/>
              <a:t>Αρχή επικουρικότητας (αρ. 3</a:t>
            </a:r>
            <a:r>
              <a:rPr lang="el-GR" baseline="30000" dirty="0" smtClean="0"/>
              <a:t>Α</a:t>
            </a:r>
            <a:r>
              <a:rPr lang="el-GR" dirty="0" smtClean="0"/>
              <a:t> ΣΕΕ)</a:t>
            </a:r>
          </a:p>
          <a:p>
            <a:pPr eaLnBrk="1" hangingPunct="1">
              <a:buNone/>
            </a:pPr>
            <a:r>
              <a:rPr lang="el-GR" dirty="0" smtClean="0"/>
              <a:t>Κανόνας Αυτόματης Αποδέσμευσης</a:t>
            </a:r>
          </a:p>
          <a:p>
            <a:pPr eaLnBrk="1" hangingPunct="1">
              <a:buNone/>
            </a:pPr>
            <a:r>
              <a:rPr lang="el-GR" dirty="0" smtClean="0"/>
              <a:t>Αρχή Δημοσιότητας</a:t>
            </a:r>
          </a:p>
          <a:p>
            <a:pPr eaLnBrk="1" hangingPunct="1">
              <a:buNone/>
            </a:pPr>
            <a:endParaRPr lang="el-GR" dirty="0" smtClean="0"/>
          </a:p>
          <a:p>
            <a:pPr eaLnBrk="1" hangingPunct="1"/>
            <a:endParaRPr lang="el-GR" dirty="0" smtClean="0"/>
          </a:p>
          <a:p>
            <a:pPr eaLnBrk="1" hangingPunct="1"/>
            <a:endParaRPr lang="el-GR" dirty="0" smtClean="0"/>
          </a:p>
          <a:p>
            <a:pPr eaLnBrk="1" hangingPunct="1"/>
            <a:endParaRPr lang="el-GR" dirty="0" smtClean="0"/>
          </a:p>
        </p:txBody>
      </p:sp>
    </p:spTree>
  </p:cSld>
  <p:clrMapOvr>
    <a:masterClrMapping/>
  </p:clrMapOvr>
  <p:transition spd="slow">
    <p:wipe dir="d"/>
    <p:sndAc>
      <p:stSnd>
        <p:snd r:embed="rId3" name="arrow.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a:xfrm>
            <a:off x="457200" y="1"/>
            <a:ext cx="8229600" cy="928670"/>
          </a:xfrm>
        </p:spPr>
        <p:txBody>
          <a:bodyPr/>
          <a:lstStyle/>
          <a:p>
            <a:pPr algn="ctr" eaLnBrk="1" hangingPunct="1"/>
            <a:r>
              <a:rPr lang="el-GR" sz="2800" b="1" dirty="0" smtClean="0"/>
              <a:t>ΙΣΤΟΡΙΚΗ ΑΝΑΔΡΟΜΗ</a:t>
            </a:r>
          </a:p>
        </p:txBody>
      </p:sp>
      <p:sp>
        <p:nvSpPr>
          <p:cNvPr id="15362" name="2 - Θέση περιεχομένου"/>
          <p:cNvSpPr>
            <a:spLocks noGrp="1"/>
          </p:cNvSpPr>
          <p:nvPr>
            <p:ph idx="1"/>
          </p:nvPr>
        </p:nvSpPr>
        <p:spPr>
          <a:xfrm>
            <a:off x="457200" y="981075"/>
            <a:ext cx="8229600" cy="5343525"/>
          </a:xfrm>
        </p:spPr>
        <p:txBody>
          <a:bodyPr/>
          <a:lstStyle/>
          <a:p>
            <a:pPr eaLnBrk="1" hangingPunct="1">
              <a:buNone/>
            </a:pPr>
            <a:r>
              <a:rPr lang="el-GR" dirty="0" smtClean="0"/>
              <a:t>ΜΟΠ 1985-199</a:t>
            </a:r>
            <a:r>
              <a:rPr lang="en-US" dirty="0" smtClean="0"/>
              <a:t>2</a:t>
            </a:r>
            <a:r>
              <a:rPr lang="el-GR" dirty="0" smtClean="0"/>
              <a:t> (</a:t>
            </a:r>
            <a:r>
              <a:rPr lang="en-US" dirty="0" smtClean="0"/>
              <a:t>6</a:t>
            </a:r>
            <a:r>
              <a:rPr lang="el-GR" dirty="0" smtClean="0"/>
              <a:t>,</a:t>
            </a:r>
            <a:r>
              <a:rPr lang="en-US" dirty="0" smtClean="0"/>
              <a:t>6</a:t>
            </a:r>
            <a:r>
              <a:rPr lang="el-GR" dirty="0" smtClean="0"/>
              <a:t> δις </a:t>
            </a:r>
            <a:r>
              <a:rPr lang="en-US" dirty="0" smtClean="0"/>
              <a:t>ECU </a:t>
            </a:r>
            <a:r>
              <a:rPr lang="el-GR" dirty="0" smtClean="0"/>
              <a:t>για Γαλλία Ιταλία και Ελλάδα)</a:t>
            </a:r>
          </a:p>
          <a:p>
            <a:pPr eaLnBrk="1" hangingPunct="1">
              <a:buNone/>
            </a:pPr>
            <a:r>
              <a:rPr lang="el-GR" dirty="0" smtClean="0"/>
              <a:t>Α΄ ΚΠΣ 1988-1992</a:t>
            </a:r>
            <a:endParaRPr lang="en-US" dirty="0" smtClean="0"/>
          </a:p>
          <a:p>
            <a:pPr eaLnBrk="1" hangingPunct="1">
              <a:buNone/>
            </a:pPr>
            <a:r>
              <a:rPr lang="el-GR" dirty="0" smtClean="0"/>
              <a:t>Β΄ ΚΠΣ 1993-1999</a:t>
            </a:r>
            <a:endParaRPr lang="en-US" dirty="0" smtClean="0"/>
          </a:p>
          <a:p>
            <a:pPr eaLnBrk="1" hangingPunct="1">
              <a:buNone/>
            </a:pPr>
            <a:r>
              <a:rPr lang="el-GR" dirty="0" smtClean="0"/>
              <a:t>Γ΄ ΚΠΣ 2000-2006</a:t>
            </a:r>
            <a:endParaRPr lang="en-US" dirty="0" smtClean="0"/>
          </a:p>
          <a:p>
            <a:pPr eaLnBrk="1" hangingPunct="1">
              <a:buNone/>
            </a:pPr>
            <a:r>
              <a:rPr lang="el-GR" sz="2400" b="1" dirty="0" smtClean="0"/>
              <a:t>ΕΣΠΑ 2007-2013</a:t>
            </a:r>
            <a:endParaRPr lang="en-US" sz="2400" b="1" dirty="0" smtClean="0"/>
          </a:p>
          <a:p>
            <a:pPr eaLnBrk="1" hangingPunct="1">
              <a:buNone/>
            </a:pPr>
            <a:r>
              <a:rPr lang="el-GR" sz="2400" b="1" dirty="0" smtClean="0"/>
              <a:t>ΕΣΠΑ 20</a:t>
            </a:r>
            <a:r>
              <a:rPr lang="en-US" sz="2400" b="1" dirty="0" smtClean="0"/>
              <a:t>14</a:t>
            </a:r>
            <a:r>
              <a:rPr lang="el-GR" sz="2400" b="1" dirty="0" smtClean="0"/>
              <a:t>-20</a:t>
            </a:r>
            <a:r>
              <a:rPr lang="en-US" sz="2400" b="1" dirty="0" smtClean="0"/>
              <a:t>20</a:t>
            </a:r>
            <a:endParaRPr lang="el-GR" dirty="0" smtClean="0"/>
          </a:p>
          <a:p>
            <a:pPr eaLnBrk="1" hangingPunct="1">
              <a:buNone/>
            </a:pPr>
            <a:endParaRPr lang="el-GR" dirty="0" smtClean="0"/>
          </a:p>
          <a:p>
            <a:pPr eaLnBrk="1" hangingPunct="1">
              <a:buNone/>
            </a:pPr>
            <a:endParaRPr lang="en-US" dirty="0" smtClean="0"/>
          </a:p>
          <a:p>
            <a:pPr eaLnBrk="1" hangingPunct="1">
              <a:buNone/>
            </a:pPr>
            <a:endParaRPr lang="el-GR" dirty="0" smtClean="0"/>
          </a:p>
          <a:p>
            <a:pPr eaLnBrk="1" hangingPunct="1"/>
            <a:endParaRPr lang="el-GR" dirty="0" smtClean="0"/>
          </a:p>
          <a:p>
            <a:pPr eaLnBrk="1" hangingPunct="1"/>
            <a:endParaRPr lang="el-GR" dirty="0" smtClean="0"/>
          </a:p>
        </p:txBody>
      </p:sp>
    </p:spTree>
  </p:cSld>
  <p:clrMapOvr>
    <a:masterClrMapping/>
  </p:clrMapOvr>
  <p:transition spd="slow">
    <p:wipe dir="d"/>
    <p:sndAc>
      <p:stSnd>
        <p:snd r:embed="rId3" name="arrow.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a:xfrm>
            <a:off x="457200" y="0"/>
            <a:ext cx="8229600" cy="1052513"/>
          </a:xfrm>
        </p:spPr>
        <p:txBody>
          <a:bodyPr/>
          <a:lstStyle/>
          <a:p>
            <a:pPr algn="ctr" eaLnBrk="1" hangingPunct="1"/>
            <a:r>
              <a:rPr lang="el-GR" sz="2800" b="1" dirty="0" smtClean="0"/>
              <a:t>ΕΣΠΑ 2007-2013</a:t>
            </a:r>
          </a:p>
        </p:txBody>
      </p:sp>
      <p:sp>
        <p:nvSpPr>
          <p:cNvPr id="15362" name="2 - Θέση περιεχομένου"/>
          <p:cNvSpPr>
            <a:spLocks noGrp="1"/>
          </p:cNvSpPr>
          <p:nvPr>
            <p:ph idx="1"/>
          </p:nvPr>
        </p:nvSpPr>
        <p:spPr>
          <a:xfrm>
            <a:off x="457200" y="981075"/>
            <a:ext cx="8229600" cy="5343525"/>
          </a:xfrm>
        </p:spPr>
        <p:txBody>
          <a:bodyPr/>
          <a:lstStyle/>
          <a:p>
            <a:pPr eaLnBrk="1" hangingPunct="1">
              <a:buNone/>
            </a:pPr>
            <a:r>
              <a:rPr lang="el-GR" dirty="0" smtClean="0"/>
              <a:t>Προτάσεις Επιτροπής Φεβρουάριος 2004 για σχεδόν 1</a:t>
            </a:r>
            <a:r>
              <a:rPr lang="en-US" dirty="0" smtClean="0"/>
              <a:t> </a:t>
            </a:r>
            <a:r>
              <a:rPr lang="el-GR" dirty="0" smtClean="0"/>
              <a:t>τρις συνολική δαπάνη περιόδου, 1,24% κατώφλι δαπάνης και νέα δαπάνη «ανταγωνιστικότητα και ανάπτυξη»</a:t>
            </a:r>
          </a:p>
          <a:p>
            <a:pPr eaLnBrk="1" hangingPunct="1">
              <a:buNone/>
            </a:pPr>
            <a:r>
              <a:rPr lang="el-GR" dirty="0" smtClean="0"/>
              <a:t>Συμφωνία Ευρωπαϊκού Συμβουλίου Δεκέμβριος 2005 με συνολική δαπάνη στα 862 </a:t>
            </a:r>
            <a:r>
              <a:rPr lang="el-GR" dirty="0" err="1" smtClean="0"/>
              <a:t>δισ</a:t>
            </a:r>
            <a:r>
              <a:rPr lang="el-GR" dirty="0" smtClean="0"/>
              <a:t> € (μείωση πρότασης Επιτροπής κατά 13%)</a:t>
            </a:r>
          </a:p>
          <a:p>
            <a:pPr eaLnBrk="1" hangingPunct="1">
              <a:buNone/>
            </a:pPr>
            <a:r>
              <a:rPr lang="el-GR" dirty="0" smtClean="0"/>
              <a:t>Υπογραφή </a:t>
            </a:r>
            <a:r>
              <a:rPr lang="el-GR" dirty="0" err="1" smtClean="0"/>
              <a:t>Διαθεσμικής</a:t>
            </a:r>
            <a:r>
              <a:rPr lang="el-GR" dirty="0" smtClean="0"/>
              <a:t> Συμφωνίας Απρίλιος 2006</a:t>
            </a:r>
          </a:p>
          <a:p>
            <a:pPr eaLnBrk="1" hangingPunct="1">
              <a:buNone/>
            </a:pPr>
            <a:r>
              <a:rPr lang="el-GR" dirty="0" smtClean="0"/>
              <a:t>Καλοκαίρι 2006 έγκριση κανονισμών (βασικός κανονισμός υλοποίησης 1083/06 της 11.07.06)</a:t>
            </a:r>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p:txBody>
      </p:sp>
    </p:spTree>
  </p:cSld>
  <p:clrMapOvr>
    <a:masterClrMapping/>
  </p:clrMapOvr>
  <p:transition spd="slow">
    <p:wipe dir="d"/>
    <p:sndAc>
      <p:stSnd>
        <p:snd r:embed="rId3" name="arrow.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a:xfrm>
            <a:off x="457200" y="0"/>
            <a:ext cx="8229600" cy="857231"/>
          </a:xfrm>
        </p:spPr>
        <p:txBody>
          <a:bodyPr/>
          <a:lstStyle/>
          <a:p>
            <a:pPr algn="ctr" eaLnBrk="1" hangingPunct="1"/>
            <a:r>
              <a:rPr lang="el-GR" sz="2800" b="1" dirty="0" smtClean="0"/>
              <a:t>ΛΟΓΙΚΗ ΔΗΜΙΟΥΡΓΙΑΣ ΠΡΟΤΕΡΑΙΟΤΗΤΩΝ</a:t>
            </a:r>
            <a:br>
              <a:rPr lang="el-GR" sz="2800" b="1" dirty="0" smtClean="0"/>
            </a:br>
            <a:r>
              <a:rPr lang="el-GR" sz="2800" b="1" dirty="0" smtClean="0"/>
              <a:t>ΕΣΠΑ 2007-2013</a:t>
            </a:r>
          </a:p>
        </p:txBody>
      </p:sp>
      <p:sp>
        <p:nvSpPr>
          <p:cNvPr id="15362" name="2 - Θέση περιεχομένου"/>
          <p:cNvSpPr>
            <a:spLocks noGrp="1"/>
          </p:cNvSpPr>
          <p:nvPr>
            <p:ph idx="1"/>
          </p:nvPr>
        </p:nvSpPr>
        <p:spPr>
          <a:xfrm>
            <a:off x="457200" y="785794"/>
            <a:ext cx="8229600" cy="5857915"/>
          </a:xfrm>
        </p:spPr>
        <p:txBody>
          <a:bodyPr/>
          <a:lstStyle/>
          <a:p>
            <a:pPr algn="ctr" eaLnBrk="1" hangingPunct="1">
              <a:buNone/>
            </a:pPr>
            <a:r>
              <a:rPr lang="en-US" dirty="0" smtClean="0"/>
              <a:t>Lisbon Treaty 2009</a:t>
            </a:r>
          </a:p>
          <a:p>
            <a:pPr algn="ctr" eaLnBrk="1" hangingPunct="1">
              <a:buNone/>
            </a:pPr>
            <a:r>
              <a:rPr lang="en-US" sz="1800" dirty="0" smtClean="0"/>
              <a:t>“Strengthening economic social and territorial Cohesion” (Art. 3.3 TEU)</a:t>
            </a:r>
          </a:p>
          <a:p>
            <a:pPr algn="ctr" eaLnBrk="1" hangingPunct="1">
              <a:buNone/>
            </a:pPr>
            <a:endParaRPr lang="en-US" sz="1800" dirty="0" smtClean="0"/>
          </a:p>
          <a:p>
            <a:pPr algn="ctr" eaLnBrk="1" hangingPunct="1">
              <a:buNone/>
            </a:pPr>
            <a:endParaRPr lang="en-US" dirty="0" smtClean="0"/>
          </a:p>
          <a:p>
            <a:pPr algn="ctr" eaLnBrk="1" hangingPunct="1">
              <a:buNone/>
            </a:pPr>
            <a:endParaRPr lang="en-US" dirty="0" smtClean="0"/>
          </a:p>
          <a:p>
            <a:pPr algn="ctr" eaLnBrk="1" hangingPunct="1">
              <a:buNone/>
            </a:pPr>
            <a:endParaRPr lang="en-US" dirty="0" smtClean="0"/>
          </a:p>
          <a:p>
            <a:pPr algn="ctr" eaLnBrk="1" hangingPunct="1">
              <a:buNone/>
            </a:pPr>
            <a:endParaRPr lang="en-US" dirty="0" smtClean="0"/>
          </a:p>
          <a:p>
            <a:pPr algn="ctr" eaLnBrk="1" hangingPunct="1">
              <a:buNone/>
            </a:pPr>
            <a:endParaRPr lang="en-US" dirty="0" smtClean="0"/>
          </a:p>
          <a:p>
            <a:pPr algn="ctr" eaLnBrk="1" hangingPunct="1">
              <a:buNone/>
            </a:pPr>
            <a:endParaRPr lang="en-US" dirty="0" smtClean="0"/>
          </a:p>
          <a:p>
            <a:pPr algn="ctr" eaLnBrk="1" hangingPunct="1">
              <a:buNone/>
            </a:pPr>
            <a:endParaRPr lang="el-GR" sz="1800" dirty="0" smtClean="0"/>
          </a:p>
          <a:p>
            <a:pPr eaLnBrk="1" hangingPunct="1"/>
            <a:endParaRPr lang="el-GR" dirty="0" smtClean="0"/>
          </a:p>
          <a:p>
            <a:pPr eaLnBrk="1" hangingPunct="1"/>
            <a:endParaRPr lang="el-GR" dirty="0" smtClean="0"/>
          </a:p>
          <a:p>
            <a:pPr eaLnBrk="1" hangingPunct="1"/>
            <a:endParaRPr lang="el-GR" dirty="0" smtClean="0"/>
          </a:p>
        </p:txBody>
      </p:sp>
      <p:graphicFrame>
        <p:nvGraphicFramePr>
          <p:cNvPr id="6" name="5 - Πίνακας"/>
          <p:cNvGraphicFramePr>
            <a:graphicFrameLocks noGrp="1"/>
          </p:cNvGraphicFramePr>
          <p:nvPr/>
        </p:nvGraphicFramePr>
        <p:xfrm>
          <a:off x="285720" y="1714489"/>
          <a:ext cx="8774654" cy="4059837"/>
        </p:xfrm>
        <a:graphic>
          <a:graphicData uri="http://schemas.openxmlformats.org/drawingml/2006/table">
            <a:tbl>
              <a:tblPr firstRow="1" bandRow="1">
                <a:tableStyleId>{5C22544A-7EE6-4342-B048-85BDC9FD1C3A}</a:tableStyleId>
              </a:tblPr>
              <a:tblGrid>
                <a:gridCol w="1743087"/>
                <a:gridCol w="1743087"/>
                <a:gridCol w="1743087"/>
                <a:gridCol w="1802306"/>
                <a:gridCol w="1743087"/>
              </a:tblGrid>
              <a:tr h="423494">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“Lisbon Strategy” (2000 &amp; 2005)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l-G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l-G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l-G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l-GR"/>
                    </a:p>
                  </a:txBody>
                  <a:tcPr/>
                </a:tc>
              </a:tr>
              <a:tr h="647418">
                <a:tc>
                  <a:txBody>
                    <a:bodyPr/>
                    <a:lstStyle/>
                    <a:p>
                      <a:pPr algn="ctr"/>
                      <a:r>
                        <a:rPr lang="en-US" sz="1200" dirty="0" smtClean="0"/>
                        <a:t>1)Knowledge</a:t>
                      </a:r>
                      <a:r>
                        <a:rPr lang="en-US" sz="1200" baseline="0" dirty="0" smtClean="0"/>
                        <a:t> economy</a:t>
                      </a:r>
                      <a:endParaRPr lang="el-G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US" sz="1200" dirty="0" smtClean="0"/>
                        <a:t>2)Start-ups and SMEs</a:t>
                      </a:r>
                      <a:endParaRPr lang="el-G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US" sz="1200" dirty="0" smtClean="0"/>
                        <a:t>3)Internal</a:t>
                      </a:r>
                      <a:r>
                        <a:rPr lang="en-US" sz="1200" baseline="0" dirty="0" smtClean="0"/>
                        <a:t> Market</a:t>
                      </a:r>
                      <a:endParaRPr lang="el-G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US" sz="1200" dirty="0" smtClean="0"/>
                        <a:t>4)Environment</a:t>
                      </a:r>
                      <a:endParaRPr lang="el-G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US" sz="1200" dirty="0" smtClean="0"/>
                        <a:t>5)Inclusive</a:t>
                      </a:r>
                      <a:r>
                        <a:rPr lang="en-US" sz="1200" baseline="0" dirty="0" smtClean="0"/>
                        <a:t> Labour Market</a:t>
                      </a:r>
                      <a:endParaRPr lang="el-G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325242">
                <a:tc gridSpan="2">
                  <a:txBody>
                    <a:bodyPr/>
                    <a:lstStyle/>
                    <a:p>
                      <a:pPr algn="ctr"/>
                      <a:r>
                        <a:rPr lang="en-US" sz="1200" b="1" dirty="0" smtClean="0"/>
                        <a:t>SMART</a:t>
                      </a:r>
                      <a:endParaRPr lang="el-GR"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l-GR" dirty="0"/>
                    </a:p>
                  </a:txBody>
                  <a:tcPr/>
                </a:tc>
                <a:tc gridSpan="2">
                  <a:txBody>
                    <a:bodyPr/>
                    <a:lstStyle/>
                    <a:p>
                      <a:pPr algn="ctr"/>
                      <a:r>
                        <a:rPr lang="en-US" sz="1200" b="1" dirty="0" smtClean="0"/>
                        <a:t>SUSTAINABLE</a:t>
                      </a:r>
                      <a:endParaRPr lang="el-GR"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l-GR" dirty="0"/>
                    </a:p>
                  </a:txBody>
                  <a:tcPr/>
                </a:tc>
                <a:tc>
                  <a:txBody>
                    <a:bodyPr/>
                    <a:lstStyle/>
                    <a:p>
                      <a:r>
                        <a:rPr lang="en-US" sz="1200" b="1" dirty="0" smtClean="0"/>
                        <a:t>INCLUSIVE</a:t>
                      </a:r>
                      <a:endParaRPr lang="el-GR"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675547">
                <a:tc gridSpan="5">
                  <a:txBody>
                    <a:bodyPr/>
                    <a:lstStyle/>
                    <a:p>
                      <a:pPr algn="ctr" eaLnBrk="1" hangingPunct="1">
                        <a:buNone/>
                      </a:pPr>
                      <a:r>
                        <a:rPr lang="en-US" sz="1800" b="1" dirty="0" smtClean="0"/>
                        <a:t>Cohesion Policy 2007-2013</a:t>
                      </a:r>
                    </a:p>
                    <a:p>
                      <a:pPr algn="ctr" eaLnBrk="1" hangingPunct="1">
                        <a:buNone/>
                      </a:pPr>
                      <a:r>
                        <a:rPr lang="en-US" sz="1800" b="1" dirty="0" smtClean="0"/>
                        <a:t>(Community Strategic Guidelines 2006)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433656">
                <a:tc gridSpan="5">
                  <a:txBody>
                    <a:bodyPr/>
                    <a:lstStyle/>
                    <a:p>
                      <a:pPr algn="ctr" eaLnBrk="1" hangingPunct="1">
                        <a:buNone/>
                      </a:pPr>
                      <a:r>
                        <a:rPr lang="en-US" sz="1800" b="1" dirty="0" smtClean="0"/>
                        <a:t>Operational</a:t>
                      </a:r>
                      <a:r>
                        <a:rPr lang="en-US" sz="1800" b="1" baseline="0" dirty="0" smtClean="0"/>
                        <a:t> Objectives</a:t>
                      </a:r>
                      <a:endParaRPr lang="en-US" sz="18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eaLnBrk="1" hangingPunct="1">
                        <a:buNone/>
                      </a:pPr>
                      <a:endParaRPr lang="en-US" sz="1800" b="1"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hMerge="1">
                  <a:txBody>
                    <a:bodyPr/>
                    <a:lstStyle/>
                    <a:p>
                      <a:pPr algn="ctr" eaLnBrk="1" hangingPunct="1">
                        <a:buNone/>
                      </a:pPr>
                      <a:endParaRPr lang="en-US" sz="1800" b="1"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hMerge="1">
                  <a:txBody>
                    <a:bodyPr/>
                    <a:lstStyle/>
                    <a:p>
                      <a:pPr algn="ctr" eaLnBrk="1" hangingPunct="1">
                        <a:buNone/>
                      </a:pPr>
                      <a:endParaRPr lang="en-US" sz="1800" b="1"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hMerge="1">
                  <a:txBody>
                    <a:bodyPr/>
                    <a:lstStyle/>
                    <a:p>
                      <a:pPr algn="ctr" eaLnBrk="1" hangingPunct="1">
                        <a:buNone/>
                      </a:pPr>
                      <a:endParaRPr lang="en-US" sz="1800" b="1"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r>
              <a:tr h="1192555">
                <a:tc>
                  <a:txBody>
                    <a:bodyPr/>
                    <a:lstStyle/>
                    <a:p>
                      <a:pPr marL="228600" indent="-228600" algn="ctr" eaLnBrk="1" hangingPunct="1">
                        <a:buNone/>
                      </a:pPr>
                      <a:r>
                        <a:rPr lang="en-US" sz="1200" b="1" dirty="0" smtClean="0"/>
                        <a:t>1.</a:t>
                      </a:r>
                    </a:p>
                    <a:p>
                      <a:pPr marL="228600" indent="-228600" algn="ctr" eaLnBrk="1" hangingPunct="1">
                        <a:buNone/>
                      </a:pPr>
                      <a:r>
                        <a:rPr lang="en-US" sz="1200" b="1" dirty="0" smtClean="0"/>
                        <a:t>Research and</a:t>
                      </a:r>
                      <a:r>
                        <a:rPr lang="en-US" sz="1200" b="1" baseline="0" dirty="0" smtClean="0"/>
                        <a:t> Development</a:t>
                      </a:r>
                    </a:p>
                    <a:p>
                      <a:pPr marL="228600" indent="-228600" algn="ctr" eaLnBrk="1" hangingPunct="1">
                        <a:buNone/>
                      </a:pPr>
                      <a:r>
                        <a:rPr lang="en-US" sz="1200" b="1" baseline="0" dirty="0" smtClean="0"/>
                        <a:t>ICT</a:t>
                      </a:r>
                    </a:p>
                    <a:p>
                      <a:pPr marL="228600" indent="-228600" algn="ctr" eaLnBrk="1" hangingPunct="1">
                        <a:buNone/>
                      </a:pPr>
                      <a:endParaRPr lang="en-US" sz="1200" b="1" baseline="0" dirty="0" smtClean="0"/>
                    </a:p>
                    <a:p>
                      <a:pPr marL="228600" indent="-228600" algn="ctr" eaLnBrk="1" hangingPunct="1">
                        <a:buNone/>
                      </a:pPr>
                      <a:endParaRPr lang="en-US" sz="1200" b="1" baseline="0" dirty="0" smtClean="0"/>
                    </a:p>
                    <a:p>
                      <a:pPr marL="228600" indent="-228600" algn="ctr" eaLnBrk="1" hangingPunct="1">
                        <a:buNone/>
                      </a:pPr>
                      <a:endParaRPr lang="en-US" sz="1200" b="1" baseline="0" dirty="0" smtClean="0"/>
                    </a:p>
                    <a:p>
                      <a:pPr marL="228600" indent="-228600" algn="ctr" eaLnBrk="1" hangingPunct="1">
                        <a:buNone/>
                      </a:pPr>
                      <a:r>
                        <a:rPr lang="en-US" sz="1200" b="1" baseline="0" dirty="0" smtClean="0"/>
                        <a:t>ERDF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eaLnBrk="1" hangingPunct="1">
                        <a:buNone/>
                      </a:pPr>
                      <a:r>
                        <a:rPr lang="en-US" sz="1200" b="1" dirty="0" smtClean="0"/>
                        <a:t>2.</a:t>
                      </a:r>
                    </a:p>
                    <a:p>
                      <a:pPr algn="ctr" eaLnBrk="1" hangingPunct="1">
                        <a:buNone/>
                      </a:pPr>
                      <a:r>
                        <a:rPr lang="en-US" sz="1200" b="1" dirty="0" smtClean="0"/>
                        <a:t>Entrepreneurship</a:t>
                      </a:r>
                    </a:p>
                    <a:p>
                      <a:pPr algn="ctr" eaLnBrk="1" hangingPunct="1">
                        <a:buNone/>
                      </a:pPr>
                      <a:r>
                        <a:rPr lang="en-US" sz="1200" b="1" dirty="0" smtClean="0"/>
                        <a:t>Access to Finance and Risk Capital</a:t>
                      </a:r>
                    </a:p>
                    <a:p>
                      <a:pPr algn="ctr" eaLnBrk="1" hangingPunct="1">
                        <a:buNone/>
                      </a:pPr>
                      <a:r>
                        <a:rPr lang="en-US" sz="1200" b="1" dirty="0" smtClean="0"/>
                        <a:t>Enterprise</a:t>
                      </a:r>
                      <a:r>
                        <a:rPr lang="en-US" sz="1200" b="1" baseline="0" dirty="0" smtClean="0"/>
                        <a:t> Support</a:t>
                      </a:r>
                    </a:p>
                    <a:p>
                      <a:pPr algn="ctr" eaLnBrk="1" hangingPunct="1">
                        <a:buNone/>
                      </a:pPr>
                      <a:endParaRPr lang="en-US" sz="1200" b="1" baseline="0" dirty="0" smtClean="0"/>
                    </a:p>
                    <a:p>
                      <a:pPr algn="ctr" eaLnBrk="1" hangingPunct="1">
                        <a:buNone/>
                      </a:pPr>
                      <a:endParaRPr lang="en-US" sz="1200" b="1" baseline="0" dirty="0" smtClean="0"/>
                    </a:p>
                    <a:p>
                      <a:pPr algn="ctr" eaLnBrk="1" hangingPunct="1">
                        <a:buNone/>
                      </a:pPr>
                      <a:r>
                        <a:rPr lang="en-US" sz="1200" b="1" baseline="0" dirty="0" smtClean="0"/>
                        <a:t>ERDF+ESF</a:t>
                      </a:r>
                      <a:endParaRPr lang="en-US" sz="12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eaLnBrk="1" hangingPunct="1">
                        <a:buNone/>
                      </a:pPr>
                      <a:r>
                        <a:rPr lang="en-US" sz="1200" b="1" dirty="0" smtClean="0"/>
                        <a:t>3.</a:t>
                      </a:r>
                    </a:p>
                    <a:p>
                      <a:pPr algn="ctr" eaLnBrk="1" hangingPunct="1">
                        <a:buNone/>
                      </a:pPr>
                      <a:r>
                        <a:rPr lang="en-US" sz="1200" b="1" dirty="0" smtClean="0"/>
                        <a:t>Transport Connectivity</a:t>
                      </a:r>
                    </a:p>
                    <a:p>
                      <a:pPr algn="ctr" eaLnBrk="1" hangingPunct="1">
                        <a:buNone/>
                      </a:pPr>
                      <a:r>
                        <a:rPr lang="en-US" sz="1200" b="1" dirty="0" smtClean="0"/>
                        <a:t>Energy Networks</a:t>
                      </a:r>
                    </a:p>
                    <a:p>
                      <a:pPr algn="ctr" eaLnBrk="1" hangingPunct="1">
                        <a:buNone/>
                      </a:pPr>
                      <a:endParaRPr lang="en-US" sz="1200" b="1" dirty="0" smtClean="0"/>
                    </a:p>
                    <a:p>
                      <a:pPr algn="ctr" eaLnBrk="1" hangingPunct="1">
                        <a:buNone/>
                      </a:pPr>
                      <a:endParaRPr lang="en-US" sz="1200" b="1" dirty="0" smtClean="0"/>
                    </a:p>
                    <a:p>
                      <a:pPr algn="ctr" eaLnBrk="1" hangingPunct="1">
                        <a:buNone/>
                      </a:pPr>
                      <a:endParaRPr lang="en-US" sz="1200" b="1" dirty="0" smtClean="0"/>
                    </a:p>
                    <a:p>
                      <a:pPr algn="ctr" eaLnBrk="1" hangingPunct="1">
                        <a:buNone/>
                      </a:pPr>
                      <a:r>
                        <a:rPr lang="en-US" sz="1200" b="1" dirty="0" smtClean="0"/>
                        <a:t>ERDF+CF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eaLnBrk="1" hangingPunct="1">
                        <a:buNone/>
                      </a:pPr>
                      <a:r>
                        <a:rPr lang="en-US" sz="1200" b="1" dirty="0" smtClean="0"/>
                        <a:t>4.</a:t>
                      </a:r>
                    </a:p>
                    <a:p>
                      <a:pPr algn="ctr" eaLnBrk="1" hangingPunct="1">
                        <a:buNone/>
                      </a:pPr>
                      <a:r>
                        <a:rPr lang="en-US" sz="1200" b="1" dirty="0" smtClean="0"/>
                        <a:t>Eco-innovation</a:t>
                      </a:r>
                    </a:p>
                    <a:p>
                      <a:pPr algn="ctr" eaLnBrk="1" hangingPunct="1">
                        <a:buNone/>
                      </a:pPr>
                      <a:r>
                        <a:rPr lang="en-US" sz="1200" b="1" dirty="0" smtClean="0"/>
                        <a:t>Resource</a:t>
                      </a:r>
                      <a:r>
                        <a:rPr lang="en-US" sz="1200" b="1" baseline="0" dirty="0" smtClean="0"/>
                        <a:t> Efficiency</a:t>
                      </a:r>
                    </a:p>
                    <a:p>
                      <a:pPr algn="ctr" eaLnBrk="1" hangingPunct="1">
                        <a:buNone/>
                      </a:pPr>
                      <a:r>
                        <a:rPr lang="en-US" sz="1200" b="1" baseline="0" dirty="0" smtClean="0"/>
                        <a:t>Renewable and Alternative Technologies</a:t>
                      </a:r>
                    </a:p>
                    <a:p>
                      <a:pPr algn="ctr" eaLnBrk="1" hangingPunct="1">
                        <a:buNone/>
                      </a:pPr>
                      <a:endParaRPr lang="en-US" sz="1200" b="1" baseline="0" dirty="0" smtClean="0"/>
                    </a:p>
                    <a:p>
                      <a:pPr algn="ctr" eaLnBrk="1" hangingPunct="1">
                        <a:buNone/>
                      </a:pPr>
                      <a:r>
                        <a:rPr lang="en-US" sz="1200" b="1" baseline="0" dirty="0" smtClean="0"/>
                        <a:t>ERDF+CF</a:t>
                      </a:r>
                      <a:endParaRPr lang="en-US" sz="12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eaLnBrk="1" hangingPunct="1">
                        <a:buNone/>
                      </a:pPr>
                      <a:r>
                        <a:rPr lang="en-US" sz="1200" b="1" dirty="0" smtClean="0"/>
                        <a:t>5.</a:t>
                      </a:r>
                    </a:p>
                    <a:p>
                      <a:pPr algn="ctr" eaLnBrk="1" hangingPunct="1">
                        <a:buNone/>
                      </a:pPr>
                      <a:r>
                        <a:rPr lang="en-US" sz="1200" b="1" dirty="0" smtClean="0"/>
                        <a:t>Access to Employment</a:t>
                      </a:r>
                    </a:p>
                    <a:p>
                      <a:pPr algn="ctr" eaLnBrk="1" hangingPunct="1">
                        <a:buNone/>
                      </a:pPr>
                      <a:r>
                        <a:rPr lang="en-US" sz="1200" b="1" dirty="0" smtClean="0"/>
                        <a:t>Human</a:t>
                      </a:r>
                      <a:r>
                        <a:rPr lang="en-US" sz="1200" b="1" baseline="0" dirty="0" smtClean="0"/>
                        <a:t> Capital</a:t>
                      </a:r>
                    </a:p>
                    <a:p>
                      <a:pPr algn="ctr" eaLnBrk="1" hangingPunct="1">
                        <a:buNone/>
                      </a:pPr>
                      <a:r>
                        <a:rPr lang="en-US" sz="1200" b="1" baseline="0" dirty="0" smtClean="0"/>
                        <a:t>Social Inclusion</a:t>
                      </a:r>
                    </a:p>
                    <a:p>
                      <a:pPr algn="ctr" eaLnBrk="1" hangingPunct="1">
                        <a:buNone/>
                      </a:pPr>
                      <a:r>
                        <a:rPr lang="en-US" sz="1200" b="1" baseline="0" dirty="0" smtClean="0"/>
                        <a:t>Health</a:t>
                      </a:r>
                    </a:p>
                    <a:p>
                      <a:pPr algn="ctr" eaLnBrk="1" hangingPunct="1">
                        <a:buNone/>
                      </a:pPr>
                      <a:endParaRPr lang="en-US" sz="1200" b="1" baseline="0" dirty="0" smtClean="0"/>
                    </a:p>
                    <a:p>
                      <a:pPr algn="ctr" eaLnBrk="1" hangingPunct="1">
                        <a:buNone/>
                      </a:pPr>
                      <a:r>
                        <a:rPr lang="en-US" sz="1200" b="1" baseline="0" dirty="0" smtClean="0"/>
                        <a:t>ERDF+ESF</a:t>
                      </a:r>
                      <a:endParaRPr lang="en-US" sz="12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bl>
          </a:graphicData>
        </a:graphic>
      </p:graphicFrame>
    </p:spTree>
  </p:cSld>
  <p:clrMapOvr>
    <a:masterClrMapping/>
  </p:clrMapOvr>
  <p:transition spd="slow">
    <p:wipe dir="d"/>
    <p:sndAc>
      <p:stSnd>
        <p:snd r:embed="rId3" name="arrow.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692696"/>
            <a:ext cx="8229600" cy="576064"/>
          </a:xfrm>
        </p:spPr>
        <p:txBody>
          <a:bodyPr/>
          <a:lstStyle/>
          <a:p>
            <a:pPr algn="ctr"/>
            <a:r>
              <a:rPr lang="el-GR" altLang="en-US" sz="2800" b="1" dirty="0" smtClean="0"/>
              <a:t>Βασικά Αποτελέσματα Περιόδου</a:t>
            </a:r>
            <a:r>
              <a:rPr lang="fr-BE" altLang="en-US" sz="2800" b="1" dirty="0" smtClean="0"/>
              <a:t> 2007-2013:</a:t>
            </a:r>
            <a:br>
              <a:rPr lang="fr-BE" altLang="en-US" sz="2800" b="1" dirty="0" smtClean="0"/>
            </a:br>
            <a:endParaRPr lang="el-GR" sz="2800" b="1" dirty="0"/>
          </a:p>
        </p:txBody>
      </p:sp>
      <p:sp>
        <p:nvSpPr>
          <p:cNvPr id="6" name="5 - Θέση περιεχομένου"/>
          <p:cNvSpPr>
            <a:spLocks noGrp="1"/>
          </p:cNvSpPr>
          <p:nvPr>
            <p:ph idx="1"/>
          </p:nvPr>
        </p:nvSpPr>
        <p:spPr>
          <a:xfrm>
            <a:off x="457200" y="1772816"/>
            <a:ext cx="8229600" cy="3960440"/>
          </a:xfrm>
        </p:spPr>
        <p:txBody>
          <a:bodyPr/>
          <a:lstStyle/>
          <a:p>
            <a:pPr>
              <a:defRPr/>
            </a:pPr>
            <a:r>
              <a:rPr lang="fr-BE" altLang="en-US" sz="2400" b="1" dirty="0" smtClean="0"/>
              <a:t>€346.5bn </a:t>
            </a:r>
            <a:r>
              <a:rPr lang="el-GR" altLang="en-US" sz="2400" b="1" dirty="0" smtClean="0"/>
              <a:t>€ διανεμήθηκαν</a:t>
            </a:r>
            <a:r>
              <a:rPr lang="en-US" altLang="en-US" sz="2400" b="1" dirty="0" smtClean="0"/>
              <a:t> </a:t>
            </a:r>
            <a:r>
              <a:rPr lang="el-GR" altLang="en-US" sz="2400" b="1" dirty="0" smtClean="0"/>
              <a:t>για την Συνοχή</a:t>
            </a:r>
            <a:endParaRPr lang="fr-BE" altLang="en-US" sz="2400" b="1" dirty="0" smtClean="0"/>
          </a:p>
          <a:p>
            <a:pPr>
              <a:defRPr/>
            </a:pPr>
            <a:r>
              <a:rPr lang="fr-BE" altLang="en-US" sz="2400" b="1" dirty="0" smtClean="0"/>
              <a:t>1 000 </a:t>
            </a:r>
            <a:r>
              <a:rPr lang="fr-BE" altLang="en-US" sz="2400" b="1" dirty="0" err="1" smtClean="0"/>
              <a:t>000</a:t>
            </a:r>
            <a:r>
              <a:rPr lang="fr-BE" altLang="en-US" sz="2400" b="1" dirty="0" smtClean="0"/>
              <a:t> </a:t>
            </a:r>
            <a:r>
              <a:rPr lang="el-GR" altLang="en-US" sz="2400" b="1" dirty="0" smtClean="0"/>
              <a:t>νέες θέσεις εργασίας</a:t>
            </a:r>
            <a:endParaRPr lang="fr-BE" altLang="en-US" sz="2400" b="1" dirty="0" smtClean="0"/>
          </a:p>
          <a:p>
            <a:pPr>
              <a:defRPr/>
            </a:pPr>
            <a:r>
              <a:rPr lang="fr-BE" altLang="en-US" sz="2400" b="1" dirty="0" smtClean="0"/>
              <a:t>250,000 </a:t>
            </a:r>
            <a:r>
              <a:rPr lang="el-GR" altLang="en-US" sz="2400" b="1" dirty="0" smtClean="0"/>
              <a:t>ΜΜΕ υποστηρίχθηκαν</a:t>
            </a:r>
            <a:endParaRPr lang="fr-BE" altLang="en-US" sz="2400" b="1" dirty="0" smtClean="0"/>
          </a:p>
          <a:p>
            <a:pPr>
              <a:defRPr/>
            </a:pPr>
            <a:r>
              <a:rPr lang="fr-BE" altLang="en-US" sz="2400" b="1" dirty="0" smtClean="0"/>
              <a:t>5,000 km </a:t>
            </a:r>
            <a:r>
              <a:rPr lang="el-GR" altLang="en-US" sz="2400" b="1" dirty="0" smtClean="0"/>
              <a:t>νέο σιδηροδρομικό δίκτυο</a:t>
            </a:r>
            <a:endParaRPr lang="fr-BE" altLang="en-US" sz="2400" b="1" dirty="0" smtClean="0"/>
          </a:p>
          <a:p>
            <a:pPr>
              <a:defRPr/>
            </a:pPr>
            <a:r>
              <a:rPr lang="fr-BE" altLang="en-US" sz="2400" b="1" dirty="0" smtClean="0"/>
              <a:t>30,000 km </a:t>
            </a:r>
            <a:r>
              <a:rPr lang="el-GR" altLang="en-US" sz="2400" b="1" dirty="0" smtClean="0"/>
              <a:t>νέο οδικό δίκτυο</a:t>
            </a:r>
            <a:endParaRPr lang="fr-BE" altLang="en-US" sz="2400" b="1" dirty="0" smtClean="0"/>
          </a:p>
          <a:p>
            <a:pPr>
              <a:defRPr/>
            </a:pPr>
            <a:r>
              <a:rPr lang="fr-BE" altLang="en-US" sz="2400" b="1" dirty="0" smtClean="0"/>
              <a:t>8.2 </a:t>
            </a:r>
            <a:r>
              <a:rPr lang="el-GR" altLang="en-US" sz="2400" b="1" dirty="0" smtClean="0"/>
              <a:t>εκ. περισσότεροι σε πρόσβαση στο διαδίκτυο</a:t>
            </a:r>
            <a:endParaRPr lang="fr-BE" altLang="en-US" sz="2400" b="1" dirty="0" smtClean="0"/>
          </a:p>
          <a:p>
            <a:pPr>
              <a:defRPr/>
            </a:pPr>
            <a:r>
              <a:rPr lang="fr-BE" altLang="en-US" sz="2400" b="1" dirty="0" smtClean="0"/>
              <a:t>5.9 </a:t>
            </a:r>
            <a:r>
              <a:rPr lang="el-GR" altLang="en-US" sz="2400" b="1" dirty="0" smtClean="0"/>
              <a:t>εκ.</a:t>
            </a:r>
            <a:r>
              <a:rPr lang="fr-BE" altLang="en-US" sz="2400" b="1" dirty="0" smtClean="0"/>
              <a:t> </a:t>
            </a:r>
            <a:r>
              <a:rPr lang="el-GR" altLang="en-US" sz="2400" b="1" dirty="0" smtClean="0"/>
              <a:t>πολίτες απολαμβάνουν νέα δίκτυα ύδρευσης</a:t>
            </a:r>
          </a:p>
          <a:p>
            <a:pPr>
              <a:defRPr/>
            </a:pPr>
            <a:r>
              <a:rPr lang="el-GR" altLang="en-US" sz="2400" b="1" dirty="0" smtClean="0"/>
              <a:t>ΕΚΤ</a:t>
            </a:r>
            <a:r>
              <a:rPr lang="fr-BE" altLang="en-US" sz="2400" b="1" dirty="0" smtClean="0"/>
              <a:t>: 15 </a:t>
            </a:r>
            <a:r>
              <a:rPr lang="el-GR" altLang="en-US" sz="2400" b="1" dirty="0" smtClean="0"/>
              <a:t>εκ. συμμετέχοντες σε κατάρτιση ανά έτος</a:t>
            </a:r>
            <a:endParaRPr lang="fr-BE" altLang="en-US" sz="2400" b="1" dirty="0" smtClean="0"/>
          </a:p>
          <a:p>
            <a:pPr>
              <a:buNone/>
            </a:pPr>
            <a:endParaRPr lang="el-GR" dirty="0"/>
          </a:p>
        </p:txBody>
      </p:sp>
    </p:spTree>
  </p:cSld>
  <p:clrMapOvr>
    <a:masterClrMapping/>
  </p:clrMapOvr>
  <p:transition spd="slow">
    <p:wipe dir="d"/>
    <p:sndAc>
      <p:stSnd>
        <p:snd r:embed="rId2" name="arrow.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0"/>
            <a:ext cx="8229600" cy="692695"/>
          </a:xfrm>
        </p:spPr>
        <p:txBody>
          <a:bodyPr/>
          <a:lstStyle/>
          <a:p>
            <a:pPr algn="ctr" eaLnBrk="1" hangingPunct="1"/>
            <a:r>
              <a:rPr lang="el-GR" sz="2800" b="1" u="sng" dirty="0" smtClean="0"/>
              <a:t>Ε.Ε. - ΕΣΠΑ Ι</a:t>
            </a:r>
            <a:r>
              <a:rPr lang="en-US" sz="2800" b="1" u="sng" dirty="0" smtClean="0"/>
              <a:t>I</a:t>
            </a:r>
            <a:r>
              <a:rPr lang="el-GR" sz="2800" b="1" u="sng" dirty="0" smtClean="0"/>
              <a:t> </a:t>
            </a:r>
            <a:r>
              <a:rPr lang="el-GR" sz="2800" b="1" u="sng" dirty="0"/>
              <a:t>(</a:t>
            </a:r>
            <a:r>
              <a:rPr lang="el-GR" sz="2800" b="1" u="sng" dirty="0" smtClean="0"/>
              <a:t>20</a:t>
            </a:r>
            <a:r>
              <a:rPr lang="en-US" sz="2800" b="1" u="sng" dirty="0" smtClean="0"/>
              <a:t>14</a:t>
            </a:r>
            <a:r>
              <a:rPr lang="el-GR" sz="2800" b="1" u="sng" dirty="0" smtClean="0"/>
              <a:t>-20</a:t>
            </a:r>
            <a:r>
              <a:rPr lang="en-US" sz="2800" b="1" u="sng" dirty="0" smtClean="0"/>
              <a:t>20</a:t>
            </a:r>
            <a:r>
              <a:rPr lang="el-GR" sz="2800" b="1" u="sng" dirty="0" smtClean="0"/>
              <a:t>) </a:t>
            </a:r>
            <a:endParaRPr lang="el-GR" sz="2800" b="1" dirty="0" smtClean="0"/>
          </a:p>
        </p:txBody>
      </p:sp>
      <p:sp>
        <p:nvSpPr>
          <p:cNvPr id="19458" name="2 - Θέση περιεχομένου"/>
          <p:cNvSpPr>
            <a:spLocks noGrp="1"/>
          </p:cNvSpPr>
          <p:nvPr>
            <p:ph idx="1"/>
          </p:nvPr>
        </p:nvSpPr>
        <p:spPr>
          <a:xfrm>
            <a:off x="468313" y="764704"/>
            <a:ext cx="8229600" cy="5976664"/>
          </a:xfrm>
        </p:spPr>
        <p:txBody>
          <a:bodyPr/>
          <a:lstStyle/>
          <a:p>
            <a:pPr marL="0" indent="0" algn="ctr">
              <a:buNone/>
            </a:pPr>
            <a:r>
              <a:rPr lang="en-US" sz="2000" dirty="0" smtClean="0">
                <a:latin typeface="+mj-lt"/>
              </a:rPr>
              <a:t> </a:t>
            </a:r>
            <a:r>
              <a:rPr lang="el-GR" sz="2000" dirty="0" smtClean="0">
                <a:latin typeface="+mj-lt"/>
              </a:rPr>
              <a:t>ΠΡΟΤΑΣΗ ΕΠΙΤΡΟΠΗΣ</a:t>
            </a:r>
          </a:p>
          <a:p>
            <a:pPr marL="0" indent="0" algn="ctr">
              <a:buNone/>
            </a:pPr>
            <a:r>
              <a:rPr lang="el-GR" sz="2000" dirty="0" smtClean="0">
                <a:latin typeface="+mj-lt"/>
              </a:rPr>
              <a:t>ΔΗΜΟΣΙΕΥΣΗ στις 29 Ιουνίου 2011: συνολική δαπάνη περιόδου 1,083 τρις €</a:t>
            </a:r>
          </a:p>
          <a:p>
            <a:pPr marL="0" indent="0" algn="ctr">
              <a:buNone/>
            </a:pPr>
            <a:endParaRPr lang="el-GR" sz="2000" dirty="0" smtClean="0">
              <a:latin typeface="+mj-lt"/>
            </a:endParaRPr>
          </a:p>
          <a:p>
            <a:pPr marL="0" indent="0" algn="ctr">
              <a:buNone/>
            </a:pPr>
            <a:r>
              <a:rPr lang="el-GR" sz="2000" dirty="0" smtClean="0">
                <a:latin typeface="+mj-lt"/>
              </a:rPr>
              <a:t>Ευρωπαϊκό Συμβούλιο Δεκέμβριος 2012: αποτυχία συμφωνίας</a:t>
            </a:r>
          </a:p>
          <a:p>
            <a:pPr marL="0" indent="0" algn="ctr">
              <a:buNone/>
            </a:pPr>
            <a:r>
              <a:rPr lang="el-GR" sz="2000" dirty="0" smtClean="0">
                <a:latin typeface="+mj-lt"/>
              </a:rPr>
              <a:t>Ευρωπαϊκό Συμβούλιο Φεβρουάριος 2013: τελική συμφωνία μετά από υιοθέτηση της Βρετανικής πρότασης για μείωση στα 959 δις € της συνολικής δαπάνης</a:t>
            </a:r>
          </a:p>
          <a:p>
            <a:pPr marL="0" indent="0" algn="ctr">
              <a:buNone/>
            </a:pPr>
            <a:endParaRPr lang="el-GR" sz="2000" dirty="0" smtClean="0">
              <a:latin typeface="+mj-lt"/>
            </a:endParaRPr>
          </a:p>
          <a:p>
            <a:pPr marL="0" indent="0" algn="ctr">
              <a:buNone/>
            </a:pPr>
            <a:r>
              <a:rPr lang="el-GR" sz="2000" dirty="0" smtClean="0">
                <a:latin typeface="+mj-lt"/>
              </a:rPr>
              <a:t>Κανονισμοί γενικών διατάξεων και λειτουργίας Διαθρωτικών Ταμείων</a:t>
            </a:r>
          </a:p>
          <a:p>
            <a:pPr marL="0" indent="0" algn="ctr">
              <a:buNone/>
            </a:pPr>
            <a:r>
              <a:rPr lang="el-GR" sz="2000" dirty="0" smtClean="0">
                <a:latin typeface="+mj-lt"/>
              </a:rPr>
              <a:t>Δεκέμβριος 2013 (βασικός Κανονισμός 1303/2013 «περί καθορισμού κοινών διατάξεων των Διαρθρωτικών και Επενδυτικών Ταμείων και για την κατάργηση του Κανονισμού 1083/2006»)</a:t>
            </a:r>
          </a:p>
          <a:p>
            <a:pPr marL="0" indent="0" algn="ctr">
              <a:buNone/>
            </a:pPr>
            <a:r>
              <a:rPr lang="el-GR" sz="1800" dirty="0" smtClean="0">
                <a:latin typeface="+mj-lt"/>
              </a:rPr>
              <a:t> </a:t>
            </a:r>
            <a:endParaRPr lang="el-GR" sz="1800" dirty="0">
              <a:latin typeface="+mj-lt"/>
            </a:endParaRPr>
          </a:p>
        </p:txBody>
      </p:sp>
    </p:spTree>
    <p:extLst>
      <p:ext uri="{BB962C8B-B14F-4D97-AF65-F5344CB8AC3E}">
        <p14:creationId xmlns:p14="http://schemas.microsoft.com/office/powerpoint/2010/main" val="1388963855"/>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a:xfrm>
            <a:off x="457200" y="0"/>
            <a:ext cx="8229600" cy="1052513"/>
          </a:xfrm>
        </p:spPr>
        <p:txBody>
          <a:bodyPr/>
          <a:lstStyle/>
          <a:p>
            <a:pPr algn="ctr" eaLnBrk="1" hangingPunct="1"/>
            <a:r>
              <a:rPr lang="el-GR" sz="2800" b="1" dirty="0" smtClean="0"/>
              <a:t>Ο ΠΡΟΫΠΟΛΟΓΙΣΜΟΣ ΤΗΣ Ε.Ε.</a:t>
            </a:r>
          </a:p>
        </p:txBody>
      </p:sp>
      <p:sp>
        <p:nvSpPr>
          <p:cNvPr id="15362" name="2 - Θέση περιεχομένου"/>
          <p:cNvSpPr>
            <a:spLocks noGrp="1"/>
          </p:cNvSpPr>
          <p:nvPr>
            <p:ph idx="1"/>
          </p:nvPr>
        </p:nvSpPr>
        <p:spPr>
          <a:xfrm>
            <a:off x="457200" y="981075"/>
            <a:ext cx="8229600" cy="5343525"/>
          </a:xfrm>
        </p:spPr>
        <p:txBody>
          <a:bodyPr/>
          <a:lstStyle/>
          <a:p>
            <a:pPr marL="514350" indent="-514350" eaLnBrk="1" hangingPunct="1">
              <a:buNone/>
            </a:pPr>
            <a:r>
              <a:rPr lang="el-GR" dirty="0" smtClean="0"/>
              <a:t>Περιορισμένος σε σχέση με εθνικούς</a:t>
            </a:r>
          </a:p>
          <a:p>
            <a:pPr eaLnBrk="1" hangingPunct="1">
              <a:buNone/>
            </a:pPr>
            <a:r>
              <a:rPr lang="el-GR" dirty="0" smtClean="0"/>
              <a:t>Απόλυτα Ισοσκελισμένος</a:t>
            </a:r>
            <a:endParaRPr lang="en-US" dirty="0" smtClean="0"/>
          </a:p>
          <a:p>
            <a:pPr eaLnBrk="1" hangingPunct="1">
              <a:buNone/>
            </a:pPr>
            <a:r>
              <a:rPr lang="el-GR" dirty="0" smtClean="0"/>
              <a:t>198</a:t>
            </a:r>
            <a:r>
              <a:rPr lang="en-US" dirty="0" smtClean="0"/>
              <a:t>4</a:t>
            </a:r>
            <a:r>
              <a:rPr lang="el-GR" dirty="0" smtClean="0"/>
              <a:t> </a:t>
            </a:r>
            <a:r>
              <a:rPr lang="en-US" dirty="0" smtClean="0"/>
              <a:t>Fontainebleau</a:t>
            </a:r>
            <a:r>
              <a:rPr lang="el-GR" dirty="0" smtClean="0"/>
              <a:t> (</a:t>
            </a:r>
            <a:r>
              <a:rPr lang="en-US" dirty="0" smtClean="0"/>
              <a:t>big deal)</a:t>
            </a:r>
            <a:endParaRPr lang="el-GR" dirty="0" smtClean="0"/>
          </a:p>
          <a:p>
            <a:pPr marL="514350" indent="-514350" eaLnBrk="1" hangingPunct="1">
              <a:buNone/>
            </a:pPr>
            <a:r>
              <a:rPr lang="el-GR" dirty="0" smtClean="0"/>
              <a:t>Ρύθμιση Βρετανικών Επιστροφών</a:t>
            </a:r>
            <a:endParaRPr lang="en-US" dirty="0" smtClean="0"/>
          </a:p>
          <a:p>
            <a:pPr eaLnBrk="1" hangingPunct="1">
              <a:buNone/>
            </a:pPr>
            <a:r>
              <a:rPr lang="el-GR" dirty="0" smtClean="0"/>
              <a:t>1988 Βρυξέλλες (διοργανική συμφωνία επί του προϋπολογισμού)</a:t>
            </a:r>
          </a:p>
          <a:p>
            <a:pPr eaLnBrk="1" hangingPunct="1">
              <a:buFont typeface="Arial" pitchFamily="34" charset="0"/>
              <a:buChar char="•"/>
            </a:pPr>
            <a:r>
              <a:rPr lang="el-GR" dirty="0" smtClean="0"/>
              <a:t>Εισαγωγή νέου πόρου στα ιδία έσοδα του προϋπολογισμού</a:t>
            </a:r>
            <a:r>
              <a:rPr lang="en-US" dirty="0" smtClean="0"/>
              <a:t> (1988)</a:t>
            </a:r>
            <a:endParaRPr lang="el-GR" dirty="0" smtClean="0"/>
          </a:p>
          <a:p>
            <a:pPr eaLnBrk="1" hangingPunct="1">
              <a:buFont typeface="Arial" pitchFamily="34" charset="0"/>
              <a:buChar char="•"/>
            </a:pPr>
            <a:r>
              <a:rPr lang="el-GR" dirty="0" smtClean="0"/>
              <a:t>Ανώτατο όριο δαπάνης ιδίων πόρων</a:t>
            </a:r>
            <a:r>
              <a:rPr lang="en-US" dirty="0" smtClean="0"/>
              <a:t> (1988)</a:t>
            </a:r>
            <a:endParaRPr lang="el-GR" dirty="0" smtClean="0"/>
          </a:p>
          <a:p>
            <a:pPr eaLnBrk="1" hangingPunct="1">
              <a:buFont typeface="Arial" pitchFamily="34" charset="0"/>
              <a:buChar char="•"/>
            </a:pPr>
            <a:r>
              <a:rPr lang="el-GR" dirty="0" smtClean="0"/>
              <a:t>Εφαρμογή προϋπολογισμού μέσω πολυετών δημοσιονομικών πλαισίων </a:t>
            </a:r>
          </a:p>
          <a:p>
            <a:pPr marL="514350" indent="-514350" eaLnBrk="1" hangingPunct="1">
              <a:buNone/>
            </a:pPr>
            <a:endParaRPr lang="el-GR" dirty="0" smtClean="0"/>
          </a:p>
          <a:p>
            <a:pPr eaLnBrk="1" hangingPunct="1">
              <a:buNone/>
            </a:pPr>
            <a:endParaRPr lang="en-US" dirty="0" smtClean="0"/>
          </a:p>
          <a:p>
            <a:pPr eaLnBrk="1" hangingPunct="1">
              <a:buNone/>
            </a:pPr>
            <a:endParaRPr lang="el-GR" dirty="0" smtClean="0"/>
          </a:p>
        </p:txBody>
      </p:sp>
    </p:spTree>
  </p:cSld>
  <p:clrMapOvr>
    <a:masterClrMapping/>
  </p:clrMapOvr>
  <p:transition spd="slow">
    <p:wipe dir="d"/>
    <p:sndAc>
      <p:stSnd>
        <p:snd r:embed="rId3" name="arrow.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0"/>
            <a:ext cx="8229600" cy="692695"/>
          </a:xfrm>
        </p:spPr>
        <p:txBody>
          <a:bodyPr/>
          <a:lstStyle/>
          <a:p>
            <a:pPr algn="ctr" eaLnBrk="1" hangingPunct="1"/>
            <a:r>
              <a:rPr lang="el-GR" sz="2800" b="1" u="sng" dirty="0" smtClean="0"/>
              <a:t>ΕΣΠΑ Ι</a:t>
            </a:r>
            <a:r>
              <a:rPr lang="en-US" sz="2800" b="1" u="sng" dirty="0" smtClean="0"/>
              <a:t>I</a:t>
            </a:r>
            <a:r>
              <a:rPr lang="el-GR" sz="2800" b="1" u="sng" dirty="0" smtClean="0"/>
              <a:t> </a:t>
            </a:r>
            <a:r>
              <a:rPr lang="el-GR" sz="2800" b="1" u="sng" dirty="0"/>
              <a:t>(</a:t>
            </a:r>
            <a:r>
              <a:rPr lang="el-GR" sz="2800" b="1" u="sng" dirty="0" smtClean="0"/>
              <a:t>20</a:t>
            </a:r>
            <a:r>
              <a:rPr lang="en-US" sz="2800" b="1" u="sng" dirty="0" smtClean="0"/>
              <a:t>14</a:t>
            </a:r>
            <a:r>
              <a:rPr lang="el-GR" sz="2800" b="1" u="sng" dirty="0" smtClean="0"/>
              <a:t>-20</a:t>
            </a:r>
            <a:r>
              <a:rPr lang="en-US" sz="2800" b="1" u="sng" dirty="0" smtClean="0"/>
              <a:t>20</a:t>
            </a:r>
            <a:r>
              <a:rPr lang="el-GR" sz="2800" b="1" u="sng" dirty="0" smtClean="0"/>
              <a:t>) και «ΕΥΡΩΠΗ 2020»</a:t>
            </a:r>
            <a:endParaRPr lang="el-GR" sz="2800" b="1" dirty="0" smtClean="0"/>
          </a:p>
        </p:txBody>
      </p:sp>
      <p:sp>
        <p:nvSpPr>
          <p:cNvPr id="19458" name="2 - Θέση περιεχομένου"/>
          <p:cNvSpPr>
            <a:spLocks noGrp="1"/>
          </p:cNvSpPr>
          <p:nvPr>
            <p:ph idx="1"/>
          </p:nvPr>
        </p:nvSpPr>
        <p:spPr>
          <a:xfrm>
            <a:off x="468313" y="764704"/>
            <a:ext cx="8229600" cy="5976664"/>
          </a:xfrm>
        </p:spPr>
        <p:txBody>
          <a:bodyPr/>
          <a:lstStyle/>
          <a:p>
            <a:pPr>
              <a:buNone/>
            </a:pPr>
            <a:r>
              <a:rPr lang="el-GR" sz="1600" dirty="0" smtClean="0">
                <a:latin typeface="+mj-lt"/>
              </a:rPr>
              <a:t>Η «Στρατηγική για την Ευρώπη 2020» πρότεινε το 2010 τρεις άξονες ανάπτυξης:</a:t>
            </a:r>
          </a:p>
          <a:p>
            <a:pPr>
              <a:buNone/>
            </a:pPr>
            <a:r>
              <a:rPr lang="el-GR" sz="1600" dirty="0" smtClean="0">
                <a:latin typeface="+mj-lt"/>
              </a:rPr>
              <a:t>α) έξυπνη		β) διατηρήσιμη	 και		γ) χωρίς αποκλεισμούς</a:t>
            </a:r>
          </a:p>
          <a:p>
            <a:pPr>
              <a:buNone/>
            </a:pPr>
            <a:endParaRPr lang="el-GR" sz="1600" b="1" u="sng" dirty="0" smtClean="0">
              <a:latin typeface="+mj-lt"/>
            </a:endParaRPr>
          </a:p>
          <a:p>
            <a:pPr>
              <a:buNone/>
            </a:pPr>
            <a:r>
              <a:rPr lang="el-GR" sz="1600" b="1" u="sng" dirty="0" smtClean="0">
                <a:latin typeface="+mj-lt"/>
              </a:rPr>
              <a:t>11 ΘΕΜΑΤΙΚΟΙ ΣΤΟΧΟΙ ΓΙΑ ΤΗΝ ΕΠΙΤΕΥΞΗ ΤΗΣ «ΕΥΡΩΠΗΣ 2020»</a:t>
            </a:r>
          </a:p>
          <a:p>
            <a:pPr>
              <a:buNone/>
            </a:pPr>
            <a:r>
              <a:rPr lang="el-GR" sz="1600" dirty="0" smtClean="0">
                <a:latin typeface="+mj-lt"/>
              </a:rPr>
              <a:t>1.Ενίσχυση της έρευνας, της τεχνολογικής ανάπτυξης και της καινοτομίας</a:t>
            </a:r>
          </a:p>
          <a:p>
            <a:pPr>
              <a:buNone/>
            </a:pPr>
            <a:r>
              <a:rPr lang="el-GR" sz="1600" dirty="0" smtClean="0">
                <a:latin typeface="+mj-lt"/>
              </a:rPr>
              <a:t>2.Ενίσχυση της πρόσβασης, και χρήσης και ποιότητας, των τεχνολογιών πληροφορικής και</a:t>
            </a:r>
          </a:p>
          <a:p>
            <a:pPr>
              <a:buNone/>
            </a:pPr>
            <a:r>
              <a:rPr lang="el-GR" sz="1600" dirty="0" smtClean="0">
                <a:latin typeface="+mj-lt"/>
              </a:rPr>
              <a:t>επικοινωνίας</a:t>
            </a:r>
          </a:p>
          <a:p>
            <a:pPr>
              <a:buNone/>
            </a:pPr>
            <a:r>
              <a:rPr lang="el-GR" sz="1600" dirty="0" smtClean="0">
                <a:latin typeface="+mj-lt"/>
              </a:rPr>
              <a:t>3.Ενίσχυση της ανταγωνιστικότητας των μικρών και μεσαίων επιχειρήσεων, του γεωργικού</a:t>
            </a:r>
          </a:p>
          <a:p>
            <a:pPr>
              <a:buNone/>
            </a:pPr>
            <a:r>
              <a:rPr lang="el-GR" sz="1600" dirty="0" smtClean="0">
                <a:latin typeface="+mj-lt"/>
              </a:rPr>
              <a:t>τομέα (για το ΕΓΤΑΑ), και της αλιείας και των υδατοκαλλιεργειών (για το ΕΤΘΑ)</a:t>
            </a:r>
          </a:p>
          <a:p>
            <a:pPr>
              <a:buNone/>
            </a:pPr>
            <a:r>
              <a:rPr lang="el-GR" sz="1600" dirty="0" smtClean="0">
                <a:latin typeface="+mj-lt"/>
              </a:rPr>
              <a:t>4.Ενίσχυση της μετάβασης προς την οικονομία χαμηλών εκπομπών διοξειδίου του άνθρακα</a:t>
            </a:r>
          </a:p>
          <a:p>
            <a:pPr>
              <a:buNone/>
            </a:pPr>
            <a:r>
              <a:rPr lang="el-GR" sz="1600" dirty="0" smtClean="0">
                <a:latin typeface="+mj-lt"/>
              </a:rPr>
              <a:t>σε όλους τους τομείς</a:t>
            </a:r>
          </a:p>
          <a:p>
            <a:pPr>
              <a:buNone/>
            </a:pPr>
            <a:r>
              <a:rPr lang="el-GR" sz="1600" dirty="0" smtClean="0">
                <a:latin typeface="+mj-lt"/>
              </a:rPr>
              <a:t>5.Προώθηση της προσαρμογής στις κλιματικές αλλαγές, της πρόληψης και της διαχείρισης</a:t>
            </a:r>
          </a:p>
          <a:p>
            <a:pPr>
              <a:buNone/>
            </a:pPr>
            <a:r>
              <a:rPr lang="el-GR" sz="1600" dirty="0" smtClean="0">
                <a:latin typeface="+mj-lt"/>
              </a:rPr>
              <a:t>του κινδύνου</a:t>
            </a:r>
          </a:p>
          <a:p>
            <a:pPr>
              <a:buNone/>
            </a:pPr>
            <a:r>
              <a:rPr lang="el-GR" sz="1600" dirty="0" smtClean="0">
                <a:latin typeface="+mj-lt"/>
              </a:rPr>
              <a:t>6.Προστασία του περιβάλλοντος και προώθηση της αποδοτικότητας των πόρων</a:t>
            </a:r>
          </a:p>
          <a:p>
            <a:pPr>
              <a:buNone/>
            </a:pPr>
            <a:r>
              <a:rPr lang="el-GR" sz="1600" dirty="0" smtClean="0">
                <a:latin typeface="+mj-lt"/>
              </a:rPr>
              <a:t>7.Προώθηση των βιώσιμων μεταφορών και απομάκρυνση των σημείων συμφόρησης σε</a:t>
            </a:r>
          </a:p>
          <a:p>
            <a:pPr>
              <a:buNone/>
            </a:pPr>
            <a:r>
              <a:rPr lang="el-GR" sz="1600" dirty="0" smtClean="0">
                <a:latin typeface="+mj-lt"/>
              </a:rPr>
              <a:t>σημαντικά δίκτυα υποδομών</a:t>
            </a:r>
          </a:p>
          <a:p>
            <a:pPr>
              <a:buNone/>
            </a:pPr>
            <a:r>
              <a:rPr lang="el-GR" sz="1600" dirty="0" smtClean="0">
                <a:latin typeface="+mj-lt"/>
              </a:rPr>
              <a:t>8.Προώθηση της απασχόλησης και υποστήριξη της κινητικότητας των εργαζομένων</a:t>
            </a:r>
          </a:p>
          <a:p>
            <a:pPr>
              <a:buNone/>
            </a:pPr>
            <a:r>
              <a:rPr lang="el-GR" sz="1600" dirty="0" smtClean="0">
                <a:latin typeface="+mj-lt"/>
              </a:rPr>
              <a:t>9.Προώθηση της κοινωνικής ένταξης και της καταπολέμησης της φτώχειας</a:t>
            </a:r>
          </a:p>
          <a:p>
            <a:pPr>
              <a:buNone/>
            </a:pPr>
            <a:r>
              <a:rPr lang="el-GR" sz="1600" dirty="0" smtClean="0">
                <a:latin typeface="+mj-lt"/>
              </a:rPr>
              <a:t>10.Επένδυση στην εκπαίδευση, τις δεξιότητες και στη δια βίου μάθηση</a:t>
            </a:r>
          </a:p>
          <a:p>
            <a:pPr>
              <a:buNone/>
            </a:pPr>
            <a:r>
              <a:rPr lang="el-GR" sz="1600" dirty="0" smtClean="0">
                <a:latin typeface="+mj-lt"/>
              </a:rPr>
              <a:t>11.Βελτίωση της θεσμικής επάρκειας και της αποτελεσματικής δημόσιας διοίκησης </a:t>
            </a:r>
            <a:endParaRPr lang="el-GR" sz="1600" dirty="0">
              <a:latin typeface="+mj-lt"/>
            </a:endParaRPr>
          </a:p>
        </p:txBody>
      </p:sp>
    </p:spTree>
    <p:extLst>
      <p:ext uri="{BB962C8B-B14F-4D97-AF65-F5344CB8AC3E}">
        <p14:creationId xmlns:p14="http://schemas.microsoft.com/office/powerpoint/2010/main" val="1001696707"/>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32656"/>
            <a:ext cx="8229600" cy="648072"/>
          </a:xfrm>
        </p:spPr>
        <p:txBody>
          <a:bodyPr/>
          <a:lstStyle/>
          <a:p>
            <a:pPr algn="ctr"/>
            <a:r>
              <a:rPr lang="el-GR" sz="2800" dirty="0" smtClean="0"/>
              <a:t>«ΕΘΝΙΚΑ ΕΣΠΑ» ΕΕ28 (</a:t>
            </a:r>
            <a:r>
              <a:rPr lang="el-GR" sz="2800" dirty="0" err="1" smtClean="0"/>
              <a:t>ενωσιακή</a:t>
            </a:r>
            <a:r>
              <a:rPr lang="el-GR" sz="2800" dirty="0" smtClean="0"/>
              <a:t> δαπάνη)</a:t>
            </a:r>
            <a:endParaRPr lang="el-GR" sz="2800" dirty="0"/>
          </a:p>
        </p:txBody>
      </p:sp>
      <p:sp>
        <p:nvSpPr>
          <p:cNvPr id="3" name="2 - Θέση περιεχομένου"/>
          <p:cNvSpPr>
            <a:spLocks noGrp="1"/>
          </p:cNvSpPr>
          <p:nvPr>
            <p:ph idx="1"/>
          </p:nvPr>
        </p:nvSpPr>
        <p:spPr/>
        <p:txBody>
          <a:bodyPr/>
          <a:lstStyle/>
          <a:p>
            <a:endParaRPr lang="el-GR" dirty="0"/>
          </a:p>
        </p:txBody>
      </p:sp>
      <p:graphicFrame>
        <p:nvGraphicFramePr>
          <p:cNvPr id="4" name="Object 7"/>
          <p:cNvGraphicFramePr>
            <a:graphicFrameLocks noChangeAspect="1"/>
          </p:cNvGraphicFramePr>
          <p:nvPr/>
        </p:nvGraphicFramePr>
        <p:xfrm>
          <a:off x="468313" y="1341363"/>
          <a:ext cx="8197850" cy="5111973"/>
        </p:xfrm>
        <a:graphic>
          <a:graphicData uri="http://schemas.openxmlformats.org/presentationml/2006/ole">
            <mc:AlternateContent xmlns:mc="http://schemas.openxmlformats.org/markup-compatibility/2006">
              <mc:Choice xmlns:v="urn:schemas-microsoft-com:vml" Requires="v">
                <p:oleObj spid="_x0000_s2089" name="Γράφημα" r:id="rId4" imgW="8220197" imgH="4257560" progId="MSGraph.Chart.8">
                  <p:embed followColorScheme="full"/>
                </p:oleObj>
              </mc:Choice>
              <mc:Fallback>
                <p:oleObj name="Γράφημα" r:id="rId4" imgW="8220197" imgH="4257560" progId="MSGraph.Chart.8">
                  <p:embed followColorScheme="full"/>
                  <p:pic>
                    <p:nvPicPr>
                      <p:cNvPr id="0" name="Picture 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1341363"/>
                        <a:ext cx="8197850" cy="51119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10211785"/>
      </p:ext>
    </p:extLst>
  </p:cSld>
  <p:clrMapOvr>
    <a:masterClrMapping/>
  </p:clrMapOvr>
  <p:transition spd="slow">
    <p:wipe dir="d"/>
    <p:sndAc>
      <p:stSnd>
        <p:snd r:embed="rId3" name="arrow.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0"/>
            <a:ext cx="8229600" cy="1052736"/>
          </a:xfrm>
        </p:spPr>
        <p:txBody>
          <a:bodyPr/>
          <a:lstStyle/>
          <a:p>
            <a:pPr algn="ctr" eaLnBrk="1" hangingPunct="1"/>
            <a:r>
              <a:rPr lang="el-GR" sz="2800" b="1" u="sng" dirty="0" smtClean="0"/>
              <a:t>ΤΟ ΝΕΟ ΧΡΗΜΑΤΟΔΟΤΙΚΟ ΠΛΑΙΣΙΟ ΜΕΤΑ ΤΟ 2020</a:t>
            </a:r>
            <a:r>
              <a:rPr lang="en-US" sz="2800" b="1" u="sng" dirty="0"/>
              <a:t> </a:t>
            </a:r>
            <a:r>
              <a:rPr lang="en-US" sz="2800" b="1" u="sng" dirty="0" smtClean="0"/>
              <a:t>(2021-2027)</a:t>
            </a:r>
            <a:r>
              <a:rPr lang="el-GR" sz="2800" b="1" u="sng" dirty="0" smtClean="0"/>
              <a:t> Ι</a:t>
            </a:r>
            <a:endParaRPr lang="el-GR" sz="2800" b="1" dirty="0" smtClean="0"/>
          </a:p>
        </p:txBody>
      </p:sp>
      <p:sp>
        <p:nvSpPr>
          <p:cNvPr id="19458" name="2 - Θέση περιεχομένου"/>
          <p:cNvSpPr>
            <a:spLocks noGrp="1"/>
          </p:cNvSpPr>
          <p:nvPr>
            <p:ph idx="1"/>
          </p:nvPr>
        </p:nvSpPr>
        <p:spPr>
          <a:xfrm>
            <a:off x="468313" y="1052736"/>
            <a:ext cx="8229600" cy="5688632"/>
          </a:xfrm>
        </p:spPr>
        <p:txBody>
          <a:bodyPr/>
          <a:lstStyle/>
          <a:p>
            <a:pPr>
              <a:buNone/>
            </a:pPr>
            <a:r>
              <a:rPr lang="el-GR" sz="1600" dirty="0" smtClean="0">
                <a:latin typeface="+mj-lt"/>
              </a:rPr>
              <a:t>**Η εκκίνηση θα γίνει με την πρόταση της Ευρωπαϊκής Επιτροπής τον ερχόμενο Μάιο 2018.</a:t>
            </a:r>
          </a:p>
          <a:p>
            <a:pPr>
              <a:buNone/>
            </a:pPr>
            <a:r>
              <a:rPr lang="el-GR" sz="1600" dirty="0" smtClean="0">
                <a:latin typeface="+mj-lt"/>
              </a:rPr>
              <a:t>**</a:t>
            </a:r>
            <a:r>
              <a:rPr lang="el-GR" sz="1600" u="sng" dirty="0" smtClean="0">
                <a:latin typeface="+mj-lt"/>
              </a:rPr>
              <a:t>Αναμένεται η τελική διαπραγμάτευση σε επίπεδο Ευρωπαϊκού Συμβουλίου τον Ιούνιο του 2019 </a:t>
            </a:r>
            <a:r>
              <a:rPr lang="el-GR" sz="1600" dirty="0" smtClean="0">
                <a:latin typeface="+mj-lt"/>
              </a:rPr>
              <a:t>κατά την διάρκεια της ρουμανικής Προεδρίας</a:t>
            </a:r>
            <a:r>
              <a:rPr lang="en-US" sz="1600" dirty="0" smtClean="0">
                <a:latin typeface="+mj-lt"/>
              </a:rPr>
              <a:t> (</a:t>
            </a:r>
            <a:r>
              <a:rPr lang="el-GR" sz="1600" dirty="0" smtClean="0">
                <a:latin typeface="+mj-lt"/>
              </a:rPr>
              <a:t>Σύνοδος του </a:t>
            </a:r>
            <a:r>
              <a:rPr lang="en-US" sz="1600" dirty="0" smtClean="0">
                <a:latin typeface="+mj-lt"/>
              </a:rPr>
              <a:t>Sibiu </a:t>
            </a:r>
            <a:r>
              <a:rPr lang="el-GR" sz="1600" dirty="0" smtClean="0">
                <a:latin typeface="+mj-lt"/>
              </a:rPr>
              <a:t>0</a:t>
            </a:r>
            <a:r>
              <a:rPr lang="en-US" sz="1600" dirty="0" smtClean="0">
                <a:latin typeface="+mj-lt"/>
              </a:rPr>
              <a:t>9.05.2019)</a:t>
            </a:r>
            <a:endParaRPr lang="el-GR" sz="1600" dirty="0" smtClean="0">
              <a:latin typeface="+mj-lt"/>
            </a:endParaRPr>
          </a:p>
          <a:p>
            <a:pPr>
              <a:buNone/>
            </a:pPr>
            <a:r>
              <a:rPr lang="el-GR" sz="1600" dirty="0" smtClean="0">
                <a:latin typeface="+mj-lt"/>
              </a:rPr>
              <a:t>**Δημοσίευση Έκθεσης της Επιτροπής στις 14 Φεβρουαρίου 2018 σχετικά με το μέλλον των Πολιτικών Συνοχής μετά </a:t>
            </a:r>
            <a:r>
              <a:rPr lang="el-GR" sz="1600" dirty="0">
                <a:latin typeface="+mj-lt"/>
              </a:rPr>
              <a:t>το 2020 με χαρακτηριστικό </a:t>
            </a:r>
            <a:r>
              <a:rPr lang="el-GR" sz="1600" dirty="0" smtClean="0">
                <a:latin typeface="+mj-lt"/>
              </a:rPr>
              <a:t>τίτλο </a:t>
            </a:r>
            <a:r>
              <a:rPr lang="el-GR" sz="1600" dirty="0">
                <a:latin typeface="+mj-lt"/>
              </a:rPr>
              <a:t>«</a:t>
            </a:r>
            <a:r>
              <a:rPr lang="el-GR" sz="1600" b="1" i="1" dirty="0">
                <a:latin typeface="+mj-lt"/>
              </a:rPr>
              <a:t>Ένα νέο, σύγχρονο πολυετές δημοσιονομικό πλαίσιο για μια ΕΕ που υλοποιεί αποτελεσματικά τις προτεραιότητές της μετά το </a:t>
            </a:r>
            <a:r>
              <a:rPr lang="el-GR" sz="1600" b="1" i="1" dirty="0" smtClean="0">
                <a:latin typeface="+mj-lt"/>
              </a:rPr>
              <a:t>2020</a:t>
            </a:r>
            <a:r>
              <a:rPr lang="el-GR" sz="1600" dirty="0" smtClean="0">
                <a:latin typeface="+mj-lt"/>
              </a:rPr>
              <a:t>» (</a:t>
            </a:r>
            <a:r>
              <a:rPr lang="en-US" sz="1600" dirty="0" smtClean="0">
                <a:latin typeface="+mj-lt"/>
              </a:rPr>
              <a:t>COM (2018) 98 final, Brussels 14.02.2018</a:t>
            </a:r>
            <a:r>
              <a:rPr lang="el-GR" sz="1600" dirty="0" smtClean="0">
                <a:latin typeface="+mj-lt"/>
              </a:rPr>
              <a:t>)</a:t>
            </a:r>
          </a:p>
          <a:p>
            <a:pPr>
              <a:buNone/>
            </a:pPr>
            <a:r>
              <a:rPr lang="el-GR" sz="1600" dirty="0" smtClean="0">
                <a:latin typeface="+mj-lt"/>
              </a:rPr>
              <a:t>Τρία σενάρια για το μέλλον:</a:t>
            </a:r>
          </a:p>
          <a:p>
            <a:pPr>
              <a:buNone/>
            </a:pPr>
            <a:r>
              <a:rPr lang="el-GR" sz="1500" b="1" u="sng" dirty="0" smtClean="0">
                <a:latin typeface="+mj-lt"/>
              </a:rPr>
              <a:t>Σενάριο 1</a:t>
            </a:r>
            <a:r>
              <a:rPr lang="el-GR" sz="1500" dirty="0" smtClean="0">
                <a:latin typeface="+mj-lt"/>
              </a:rPr>
              <a:t>: Εάν </a:t>
            </a:r>
            <a:r>
              <a:rPr lang="el-GR" sz="1500" dirty="0">
                <a:latin typeface="+mj-lt"/>
              </a:rPr>
              <a:t>η επιλεξιμότητα για στήριξη από </a:t>
            </a:r>
            <a:r>
              <a:rPr lang="el-GR" sz="1500" dirty="0" smtClean="0">
                <a:latin typeface="+mj-lt"/>
              </a:rPr>
              <a:t>τα 3 </a:t>
            </a:r>
            <a:r>
              <a:rPr lang="en-US" sz="1500" dirty="0" smtClean="0">
                <a:latin typeface="+mj-lt"/>
              </a:rPr>
              <a:t>E.</a:t>
            </a:r>
            <a:r>
              <a:rPr lang="el-GR" sz="1500" dirty="0" smtClean="0">
                <a:latin typeface="+mj-lt"/>
              </a:rPr>
              <a:t>Δ.</a:t>
            </a:r>
            <a:r>
              <a:rPr lang="en-US" sz="1500" dirty="0" smtClean="0">
                <a:latin typeface="+mj-lt"/>
              </a:rPr>
              <a:t>E.</a:t>
            </a:r>
            <a:r>
              <a:rPr lang="en-US" sz="1500" dirty="0">
                <a:latin typeface="+mj-lt"/>
              </a:rPr>
              <a:t>T</a:t>
            </a:r>
            <a:r>
              <a:rPr lang="el-GR" sz="1500" dirty="0" smtClean="0">
                <a:latin typeface="+mj-lt"/>
              </a:rPr>
              <a:t>.  </a:t>
            </a:r>
            <a:r>
              <a:rPr lang="el-GR" sz="1500" b="1" u="sng" dirty="0" smtClean="0">
                <a:latin typeface="+mj-lt"/>
              </a:rPr>
              <a:t>διατηρηθεί</a:t>
            </a:r>
            <a:r>
              <a:rPr lang="el-GR" sz="1500" dirty="0" smtClean="0">
                <a:latin typeface="+mj-lt"/>
              </a:rPr>
              <a:t> </a:t>
            </a:r>
            <a:r>
              <a:rPr lang="el-GR" sz="1500" dirty="0">
                <a:latin typeface="+mj-lt"/>
              </a:rPr>
              <a:t>για όλα τα κράτη μέλη και όλες τις περιφέρειες, θα μπορούσε να επιτευχθεί βελτίωση της αποτελεσματικότητας </a:t>
            </a:r>
            <a:r>
              <a:rPr lang="el-GR" sz="1500" dirty="0" smtClean="0">
                <a:latin typeface="+mj-lt"/>
              </a:rPr>
              <a:t>(δαπάνη ύψους </a:t>
            </a:r>
            <a:r>
              <a:rPr lang="el-GR" sz="1500" dirty="0">
                <a:latin typeface="+mj-lt"/>
              </a:rPr>
              <a:t>περίπου 370 δισ. </a:t>
            </a:r>
            <a:r>
              <a:rPr lang="el-GR" sz="1500" dirty="0" smtClean="0">
                <a:latin typeface="+mj-lt"/>
              </a:rPr>
              <a:t>EUR, </a:t>
            </a:r>
            <a:r>
              <a:rPr lang="el-GR" sz="1500" dirty="0">
                <a:latin typeface="+mj-lt"/>
              </a:rPr>
              <a:t>ποσό που αντιπροσωπεύει σχεδόν το 35 % του Πολυετούς Δημοσιονομικού </a:t>
            </a:r>
            <a:r>
              <a:rPr lang="el-GR" sz="1500" dirty="0" smtClean="0">
                <a:latin typeface="+mj-lt"/>
              </a:rPr>
              <a:t>Πλαισίου)</a:t>
            </a:r>
          </a:p>
          <a:p>
            <a:pPr>
              <a:buNone/>
            </a:pPr>
            <a:r>
              <a:rPr lang="el-GR" sz="1500" b="1" u="sng" dirty="0" smtClean="0">
                <a:latin typeface="+mj-lt"/>
              </a:rPr>
              <a:t>Σενάριο 2</a:t>
            </a:r>
            <a:r>
              <a:rPr lang="el-GR" sz="1500" dirty="0">
                <a:latin typeface="+mj-lt"/>
              </a:rPr>
              <a:t>: Ο τερματισμός της στήριξης των </a:t>
            </a:r>
            <a:r>
              <a:rPr lang="el-GR" sz="1500" dirty="0" smtClean="0">
                <a:latin typeface="+mj-lt"/>
              </a:rPr>
              <a:t>περισσότερο </a:t>
            </a:r>
            <a:r>
              <a:rPr lang="el-GR" sz="1500" dirty="0">
                <a:latin typeface="+mj-lt"/>
              </a:rPr>
              <a:t>ανεπτυγμένων περιφέρειων και των περιφέρειων σε μετάβαση από </a:t>
            </a:r>
            <a:r>
              <a:rPr lang="el-GR" sz="1500" dirty="0" smtClean="0">
                <a:latin typeface="+mj-lt"/>
              </a:rPr>
              <a:t>τα 2 Ε.Δ.Ε.Τ. (</a:t>
            </a:r>
            <a:r>
              <a:rPr lang="el-GR" sz="1500" b="1" u="sng" dirty="0" smtClean="0">
                <a:latin typeface="+mj-lt"/>
              </a:rPr>
              <a:t>μείωση δαπάνης </a:t>
            </a:r>
            <a:r>
              <a:rPr lang="el-GR" sz="1500" b="1" u="sng" dirty="0">
                <a:latin typeface="+mj-lt"/>
              </a:rPr>
              <a:t>κατά περίπου 95 δισ. EUR</a:t>
            </a:r>
            <a:r>
              <a:rPr lang="el-GR" sz="1500" dirty="0">
                <a:latin typeface="+mj-lt"/>
              </a:rPr>
              <a:t> για την περίοδο, ήτοι </a:t>
            </a:r>
            <a:r>
              <a:rPr lang="el-GR" sz="1500" dirty="0" smtClean="0">
                <a:latin typeface="+mj-lt"/>
              </a:rPr>
              <a:t>8,7 </a:t>
            </a:r>
            <a:r>
              <a:rPr lang="el-GR" sz="1500" dirty="0">
                <a:latin typeface="+mj-lt"/>
              </a:rPr>
              <a:t>% περίπου του ισχύοντος Πολυετούς Δημοσιονομικού </a:t>
            </a:r>
            <a:r>
              <a:rPr lang="el-GR" sz="1500" dirty="0" smtClean="0">
                <a:latin typeface="+mj-lt"/>
              </a:rPr>
              <a:t>Πλαισίου (15% επί της Δαπάνης Συνοχής και διακοπή στήριξης Αυστρίας, </a:t>
            </a:r>
            <a:r>
              <a:rPr lang="el-GR" sz="1500" dirty="0">
                <a:latin typeface="+mj-lt"/>
              </a:rPr>
              <a:t>Βελγίου, </a:t>
            </a:r>
            <a:r>
              <a:rPr lang="el-GR" sz="1500" dirty="0" smtClean="0">
                <a:latin typeface="+mj-lt"/>
              </a:rPr>
              <a:t>Δανίας</a:t>
            </a:r>
            <a:r>
              <a:rPr lang="el-GR" sz="1500" dirty="0">
                <a:latin typeface="+mj-lt"/>
              </a:rPr>
              <a:t>, </a:t>
            </a:r>
            <a:r>
              <a:rPr lang="el-GR" sz="1500" dirty="0" smtClean="0">
                <a:latin typeface="+mj-lt"/>
              </a:rPr>
              <a:t>Φινλανδίας, </a:t>
            </a:r>
            <a:r>
              <a:rPr lang="el-GR" sz="1500" dirty="0">
                <a:latin typeface="+mj-lt"/>
              </a:rPr>
              <a:t>μητροπολιτικής Γαλλίας</a:t>
            </a:r>
            <a:r>
              <a:rPr lang="el-GR" sz="1500" dirty="0" smtClean="0">
                <a:latin typeface="+mj-lt"/>
              </a:rPr>
              <a:t>, Γερμανίας</a:t>
            </a:r>
            <a:r>
              <a:rPr lang="el-GR" sz="1500" dirty="0">
                <a:latin typeface="+mj-lt"/>
              </a:rPr>
              <a:t>, </a:t>
            </a:r>
            <a:r>
              <a:rPr lang="el-GR" sz="1500" dirty="0" smtClean="0">
                <a:latin typeface="+mj-lt"/>
              </a:rPr>
              <a:t>Ιρλανδίας, </a:t>
            </a:r>
            <a:r>
              <a:rPr lang="el-GR" sz="1500" dirty="0">
                <a:latin typeface="+mj-lt"/>
              </a:rPr>
              <a:t>Κάτω Χωρών</a:t>
            </a:r>
            <a:r>
              <a:rPr lang="el-GR" sz="1500" dirty="0" smtClean="0">
                <a:latin typeface="+mj-lt"/>
              </a:rPr>
              <a:t>, </a:t>
            </a:r>
            <a:r>
              <a:rPr lang="el-GR" sz="1500" dirty="0">
                <a:latin typeface="+mj-lt"/>
              </a:rPr>
              <a:t>Σουηδίας </a:t>
            </a:r>
            <a:r>
              <a:rPr lang="el-GR" sz="1500" dirty="0" smtClean="0">
                <a:latin typeface="+mj-lt"/>
              </a:rPr>
              <a:t>και πολλών περιφέρειων Ιταλίας </a:t>
            </a:r>
            <a:r>
              <a:rPr lang="el-GR" sz="1500" dirty="0">
                <a:latin typeface="+mj-lt"/>
              </a:rPr>
              <a:t>και </a:t>
            </a:r>
            <a:r>
              <a:rPr lang="el-GR" sz="1500" dirty="0" smtClean="0">
                <a:latin typeface="+mj-lt"/>
              </a:rPr>
              <a:t>Ισπανίας)</a:t>
            </a:r>
          </a:p>
          <a:p>
            <a:pPr>
              <a:buNone/>
            </a:pPr>
            <a:r>
              <a:rPr lang="el-GR" sz="1500" b="1" u="sng" dirty="0" smtClean="0">
                <a:latin typeface="+mj-lt"/>
              </a:rPr>
              <a:t>Σενάριο 3</a:t>
            </a:r>
            <a:r>
              <a:rPr lang="el-GR" sz="1500" dirty="0">
                <a:latin typeface="+mj-lt"/>
              </a:rPr>
              <a:t>:  Εάν η στήριξη περιοριστεί ακόμη περισσότερο στις χώρες της συνοχής, θα πρέπει επίσης να διακοπούν οι επενδύσεις σε λιγότερο ανεπτυγμένες περιφέρειες στη Γαλλία, την Ιταλία και την Ισπανία. Αυτό θα ισοδυναμούσε με </a:t>
            </a:r>
            <a:r>
              <a:rPr lang="el-GR" sz="1500" b="1" u="sng" dirty="0">
                <a:latin typeface="+mj-lt"/>
              </a:rPr>
              <a:t>μείωση κατά περίπου 124 δισ. EUR</a:t>
            </a:r>
            <a:r>
              <a:rPr lang="el-GR" sz="1500" dirty="0">
                <a:latin typeface="+mj-lt"/>
              </a:rPr>
              <a:t> για την </a:t>
            </a:r>
            <a:r>
              <a:rPr lang="el-GR" sz="1500" dirty="0" smtClean="0">
                <a:latin typeface="+mj-lt"/>
              </a:rPr>
              <a:t>περίοδο, ήτοι 11 </a:t>
            </a:r>
            <a:r>
              <a:rPr lang="el-GR" sz="1500" dirty="0">
                <a:latin typeface="+mj-lt"/>
              </a:rPr>
              <a:t>% περίπου του ισχύοντος Πολυετούς Δημοσιονομικού </a:t>
            </a:r>
            <a:r>
              <a:rPr lang="el-GR" sz="1500" dirty="0" smtClean="0">
                <a:latin typeface="+mj-lt"/>
              </a:rPr>
              <a:t>Πλαισίου (30% επί της Δαπάνης Συνοχής).</a:t>
            </a:r>
          </a:p>
        </p:txBody>
      </p:sp>
    </p:spTree>
    <p:extLst>
      <p:ext uri="{BB962C8B-B14F-4D97-AF65-F5344CB8AC3E}">
        <p14:creationId xmlns:p14="http://schemas.microsoft.com/office/powerpoint/2010/main" val="3882541809"/>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0"/>
            <a:ext cx="8229600" cy="1052736"/>
          </a:xfrm>
        </p:spPr>
        <p:txBody>
          <a:bodyPr/>
          <a:lstStyle/>
          <a:p>
            <a:pPr algn="ctr" eaLnBrk="1" hangingPunct="1"/>
            <a:r>
              <a:rPr lang="el-GR" sz="2800" b="1" u="sng" dirty="0" smtClean="0"/>
              <a:t>ΤΟ ΝΕΟ ΧΡΗΜΑΤΟΔΟΤΙΚΟ ΠΛΑΙΣΙΟ ΜΕΤΑ ΤΟ 2020</a:t>
            </a:r>
            <a:r>
              <a:rPr lang="en-US" sz="2800" b="1" u="sng" dirty="0"/>
              <a:t> </a:t>
            </a:r>
            <a:r>
              <a:rPr lang="en-US" sz="2800" b="1" u="sng" dirty="0" smtClean="0"/>
              <a:t>(2021-2027)</a:t>
            </a:r>
            <a:r>
              <a:rPr lang="el-GR" sz="2800" b="1" u="sng" dirty="0" smtClean="0"/>
              <a:t> ΙΙ</a:t>
            </a:r>
            <a:endParaRPr lang="el-GR" sz="2800" b="1" dirty="0" smtClean="0"/>
          </a:p>
        </p:txBody>
      </p:sp>
      <p:sp>
        <p:nvSpPr>
          <p:cNvPr id="19458" name="2 - Θέση περιεχομένου"/>
          <p:cNvSpPr>
            <a:spLocks noGrp="1"/>
          </p:cNvSpPr>
          <p:nvPr>
            <p:ph idx="1"/>
          </p:nvPr>
        </p:nvSpPr>
        <p:spPr>
          <a:xfrm>
            <a:off x="468313" y="1052736"/>
            <a:ext cx="8229600" cy="5688632"/>
          </a:xfrm>
        </p:spPr>
        <p:txBody>
          <a:bodyPr/>
          <a:lstStyle/>
          <a:p>
            <a:pPr>
              <a:buNone/>
            </a:pPr>
            <a:r>
              <a:rPr lang="el-GR" sz="1600" dirty="0" smtClean="0">
                <a:latin typeface="+mj-lt"/>
              </a:rPr>
              <a:t>** </a:t>
            </a:r>
            <a:r>
              <a:rPr lang="el-GR" sz="1600" u="sng" dirty="0" smtClean="0">
                <a:latin typeface="+mj-lt"/>
              </a:rPr>
              <a:t>Δεν πρέπει να επιτρέψουμε να επαναληφθεί η ατυχής εμπειρία του 2013 </a:t>
            </a:r>
            <a:r>
              <a:rPr lang="el-GR" sz="1600" dirty="0" smtClean="0">
                <a:latin typeface="+mj-lt"/>
              </a:rPr>
              <a:t>(οχι καθυστέρηση υιοθέτησης πλαισίου)</a:t>
            </a:r>
          </a:p>
          <a:p>
            <a:pPr>
              <a:buNone/>
            </a:pPr>
            <a:r>
              <a:rPr lang="el-GR" sz="1600" dirty="0" smtClean="0">
                <a:latin typeface="+mj-lt"/>
              </a:rPr>
              <a:t>**Νέα δεδομένα μετά το </a:t>
            </a:r>
            <a:r>
              <a:rPr lang="en-US" sz="1600" dirty="0" smtClean="0">
                <a:latin typeface="+mj-lt"/>
              </a:rPr>
              <a:t>Brexit</a:t>
            </a:r>
            <a:endParaRPr lang="el-GR" sz="1600" dirty="0" smtClean="0">
              <a:latin typeface="+mj-lt"/>
            </a:endParaRPr>
          </a:p>
          <a:p>
            <a:pPr>
              <a:buNone/>
            </a:pPr>
            <a:r>
              <a:rPr lang="el-GR" sz="1600" dirty="0" smtClean="0">
                <a:latin typeface="+mj-lt"/>
              </a:rPr>
              <a:t>**Ενίσχυση του θεσμού - που συχνά αναφέρεται ως «αιρεσιμότητα» - μεταξύ της χρηματοδότησης της ΕΕ και του σεβασμού των θεμελιωδών αξιών της. </a:t>
            </a:r>
          </a:p>
          <a:p>
            <a:pPr>
              <a:buNone/>
            </a:pPr>
            <a:r>
              <a:rPr lang="el-GR" sz="1600" dirty="0" smtClean="0">
                <a:latin typeface="+mj-lt"/>
              </a:rPr>
              <a:t>** Πρόταση για «Νέους Ιδίους Πόρους» (Σύστημα Εμπορίας Εκπομπών ρύπων, φορολογία μεγάλων επιχειρήσεων, έσοδα νομισματοκοπείων)</a:t>
            </a:r>
          </a:p>
          <a:p>
            <a:pPr>
              <a:buNone/>
            </a:pPr>
            <a:r>
              <a:rPr lang="el-GR" sz="1600" dirty="0">
                <a:latin typeface="+mj-lt"/>
              </a:rPr>
              <a:t>**Πώς θα γίνουν περισσότερα με λιγότερα χρήματα; </a:t>
            </a:r>
            <a:r>
              <a:rPr lang="el-GR" sz="1600" dirty="0" smtClean="0">
                <a:latin typeface="+mj-lt"/>
              </a:rPr>
              <a:t> (άυξηση χρηματοδοτικών εργαλείων ήτοι δάνεια εγγυήσεις μετοχικό κεφάλαιο εις βάρος επιχορηγήσεων)</a:t>
            </a:r>
          </a:p>
          <a:p>
            <a:pPr>
              <a:buNone/>
            </a:pPr>
            <a:r>
              <a:rPr lang="el-GR" sz="1600" dirty="0">
                <a:latin typeface="+mj-lt"/>
              </a:rPr>
              <a:t>** Το δυναμικό του προϋπολογισμού της ΕΕ μπορεί να ενεργοποιηθεί πλήρως μόνον εάν βοηθά το οικονομικό, ρυθμιστικό και διοικητικό περιβάλλον στα κράτη μέλη.</a:t>
            </a:r>
            <a:endParaRPr lang="el-GR" sz="1600" dirty="0" smtClean="0">
              <a:latin typeface="+mj-lt"/>
            </a:endParaRPr>
          </a:p>
          <a:p>
            <a:pPr>
              <a:buNone/>
            </a:pPr>
            <a:r>
              <a:rPr lang="el-GR" sz="1600" dirty="0" smtClean="0">
                <a:latin typeface="+mj-lt"/>
              </a:rPr>
              <a:t>**</a:t>
            </a:r>
            <a:r>
              <a:rPr lang="el-GR" sz="1600" dirty="0">
                <a:latin typeface="+mj-lt"/>
              </a:rPr>
              <a:t>Β</a:t>
            </a:r>
            <a:r>
              <a:rPr lang="el-GR" sz="1600" dirty="0" smtClean="0">
                <a:latin typeface="+mj-lt"/>
              </a:rPr>
              <a:t>έλτιστη </a:t>
            </a:r>
            <a:r>
              <a:rPr lang="el-GR" sz="1600" dirty="0">
                <a:latin typeface="+mj-lt"/>
              </a:rPr>
              <a:t>χρήση των μέσων όπως οι εγγυήσεις, τα δάνεια ή τα χρηματοδοτικά μέσα. Το ενισχυμένο </a:t>
            </a:r>
            <a:r>
              <a:rPr lang="el-GR" sz="1600" b="1" u="sng" dirty="0">
                <a:latin typeface="+mj-lt"/>
              </a:rPr>
              <a:t>Ευρωπαϊκό Ταμείο Στρατηγικών </a:t>
            </a:r>
            <a:r>
              <a:rPr lang="el-GR" sz="1600" b="1" u="sng" dirty="0" smtClean="0">
                <a:latin typeface="+mj-lt"/>
              </a:rPr>
              <a:t>Επενδύσεων («πακέτο Γιούνκερ»</a:t>
            </a:r>
            <a:r>
              <a:rPr lang="el-GR" sz="1600" dirty="0" smtClean="0">
                <a:latin typeface="+mj-lt"/>
              </a:rPr>
              <a:t>) διαδραματίζει καθοριστικό </a:t>
            </a:r>
            <a:r>
              <a:rPr lang="el-GR" sz="1600" dirty="0">
                <a:latin typeface="+mj-lt"/>
              </a:rPr>
              <a:t>ρόλο στην κινητοποίηση ιδιωτικών επενδύσεων σε ολόκληρη την Ευρώπη. (</a:t>
            </a:r>
            <a:r>
              <a:rPr lang="el-GR" sz="1600" dirty="0" smtClean="0">
                <a:latin typeface="+mj-lt"/>
              </a:rPr>
              <a:t>κινητοποίηση μέσω του Ταμείου πάνω </a:t>
            </a:r>
            <a:r>
              <a:rPr lang="el-GR" sz="1600" dirty="0">
                <a:latin typeface="+mj-lt"/>
              </a:rPr>
              <a:t>από 500 δισ. EUR</a:t>
            </a:r>
            <a:r>
              <a:rPr lang="el-GR" sz="1600" dirty="0" smtClean="0">
                <a:latin typeface="+mj-lt"/>
              </a:rPr>
              <a:t>)</a:t>
            </a:r>
          </a:p>
          <a:p>
            <a:pPr>
              <a:buNone/>
            </a:pPr>
            <a:r>
              <a:rPr lang="el-GR" sz="1600" dirty="0" smtClean="0">
                <a:latin typeface="+mj-lt"/>
              </a:rPr>
              <a:t>** Διαχείριση χρηματοδότησης της ΕΕ σε ευρωπαϊκό επίπεδο (εις βάρος εθνικών και περιφερειακών δομών)</a:t>
            </a:r>
          </a:p>
          <a:p>
            <a:pPr>
              <a:buNone/>
            </a:pPr>
            <a:r>
              <a:rPr lang="el-GR" sz="1600" dirty="0" smtClean="0">
                <a:latin typeface="+mj-lt"/>
              </a:rPr>
              <a:t>** Απομάκρυνση απο τις αξίες Συνοχής και Σύγκλισης</a:t>
            </a:r>
          </a:p>
          <a:p>
            <a:pPr>
              <a:buNone/>
            </a:pPr>
            <a:r>
              <a:rPr lang="el-GR" sz="1600" dirty="0" smtClean="0">
                <a:latin typeface="+mj-lt"/>
              </a:rPr>
              <a:t>** Ανταπόδοση και λογοδοσία αντί αλληλεγγύη</a:t>
            </a:r>
          </a:p>
        </p:txBody>
      </p:sp>
    </p:spTree>
    <p:extLst>
      <p:ext uri="{BB962C8B-B14F-4D97-AF65-F5344CB8AC3E}">
        <p14:creationId xmlns:p14="http://schemas.microsoft.com/office/powerpoint/2010/main" val="2315217063"/>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6672"/>
          </a:xfrm>
        </p:spPr>
        <p:txBody>
          <a:bodyPr/>
          <a:lstStyle/>
          <a:p>
            <a:pPr algn="ctr"/>
            <a:r>
              <a:rPr lang="el-GR" sz="2600" dirty="0" smtClean="0"/>
              <a:t>ΠΡΟΤΑΣΗ ΕΠΙΤΡΟΠΗΣ ΓΙΑ ΠΕΡΙΟΔΟ 2021-2027</a:t>
            </a:r>
            <a:endParaRPr lang="el-GR" sz="2600" dirty="0"/>
          </a:p>
        </p:txBody>
      </p:sp>
      <p:sp>
        <p:nvSpPr>
          <p:cNvPr id="3" name="Content Placeholder 2"/>
          <p:cNvSpPr>
            <a:spLocks noGrp="1"/>
          </p:cNvSpPr>
          <p:nvPr>
            <p:ph idx="1"/>
          </p:nvPr>
        </p:nvSpPr>
        <p:spPr>
          <a:xfrm>
            <a:off x="457200" y="548681"/>
            <a:ext cx="8229600" cy="5775920"/>
          </a:xfrm>
        </p:spPr>
        <p:txBody>
          <a:bodyPr/>
          <a:lstStyle/>
          <a:p>
            <a:pPr marL="0" indent="0">
              <a:buNone/>
            </a:pPr>
            <a:r>
              <a:rPr lang="el-GR" sz="2000" b="1" dirty="0" smtClean="0"/>
              <a:t>Ευρωπαϊκή Επιτροπή</a:t>
            </a:r>
          </a:p>
          <a:p>
            <a:pPr marL="0" indent="0">
              <a:buNone/>
            </a:pPr>
            <a:r>
              <a:rPr lang="el-GR" sz="2000" i="1" dirty="0" smtClean="0"/>
              <a:t>«Ένας </a:t>
            </a:r>
            <a:r>
              <a:rPr lang="el-GR" sz="2000" i="1" dirty="0"/>
              <a:t>σύγχρονος προϋπολογισμός για μια Ένωση που προστατεύει, ενδυναμώνει και υπερασπίζεται τους πολίτες </a:t>
            </a:r>
            <a:r>
              <a:rPr lang="el-GR" sz="2000" i="1" dirty="0" smtClean="0"/>
              <a:t>της. Πολυετές </a:t>
            </a:r>
            <a:r>
              <a:rPr lang="el-GR" sz="2000" i="1" dirty="0"/>
              <a:t>δημοσιονομικό πλαίσιο </a:t>
            </a:r>
            <a:r>
              <a:rPr lang="el-GR" sz="2000" i="1" dirty="0" smtClean="0"/>
              <a:t>2021-2027»</a:t>
            </a:r>
          </a:p>
          <a:p>
            <a:pPr marL="0" indent="0">
              <a:buNone/>
            </a:pPr>
            <a:r>
              <a:rPr lang="pt-BR" sz="2000" dirty="0"/>
              <a:t>Βρυξέλλες, 2.5.2018 </a:t>
            </a:r>
            <a:r>
              <a:rPr lang="pt-BR" sz="2000" dirty="0" smtClean="0"/>
              <a:t>COM(2018</a:t>
            </a:r>
            <a:r>
              <a:rPr lang="pt-BR" sz="2000" dirty="0"/>
              <a:t>) 321 final </a:t>
            </a:r>
            <a:endParaRPr lang="el-GR" sz="2000" dirty="0" smtClean="0"/>
          </a:p>
          <a:p>
            <a:pPr marL="0" indent="0">
              <a:buNone/>
            </a:pPr>
            <a:endParaRPr lang="el-GR" sz="2000" dirty="0" smtClean="0"/>
          </a:p>
          <a:p>
            <a:pPr marL="0" indent="0">
              <a:buNone/>
            </a:pPr>
            <a:r>
              <a:rPr lang="el-GR" sz="2000" dirty="0" smtClean="0"/>
              <a:t>Πρόταση:</a:t>
            </a:r>
          </a:p>
          <a:p>
            <a:pPr marL="0" indent="0">
              <a:buNone/>
            </a:pPr>
            <a:r>
              <a:rPr lang="el-GR" sz="2000" dirty="0" smtClean="0"/>
              <a:t>1,279 </a:t>
            </a:r>
            <a:r>
              <a:rPr lang="el-GR" sz="2000" dirty="0" err="1" smtClean="0"/>
              <a:t>δισ</a:t>
            </a:r>
            <a:r>
              <a:rPr lang="en-US" sz="2000" dirty="0" smtClean="0"/>
              <a:t> </a:t>
            </a:r>
            <a:r>
              <a:rPr lang="el-GR" sz="2000" dirty="0" smtClean="0"/>
              <a:t>€ και 1.11% ιδίοι πόροι (σε δεσμεύσεις με τιμές 2018)</a:t>
            </a:r>
          </a:p>
          <a:p>
            <a:pPr marL="0" indent="0">
              <a:buNone/>
            </a:pPr>
            <a:endParaRPr lang="el-GR" sz="2000" dirty="0" smtClean="0"/>
          </a:p>
          <a:p>
            <a:pPr marL="0" indent="0">
              <a:buNone/>
            </a:pPr>
            <a:r>
              <a:rPr lang="el-GR" sz="2000" dirty="0" smtClean="0"/>
              <a:t>(+ προτάσεις κανονισμών για την περίοδο 2021-2029 )</a:t>
            </a:r>
            <a:endParaRPr lang="el-GR" sz="2000" dirty="0"/>
          </a:p>
          <a:p>
            <a:pPr marL="0" indent="0">
              <a:buNone/>
            </a:pPr>
            <a:r>
              <a:rPr lang="el-GR" sz="1600" dirty="0" smtClean="0"/>
              <a:t> </a:t>
            </a:r>
          </a:p>
          <a:p>
            <a:pPr marL="0" indent="0">
              <a:buNone/>
            </a:pPr>
            <a:endParaRPr lang="el-GR" sz="2000" dirty="0" smtClean="0"/>
          </a:p>
          <a:p>
            <a:pPr marL="0" indent="0">
              <a:buNone/>
            </a:pPr>
            <a:endParaRPr lang="el-GR" sz="2000" dirty="0"/>
          </a:p>
          <a:p>
            <a:pPr marL="0" indent="0">
              <a:buNone/>
            </a:pPr>
            <a:endParaRPr lang="el-GR" sz="2000" dirty="0"/>
          </a:p>
        </p:txBody>
      </p:sp>
    </p:spTree>
    <p:extLst>
      <p:ext uri="{BB962C8B-B14F-4D97-AF65-F5344CB8AC3E}">
        <p14:creationId xmlns:p14="http://schemas.microsoft.com/office/powerpoint/2010/main" val="1764503"/>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6672"/>
          </a:xfrm>
        </p:spPr>
        <p:txBody>
          <a:bodyPr/>
          <a:lstStyle/>
          <a:p>
            <a:pPr algn="ctr"/>
            <a:r>
              <a:rPr lang="el-GR" sz="2600" dirty="0" smtClean="0"/>
              <a:t>ΠΡΟΤΑΣΗ ΕΠΙΤΡΟΠΗΣ ΓΙΑ ΠΕΡΙΟΔΟ 2021-2027 Ι</a:t>
            </a:r>
            <a:endParaRPr lang="el-GR" sz="2600" dirty="0"/>
          </a:p>
        </p:txBody>
      </p:sp>
      <p:sp>
        <p:nvSpPr>
          <p:cNvPr id="3" name="Content Placeholder 2"/>
          <p:cNvSpPr>
            <a:spLocks noGrp="1"/>
          </p:cNvSpPr>
          <p:nvPr>
            <p:ph idx="1"/>
          </p:nvPr>
        </p:nvSpPr>
        <p:spPr>
          <a:xfrm>
            <a:off x="457200" y="548681"/>
            <a:ext cx="8229600" cy="5775920"/>
          </a:xfrm>
        </p:spPr>
        <p:txBody>
          <a:bodyPr/>
          <a:lstStyle/>
          <a:p>
            <a:pPr marL="0" indent="0">
              <a:buNone/>
            </a:pPr>
            <a:r>
              <a:rPr lang="el-GR" sz="1800" u="sng" dirty="0" smtClean="0"/>
              <a:t>Βασικά χαρακτηριστικά πρότασης:</a:t>
            </a:r>
            <a:endParaRPr lang="en-US" sz="1800" u="sng" dirty="0" smtClean="0"/>
          </a:p>
          <a:p>
            <a:pPr marL="0" indent="0">
              <a:buNone/>
            </a:pPr>
            <a:r>
              <a:rPr lang="el-GR" sz="1800" u="sng" dirty="0" smtClean="0"/>
              <a:t>ΝΕΑ ΔΟΜΗ ΠΡΟΤΕΡΑΙΟΤΗΤΩΝ</a:t>
            </a:r>
          </a:p>
          <a:p>
            <a:pPr>
              <a:buNone/>
            </a:pPr>
            <a:r>
              <a:rPr lang="el-GR" sz="1800" dirty="0" smtClean="0"/>
              <a:t>«Οι επενδύσεις της ΕΕ την περίοδο 2021-2027 θα καθοδηγούνται από πέντε κύριους στόχους»:</a:t>
            </a:r>
          </a:p>
          <a:p>
            <a:pPr>
              <a:buNone/>
            </a:pPr>
            <a:r>
              <a:rPr lang="el-GR" sz="1800" dirty="0" smtClean="0"/>
              <a:t>1. </a:t>
            </a:r>
            <a:r>
              <a:rPr lang="el-GR" sz="1600" dirty="0" smtClean="0"/>
              <a:t>μια </a:t>
            </a:r>
            <a:r>
              <a:rPr lang="el-GR" sz="1600" b="1" u="sng" dirty="0" smtClean="0"/>
              <a:t>εξυπνότερη Ευρώπη</a:t>
            </a:r>
            <a:r>
              <a:rPr lang="el-GR" sz="1600" dirty="0" smtClean="0"/>
              <a:t>, μέσω της καινοτομίας, της ψηφιοποίησης, του οικονομικού μετασχηματισμού και της στήριξης των μικρών και μεσαίων επιχειρήσεων </a:t>
            </a:r>
          </a:p>
          <a:p>
            <a:pPr>
              <a:buNone/>
            </a:pPr>
            <a:r>
              <a:rPr lang="el-GR" sz="1600" dirty="0" smtClean="0"/>
              <a:t>2. μια πιο </a:t>
            </a:r>
            <a:r>
              <a:rPr lang="el-GR" sz="1600" b="1" u="sng" dirty="0" smtClean="0"/>
              <a:t>πράσινη Ευρώπη </a:t>
            </a:r>
            <a:r>
              <a:rPr lang="el-GR" sz="1600" dirty="0" smtClean="0"/>
              <a:t>χωρίς ανθρακούχες εκπομπές, που εφαρμόζει τη συμφωνία του Παρισιού και επενδύει στην ενεργειακή μετάβαση, στις ανανεώσιμες πηγές ενέργειας και στην καταπολέμηση της κλιματικής αλλαγής </a:t>
            </a:r>
          </a:p>
          <a:p>
            <a:pPr>
              <a:buNone/>
            </a:pPr>
            <a:r>
              <a:rPr lang="el-GR" sz="1600" dirty="0" smtClean="0"/>
              <a:t>3. μια πιο </a:t>
            </a:r>
            <a:r>
              <a:rPr lang="el-GR" sz="1600" b="1" u="sng" dirty="0" smtClean="0"/>
              <a:t>συνδεδεμένη Ευρώπη</a:t>
            </a:r>
            <a:r>
              <a:rPr lang="el-GR" sz="1600" dirty="0" smtClean="0"/>
              <a:t>, με στρατηγικά δίκτυα μεταφορών και ψηφιακά δίκτυα </a:t>
            </a:r>
          </a:p>
          <a:p>
            <a:pPr>
              <a:buNone/>
            </a:pPr>
            <a:r>
              <a:rPr lang="el-GR" sz="1600" dirty="0" smtClean="0"/>
              <a:t>4. μια πιο </a:t>
            </a:r>
            <a:r>
              <a:rPr lang="el-GR" sz="1600" b="1" u="sng" dirty="0" smtClean="0"/>
              <a:t>κοινωνική Ευρώπη</a:t>
            </a:r>
            <a:r>
              <a:rPr lang="el-GR" sz="1600" dirty="0" smtClean="0"/>
              <a:t>, που υλοποιεί τον ευρωπαϊκό πυλώνα κοινωνικών δικαιωμάτων και στηρίζει την ποιοτική απασχόληση, την εκπαίδευση, τις δεξιότητες, την κοινωνική ένταξη και την ίση πρόσβαση στην υγειονομική περίθαλψη </a:t>
            </a:r>
          </a:p>
          <a:p>
            <a:pPr>
              <a:buNone/>
            </a:pPr>
            <a:r>
              <a:rPr lang="el-GR" sz="1600" dirty="0" smtClean="0"/>
              <a:t>5. μια </a:t>
            </a:r>
            <a:r>
              <a:rPr lang="el-GR" sz="1600" b="1" u="sng" dirty="0" smtClean="0"/>
              <a:t>Ευρώπη πιο κοντά στους πολίτες</a:t>
            </a:r>
            <a:r>
              <a:rPr lang="el-GR" sz="1600" dirty="0" smtClean="0"/>
              <a:t>, με τη στήριξη των αναπτυξιακών στρατηγικών που καταρτίζονται σε τοπικό επίπεδο και της βιώσιμης αστικής ανάπτυξης σε όλη την ΕΕ.</a:t>
            </a:r>
            <a:endParaRPr lang="el-GR" sz="1600" u="sng" dirty="0" smtClean="0"/>
          </a:p>
          <a:p>
            <a:pPr marL="0" indent="0">
              <a:buNone/>
            </a:pPr>
            <a:r>
              <a:rPr lang="el-GR" sz="1600" dirty="0" smtClean="0"/>
              <a:t> </a:t>
            </a:r>
          </a:p>
          <a:p>
            <a:pPr marL="0" indent="0">
              <a:buNone/>
            </a:pPr>
            <a:endParaRPr lang="el-GR" sz="2000" dirty="0" smtClean="0"/>
          </a:p>
          <a:p>
            <a:pPr marL="0" indent="0">
              <a:buNone/>
            </a:pPr>
            <a:endParaRPr lang="el-GR" sz="2000" dirty="0"/>
          </a:p>
          <a:p>
            <a:pPr marL="0" indent="0">
              <a:buNone/>
            </a:pPr>
            <a:endParaRPr lang="el-GR" sz="2000" dirty="0"/>
          </a:p>
        </p:txBody>
      </p:sp>
    </p:spTree>
    <p:extLst>
      <p:ext uri="{BB962C8B-B14F-4D97-AF65-F5344CB8AC3E}">
        <p14:creationId xmlns:p14="http://schemas.microsoft.com/office/powerpoint/2010/main" val="1764503"/>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6672"/>
          </a:xfrm>
        </p:spPr>
        <p:txBody>
          <a:bodyPr/>
          <a:lstStyle/>
          <a:p>
            <a:pPr algn="ctr"/>
            <a:r>
              <a:rPr lang="el-GR" sz="2600" dirty="0" smtClean="0"/>
              <a:t>ΠΡΟΤΑΣΗ ΕΠΙΤΡΟΠΗΣ ΓΙΑ ΠΕΡΙΟΔΟ 2021-2027 ΙΙ</a:t>
            </a:r>
            <a:endParaRPr lang="el-GR" sz="2600" dirty="0"/>
          </a:p>
        </p:txBody>
      </p:sp>
      <p:sp>
        <p:nvSpPr>
          <p:cNvPr id="3" name="Content Placeholder 2"/>
          <p:cNvSpPr>
            <a:spLocks noGrp="1"/>
          </p:cNvSpPr>
          <p:nvPr>
            <p:ph idx="1"/>
          </p:nvPr>
        </p:nvSpPr>
        <p:spPr>
          <a:xfrm>
            <a:off x="457200" y="548681"/>
            <a:ext cx="8229600" cy="5775920"/>
          </a:xfrm>
        </p:spPr>
        <p:txBody>
          <a:bodyPr/>
          <a:lstStyle/>
          <a:p>
            <a:pPr marL="0" indent="0">
              <a:buNone/>
            </a:pPr>
            <a:r>
              <a:rPr lang="el-GR" sz="1800" u="sng" dirty="0" smtClean="0"/>
              <a:t>Βασικά χαρακτηριστικά πρότασης:</a:t>
            </a:r>
            <a:endParaRPr lang="en-US" sz="1800" u="sng" dirty="0" smtClean="0"/>
          </a:p>
          <a:p>
            <a:pPr marL="0" indent="0">
              <a:buNone/>
            </a:pPr>
            <a:r>
              <a:rPr lang="el-GR" sz="1800" u="sng" dirty="0" smtClean="0"/>
              <a:t>ΠΟΛΙΤΙΚΑ</a:t>
            </a:r>
          </a:p>
          <a:p>
            <a:pPr marL="0" indent="0">
              <a:buNone/>
            </a:pPr>
            <a:r>
              <a:rPr lang="el-GR" sz="1600" dirty="0" smtClean="0"/>
              <a:t>Τελικά η Συνοχή παραμένει (Συμμαχία για τη Συνοχή)</a:t>
            </a:r>
          </a:p>
          <a:p>
            <a:pPr marL="0" indent="0">
              <a:buNone/>
            </a:pPr>
            <a:r>
              <a:rPr lang="el-GR" sz="1600" dirty="0" smtClean="0"/>
              <a:t>Σαφής προσπάθεια πρότασης να συμβιβάσει αντίθετες τάσεις</a:t>
            </a:r>
          </a:p>
          <a:p>
            <a:pPr marL="0" indent="0">
              <a:buNone/>
            </a:pPr>
            <a:r>
              <a:rPr lang="el-GR" sz="1600" dirty="0" smtClean="0"/>
              <a:t>ΠΔΠ (Πολυετές Δημοσιονομικό Πλαίσιο)</a:t>
            </a:r>
          </a:p>
          <a:p>
            <a:pPr marL="0" indent="0">
              <a:buNone/>
            </a:pPr>
            <a:r>
              <a:rPr lang="el-GR" sz="1600" dirty="0" smtClean="0"/>
              <a:t>Ολλανδία, Αυστρία, Σουηδία, Δανία ήδη εξέφρασαν κάθετη διαφωνία στην πρόταση</a:t>
            </a:r>
          </a:p>
          <a:p>
            <a:pPr marL="0" indent="0">
              <a:buNone/>
            </a:pPr>
            <a:r>
              <a:rPr lang="el-GR" sz="1600" dirty="0" smtClean="0"/>
              <a:t>Γερμανία παρέμεινε στο λεκτικό «εξακολουθούμε να συνεισφέρουμε»</a:t>
            </a:r>
          </a:p>
          <a:p>
            <a:pPr marL="0" indent="0">
              <a:buNone/>
            </a:pPr>
            <a:r>
              <a:rPr lang="en-US" sz="1600" dirty="0" err="1" smtClean="0"/>
              <a:t>Brexit</a:t>
            </a:r>
            <a:r>
              <a:rPr lang="en-US" sz="1600" dirty="0" smtClean="0"/>
              <a:t> </a:t>
            </a:r>
            <a:r>
              <a:rPr lang="el-GR" sz="1600" dirty="0" smtClean="0"/>
              <a:t>ως δεδομένο (10 δις € λιγότερα ανά έτος)</a:t>
            </a:r>
          </a:p>
          <a:p>
            <a:pPr marL="0" indent="0">
              <a:buNone/>
            </a:pPr>
            <a:r>
              <a:rPr lang="el-GR" sz="1600" dirty="0" smtClean="0"/>
              <a:t>Αναμονή 7 δις € έως Απρίλιο από Η.Β. ασχέτως εξελίξεων</a:t>
            </a:r>
          </a:p>
          <a:p>
            <a:pPr marL="0" indent="0">
              <a:buNone/>
            </a:pPr>
            <a:r>
              <a:rPr lang="el-GR" sz="1600" dirty="0" smtClean="0"/>
              <a:t>Σταδιακή κατάργηση «επιστροφών» (κατάργηση συμφωνιών </a:t>
            </a:r>
            <a:r>
              <a:rPr lang="el-GR" sz="1600" dirty="0" err="1" smtClean="0"/>
              <a:t>Φονταινμπλώ</a:t>
            </a:r>
            <a:r>
              <a:rPr lang="el-GR" sz="1600" dirty="0" smtClean="0"/>
              <a:t> 1984)</a:t>
            </a:r>
          </a:p>
          <a:p>
            <a:pPr marL="0" indent="0">
              <a:buNone/>
            </a:pPr>
            <a:r>
              <a:rPr lang="el-GR" sz="1600" dirty="0" smtClean="0"/>
              <a:t> </a:t>
            </a:r>
          </a:p>
          <a:p>
            <a:pPr marL="0" indent="0">
              <a:buNone/>
            </a:pPr>
            <a:endParaRPr lang="el-GR" sz="2000" dirty="0" smtClean="0"/>
          </a:p>
          <a:p>
            <a:pPr marL="0" indent="0">
              <a:buNone/>
            </a:pPr>
            <a:endParaRPr lang="el-GR" sz="2000" dirty="0"/>
          </a:p>
          <a:p>
            <a:pPr marL="0" indent="0">
              <a:buNone/>
            </a:pPr>
            <a:endParaRPr lang="el-GR" sz="2000" dirty="0"/>
          </a:p>
        </p:txBody>
      </p:sp>
    </p:spTree>
    <p:extLst>
      <p:ext uri="{BB962C8B-B14F-4D97-AF65-F5344CB8AC3E}">
        <p14:creationId xmlns:p14="http://schemas.microsoft.com/office/powerpoint/2010/main" val="1764503"/>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57166"/>
          </a:xfrm>
        </p:spPr>
        <p:txBody>
          <a:bodyPr/>
          <a:lstStyle/>
          <a:p>
            <a:pPr algn="ctr"/>
            <a:r>
              <a:rPr lang="el-GR" sz="2600" dirty="0" smtClean="0"/>
              <a:t>ΠΡΟΤΑΣΗ ΕΠΙΤΡΟΠΗΣ ΓΙΑ ΠΕΡΙΟΔΟ 2021-2027 ΙΙΙ</a:t>
            </a:r>
            <a:endParaRPr lang="el-GR" sz="2600" dirty="0"/>
          </a:p>
        </p:txBody>
      </p:sp>
      <p:sp>
        <p:nvSpPr>
          <p:cNvPr id="3" name="Content Placeholder 2"/>
          <p:cNvSpPr>
            <a:spLocks noGrp="1"/>
          </p:cNvSpPr>
          <p:nvPr>
            <p:ph idx="1"/>
          </p:nvPr>
        </p:nvSpPr>
        <p:spPr>
          <a:xfrm>
            <a:off x="457200" y="357166"/>
            <a:ext cx="8229600" cy="5967435"/>
          </a:xfrm>
        </p:spPr>
        <p:txBody>
          <a:bodyPr/>
          <a:lstStyle/>
          <a:p>
            <a:pPr marL="0" indent="0">
              <a:buNone/>
            </a:pPr>
            <a:r>
              <a:rPr lang="el-GR" sz="1800" u="sng" dirty="0" smtClean="0"/>
              <a:t>Βασικά χαρακτηριστικά πρότασης:</a:t>
            </a:r>
            <a:endParaRPr lang="en-US" sz="1800" u="sng" dirty="0" smtClean="0"/>
          </a:p>
          <a:p>
            <a:pPr marL="0" indent="0">
              <a:buNone/>
            </a:pPr>
            <a:r>
              <a:rPr lang="el-GR" sz="1800" u="sng" dirty="0" smtClean="0"/>
              <a:t>ΧΡΗΜΟΤΟΔΟΤΙΚΑ</a:t>
            </a:r>
            <a:r>
              <a:rPr lang="en-US" sz="1800" u="sng" dirty="0" smtClean="0"/>
              <a:t> - </a:t>
            </a:r>
            <a:r>
              <a:rPr lang="el-GR" sz="1800" u="sng" dirty="0" smtClean="0"/>
              <a:t>ΤΕΧΝΙΚΑ</a:t>
            </a:r>
          </a:p>
          <a:p>
            <a:pPr marL="0" indent="0">
              <a:buNone/>
            </a:pPr>
            <a:r>
              <a:rPr lang="el-GR" sz="1500" dirty="0" smtClean="0"/>
              <a:t>Τρείς κατηγορίες περιφερειών </a:t>
            </a:r>
            <a:r>
              <a:rPr lang="en-US" sz="1500" dirty="0" smtClean="0"/>
              <a:t>NUTS II (</a:t>
            </a:r>
            <a:r>
              <a:rPr lang="el-GR" sz="1500" dirty="0" smtClean="0"/>
              <a:t>Σύγκλισης &lt;75%, Μετάβασης 75%-100%, Περισσότερο Αναπτυγμένες &gt;100%), διατήρηση ισχύοντος συστήματος βάσει ΑΕΠ</a:t>
            </a:r>
          </a:p>
          <a:p>
            <a:pPr marL="0" indent="0">
              <a:buNone/>
            </a:pPr>
            <a:r>
              <a:rPr lang="el-GR" sz="1500" dirty="0" smtClean="0"/>
              <a:t>Χαμηλότερα ποσοστά συγχρηματοδότησης ανάλογα με την περιφέρεια (Σύγκλισης 70% - Μετάβασης 55% - Περισσότερο Αναπτυγμένες 40%)</a:t>
            </a:r>
          </a:p>
          <a:p>
            <a:pPr marL="0" indent="0">
              <a:buNone/>
            </a:pPr>
            <a:r>
              <a:rPr lang="el-GR" sz="1500" dirty="0" smtClean="0"/>
              <a:t>Για την Συνοχή 7 Ταμεία σε 1 κανονισμό – «ενιαίο εγχειρίδιο» (απλούστευση)</a:t>
            </a:r>
          </a:p>
          <a:p>
            <a:pPr marL="0" indent="0">
              <a:buNone/>
            </a:pPr>
            <a:r>
              <a:rPr lang="en-US" sz="1500" b="1" dirty="0" smtClean="0"/>
              <a:t>7 </a:t>
            </a:r>
            <a:r>
              <a:rPr lang="el-GR" sz="1500" b="1" dirty="0" smtClean="0"/>
              <a:t>Ταμεία</a:t>
            </a:r>
            <a:r>
              <a:rPr lang="el-GR" sz="1500" dirty="0" smtClean="0"/>
              <a:t>: 1. ΕΤΠΑ, 2. ΤΣ, 3. ΕΚΤ+, 4. Ευρωπαϊκό Ταμείο Θάλασσας και Αλιείας, 5. Ταμείο Εσωτερικής Ασφάλειας (</a:t>
            </a:r>
            <a:r>
              <a:rPr lang="en-US" sz="1500" dirty="0" smtClean="0"/>
              <a:t>ISF), 6. AMIF, 7. Integrated Border Management Fund (</a:t>
            </a:r>
            <a:r>
              <a:rPr lang="el-GR" sz="1500" dirty="0" smtClean="0"/>
              <a:t>πρώην </a:t>
            </a:r>
            <a:r>
              <a:rPr lang="en-US" sz="1500" dirty="0" smtClean="0"/>
              <a:t>BMVI)</a:t>
            </a:r>
            <a:r>
              <a:rPr lang="el-GR" sz="1500" dirty="0" smtClean="0"/>
              <a:t> </a:t>
            </a:r>
          </a:p>
          <a:p>
            <a:pPr marL="0" indent="0">
              <a:buNone/>
            </a:pPr>
            <a:r>
              <a:rPr lang="el-GR" sz="1500" dirty="0" smtClean="0"/>
              <a:t>Λιγότερα προγράμματα με σκοπό την ευελιξία και την αντιμετώπιση απρόβλεπτων γεγονότων</a:t>
            </a:r>
          </a:p>
          <a:p>
            <a:pPr marL="45720" indent="0">
              <a:buNone/>
            </a:pPr>
            <a:r>
              <a:rPr lang="el-GR" sz="1500" dirty="0" smtClean="0"/>
              <a:t>Σύνδεση με το Ευρωπαϊκό Εξάμηνο </a:t>
            </a:r>
            <a:r>
              <a:rPr lang="el-GR" sz="1300" dirty="0" smtClean="0"/>
              <a:t>(«αιρεσιμότητες μακροοικονομικού πλαισίου»: Αφορά την δράση των Διαρθρωτικών Ταμείων σε κράτη μέλη που</a:t>
            </a:r>
            <a:r>
              <a:rPr lang="en-US" sz="1300" dirty="0" smtClean="0"/>
              <a:t> </a:t>
            </a:r>
            <a:r>
              <a:rPr lang="el-GR" sz="1300" dirty="0" smtClean="0"/>
              <a:t>λαμβάνουν οικονομική ενίσχυση από τον </a:t>
            </a:r>
            <a:r>
              <a:rPr lang="en-US" sz="1300" dirty="0" smtClean="0"/>
              <a:t>ESM</a:t>
            </a:r>
            <a:r>
              <a:rPr lang="el-GR" sz="1300" dirty="0" smtClean="0"/>
              <a:t>. Η εκταμίευση εξαρτάται από την επίτευξη στόχων</a:t>
            </a:r>
            <a:r>
              <a:rPr lang="en-US" sz="1300" dirty="0" smtClean="0"/>
              <a:t> </a:t>
            </a:r>
            <a:r>
              <a:rPr lang="el-GR" sz="1300" dirty="0" smtClean="0"/>
              <a:t>των εθνικών προγραμμάτων εξυγίανσης. Η επιτροπή αναλαμβάνει αυτόνομο ρόλο χωρίς προηγούμενη έγκριση από το Συμβούλιο</a:t>
            </a:r>
            <a:r>
              <a:rPr lang="el-GR" sz="1500" dirty="0" smtClean="0"/>
              <a:t>)</a:t>
            </a:r>
          </a:p>
          <a:p>
            <a:pPr marL="0" indent="0">
              <a:buNone/>
            </a:pPr>
            <a:r>
              <a:rPr lang="el-GR" sz="1500" dirty="0" smtClean="0"/>
              <a:t>Απλούστευση διαδικασιών ελέγχου, πληρωμών και υποβολής εκθέσεων (απλουστευμένο κόστος)</a:t>
            </a:r>
          </a:p>
          <a:p>
            <a:pPr marL="0" indent="0">
              <a:buNone/>
            </a:pPr>
            <a:r>
              <a:rPr lang="el-GR" sz="1500" dirty="0" smtClean="0"/>
              <a:t>Κανόνας 5+2 (ενδιάμεση αξιολόγηση 2025)</a:t>
            </a:r>
          </a:p>
          <a:p>
            <a:pPr marL="0" indent="0">
              <a:buNone/>
            </a:pPr>
            <a:r>
              <a:rPr lang="el-GR" sz="1500" dirty="0" smtClean="0"/>
              <a:t>Κανόνας ν+2</a:t>
            </a:r>
          </a:p>
          <a:p>
            <a:pPr marL="0" indent="0">
              <a:buNone/>
            </a:pPr>
            <a:r>
              <a:rPr lang="el-GR" sz="1500" dirty="0" smtClean="0"/>
              <a:t>Παραμένουν εταιρική σχέση, Επιχειρησιακά Προγράμματα, Διαχειριστικές Αρχές (ίδιες εθνικές Αρχές)</a:t>
            </a:r>
          </a:p>
          <a:p>
            <a:pPr marL="0" indent="0">
              <a:buNone/>
            </a:pPr>
            <a:r>
              <a:rPr lang="el-GR" sz="1500" dirty="0" smtClean="0"/>
              <a:t>Ετήσια επανεξέταση επιδόσεων  («διάλογος πολιτικής»)</a:t>
            </a:r>
          </a:p>
          <a:p>
            <a:pPr marL="0" indent="0">
              <a:buNone/>
            </a:pPr>
            <a:r>
              <a:rPr lang="el-GR" sz="1500" dirty="0" smtClean="0"/>
              <a:t>Ίδια κατάταξη των περιφερειών ανάλογα με παραγωγή ΑΕΠ  </a:t>
            </a:r>
          </a:p>
          <a:p>
            <a:pPr marL="0" indent="0">
              <a:buNone/>
            </a:pPr>
            <a:r>
              <a:rPr lang="el-GR" sz="1500" dirty="0" smtClean="0"/>
              <a:t>7% και 5% μείωση δαπάνης για Συνοχή και ΚΑΠ αντίστοιχα</a:t>
            </a:r>
          </a:p>
          <a:p>
            <a:pPr marL="0" indent="0">
              <a:buNone/>
            </a:pPr>
            <a:r>
              <a:rPr lang="el-GR" sz="1500" dirty="0" smtClean="0"/>
              <a:t>Αύξηση άλλων δράσεων (κυρίως μετανάστευσης, εξωτερικών δράσεων)</a:t>
            </a:r>
          </a:p>
          <a:p>
            <a:pPr marL="0" indent="0">
              <a:buNone/>
            </a:pPr>
            <a:r>
              <a:rPr lang="el-GR" sz="1500" dirty="0" smtClean="0"/>
              <a:t>Μετονομασία Ανταγωνιστικότητας («ενιαία αγορά»)</a:t>
            </a:r>
          </a:p>
          <a:p>
            <a:pPr marL="0" indent="0">
              <a:buNone/>
            </a:pPr>
            <a:r>
              <a:rPr lang="el-GR" sz="1600" dirty="0" smtClean="0"/>
              <a:t> </a:t>
            </a:r>
          </a:p>
          <a:p>
            <a:pPr marL="0" indent="0">
              <a:buNone/>
            </a:pPr>
            <a:endParaRPr lang="el-GR" sz="2000" dirty="0" smtClean="0"/>
          </a:p>
          <a:p>
            <a:pPr marL="0" indent="0">
              <a:buNone/>
            </a:pPr>
            <a:endParaRPr lang="el-GR" sz="2000" dirty="0"/>
          </a:p>
          <a:p>
            <a:pPr marL="0" indent="0">
              <a:buNone/>
            </a:pPr>
            <a:endParaRPr lang="el-GR" sz="2000" dirty="0"/>
          </a:p>
        </p:txBody>
      </p:sp>
    </p:spTree>
    <p:extLst>
      <p:ext uri="{BB962C8B-B14F-4D97-AF65-F5344CB8AC3E}">
        <p14:creationId xmlns:p14="http://schemas.microsoft.com/office/powerpoint/2010/main" val="1764503"/>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lstStyle/>
          <a:p>
            <a:pPr algn="ctr"/>
            <a:r>
              <a:rPr lang="el-GR" sz="3600" dirty="0" smtClean="0"/>
              <a:t>(νέα) ΕΣΟΔΑ ΠΡΟΤΑΣΗΣ</a:t>
            </a:r>
            <a:endParaRPr lang="el-GR"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46281164"/>
              </p:ext>
            </p:extLst>
          </p:nvPr>
        </p:nvGraphicFramePr>
        <p:xfrm>
          <a:off x="-1" y="748080"/>
          <a:ext cx="9144000" cy="5934524"/>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348248">
                <a:tc>
                  <a:txBody>
                    <a:bodyPr/>
                    <a:lstStyle/>
                    <a:p>
                      <a:endParaRPr lang="el-GR" sz="1050" dirty="0"/>
                    </a:p>
                  </a:txBody>
                  <a:tcPr/>
                </a:tc>
                <a:tc>
                  <a:txBody>
                    <a:bodyPr/>
                    <a:lstStyle/>
                    <a:p>
                      <a:r>
                        <a:rPr lang="el-GR" dirty="0" smtClean="0"/>
                        <a:t>2020 δις</a:t>
                      </a:r>
                      <a:endParaRPr lang="el-GR" dirty="0"/>
                    </a:p>
                  </a:txBody>
                  <a:tcPr/>
                </a:tc>
                <a:tc>
                  <a:txBody>
                    <a:bodyPr/>
                    <a:lstStyle/>
                    <a:p>
                      <a:r>
                        <a:rPr lang="el-GR" dirty="0" smtClean="0"/>
                        <a:t>2020</a:t>
                      </a:r>
                      <a:r>
                        <a:rPr lang="el-GR" baseline="0" dirty="0" smtClean="0"/>
                        <a:t> %</a:t>
                      </a:r>
                      <a:endParaRPr lang="el-GR" dirty="0"/>
                    </a:p>
                  </a:txBody>
                  <a:tcPr/>
                </a:tc>
                <a:tc>
                  <a:txBody>
                    <a:bodyPr/>
                    <a:lstStyle/>
                    <a:p>
                      <a:r>
                        <a:rPr lang="el-GR" dirty="0" smtClean="0"/>
                        <a:t>Μ.Ο.</a:t>
                      </a:r>
                      <a:r>
                        <a:rPr lang="el-GR" baseline="0" dirty="0" smtClean="0"/>
                        <a:t> 21-27 δις</a:t>
                      </a:r>
                      <a:endParaRPr lang="el-GR" dirty="0"/>
                    </a:p>
                  </a:txBody>
                  <a:tcPr/>
                </a:tc>
                <a:tc>
                  <a:txBody>
                    <a:bodyPr/>
                    <a:lstStyle/>
                    <a:p>
                      <a:r>
                        <a:rPr lang="el-GR" dirty="0" smtClean="0"/>
                        <a:t>Μ.Ο. 21-27 %</a:t>
                      </a:r>
                      <a:endParaRPr lang="el-GR" dirty="0"/>
                    </a:p>
                  </a:txBody>
                  <a:tcPr/>
                </a:tc>
              </a:tr>
              <a:tr h="551393">
                <a:tc>
                  <a:txBody>
                    <a:bodyPr/>
                    <a:lstStyle/>
                    <a:p>
                      <a:r>
                        <a:rPr lang="el-GR" sz="1050" dirty="0" smtClean="0"/>
                        <a:t>Παραδοσιακοί ίδιοι πόροι</a:t>
                      </a:r>
                      <a:endParaRPr lang="el-G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b="1" dirty="0" smtClean="0"/>
                        <a:t>23</a:t>
                      </a:r>
                    </a:p>
                    <a:p>
                      <a:endParaRPr lang="el-GR"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b="1" dirty="0" smtClean="0"/>
                        <a:t>15,8 %</a:t>
                      </a:r>
                    </a:p>
                    <a:p>
                      <a:endParaRPr lang="el-GR" sz="1600" b="1" dirty="0"/>
                    </a:p>
                  </a:txBody>
                  <a:tcPr/>
                </a:tc>
                <a:tc>
                  <a:txBody>
                    <a:bodyPr/>
                    <a:lstStyle/>
                    <a:p>
                      <a:r>
                        <a:rPr lang="el-GR" sz="1600" b="1" dirty="0" smtClean="0"/>
                        <a:t>26</a:t>
                      </a:r>
                      <a:endParaRPr lang="el-GR" sz="1600" b="1" dirty="0"/>
                    </a:p>
                  </a:txBody>
                  <a:tcPr/>
                </a:tc>
                <a:tc>
                  <a:txBody>
                    <a:bodyPr/>
                    <a:lstStyle/>
                    <a:p>
                      <a:r>
                        <a:rPr lang="el-GR" sz="1600" b="1" dirty="0" smtClean="0"/>
                        <a:t>15 %</a:t>
                      </a:r>
                      <a:endParaRPr lang="el-GR" sz="1600" b="1" dirty="0"/>
                    </a:p>
                  </a:txBody>
                  <a:tcPr/>
                </a:tc>
              </a:tr>
              <a:tr h="403891">
                <a:tc>
                  <a:txBody>
                    <a:bodyPr/>
                    <a:lstStyle/>
                    <a:p>
                      <a:r>
                        <a:rPr lang="el-GR" sz="1050" dirty="0" smtClean="0"/>
                        <a:t>Υφιστάμενες εθνικές συνεισφορές εκ των οποίων </a:t>
                      </a:r>
                    </a:p>
                  </a:txBody>
                  <a:tcPr/>
                </a:tc>
                <a:tc>
                  <a:txBody>
                    <a:bodyPr/>
                    <a:lstStyle/>
                    <a:p>
                      <a:r>
                        <a:rPr lang="el-GR" sz="1600" b="1" dirty="0" smtClean="0"/>
                        <a:t>120</a:t>
                      </a:r>
                      <a:endParaRPr lang="el-GR" sz="1600" b="1" dirty="0"/>
                    </a:p>
                  </a:txBody>
                  <a:tcPr/>
                </a:tc>
                <a:tc>
                  <a:txBody>
                    <a:bodyPr/>
                    <a:lstStyle/>
                    <a:p>
                      <a:r>
                        <a:rPr lang="el-GR" sz="1600" b="1" dirty="0" smtClean="0"/>
                        <a:t>82,9%</a:t>
                      </a:r>
                      <a:endParaRPr lang="el-GR" sz="1600" b="1" dirty="0"/>
                    </a:p>
                  </a:txBody>
                  <a:tcPr/>
                </a:tc>
                <a:tc>
                  <a:txBody>
                    <a:bodyPr/>
                    <a:lstStyle/>
                    <a:p>
                      <a:r>
                        <a:rPr lang="el-GR" sz="1600" b="1" dirty="0" smtClean="0"/>
                        <a:t>128</a:t>
                      </a:r>
                      <a:endParaRPr lang="el-GR" sz="1600" b="1" dirty="0"/>
                    </a:p>
                  </a:txBody>
                  <a:tcPr/>
                </a:tc>
                <a:tc>
                  <a:txBody>
                    <a:bodyPr/>
                    <a:lstStyle/>
                    <a:p>
                      <a:r>
                        <a:rPr lang="el-GR" sz="1600" b="1" dirty="0" smtClean="0"/>
                        <a:t>72%</a:t>
                      </a:r>
                      <a:endParaRPr lang="el-GR" sz="1600" b="1" dirty="0"/>
                    </a:p>
                  </a:txBody>
                  <a:tcPr/>
                </a:tc>
              </a:tr>
              <a:tr h="544137">
                <a:tc>
                  <a:txBody>
                    <a:bodyPr/>
                    <a:lstStyle/>
                    <a:p>
                      <a:r>
                        <a:rPr lang="el-GR" sz="1050" dirty="0" smtClean="0"/>
                        <a:t>(Αναθεωρημένος) ίδιος πόρος βασιζόμενος στον φόρο προστιθέμενης αξίας </a:t>
                      </a:r>
                    </a:p>
                  </a:txBody>
                  <a:tcPr/>
                </a:tc>
                <a:tc>
                  <a:txBody>
                    <a:bodyPr/>
                    <a:lstStyle/>
                    <a:p>
                      <a:r>
                        <a:rPr lang="el-GR" sz="1600" b="1" dirty="0" smtClean="0"/>
                        <a:t>17</a:t>
                      </a:r>
                      <a:endParaRPr lang="el-GR" sz="1600" b="1" dirty="0"/>
                    </a:p>
                  </a:txBody>
                  <a:tcPr/>
                </a:tc>
                <a:tc>
                  <a:txBody>
                    <a:bodyPr/>
                    <a:lstStyle/>
                    <a:p>
                      <a:r>
                        <a:rPr lang="el-GR" sz="1600" b="1" dirty="0" smtClean="0"/>
                        <a:t>11,9%</a:t>
                      </a:r>
                      <a:endParaRPr lang="el-GR" sz="1600" b="1" dirty="0"/>
                    </a:p>
                  </a:txBody>
                  <a:tcPr/>
                </a:tc>
                <a:tc>
                  <a:txBody>
                    <a:bodyPr/>
                    <a:lstStyle/>
                    <a:p>
                      <a:r>
                        <a:rPr lang="el-GR" sz="1600" b="1" dirty="0" smtClean="0"/>
                        <a:t>25</a:t>
                      </a:r>
                      <a:endParaRPr lang="el-GR" sz="1600" b="1" dirty="0"/>
                    </a:p>
                  </a:txBody>
                  <a:tcPr/>
                </a:tc>
                <a:tc>
                  <a:txBody>
                    <a:bodyPr/>
                    <a:lstStyle/>
                    <a:p>
                      <a:r>
                        <a:rPr lang="el-GR" sz="1600" b="1" dirty="0" smtClean="0"/>
                        <a:t>14%</a:t>
                      </a:r>
                      <a:endParaRPr lang="el-GR" sz="1600" b="1" dirty="0"/>
                    </a:p>
                  </a:txBody>
                  <a:tcPr/>
                </a:tc>
              </a:tr>
              <a:tr h="544137">
                <a:tc>
                  <a:txBody>
                    <a:bodyPr/>
                    <a:lstStyle/>
                    <a:p>
                      <a:r>
                        <a:rPr lang="el-GR" sz="1050" dirty="0" smtClean="0"/>
                        <a:t>Ίδιος πόρος που βασίζεται στο ακαθάριστο εθνικό εισόδημα</a:t>
                      </a:r>
                    </a:p>
                  </a:txBody>
                  <a:tcPr/>
                </a:tc>
                <a:tc>
                  <a:txBody>
                    <a:bodyPr/>
                    <a:lstStyle/>
                    <a:p>
                      <a:r>
                        <a:rPr lang="el-GR" sz="1600" b="1" dirty="0" smtClean="0"/>
                        <a:t>103</a:t>
                      </a:r>
                      <a:endParaRPr lang="el-GR" sz="1600" b="1" dirty="0"/>
                    </a:p>
                  </a:txBody>
                  <a:tcPr/>
                </a:tc>
                <a:tc>
                  <a:txBody>
                    <a:bodyPr/>
                    <a:lstStyle/>
                    <a:p>
                      <a:r>
                        <a:rPr lang="el-GR" sz="1600" b="1" dirty="0" smtClean="0"/>
                        <a:t>71,0%</a:t>
                      </a:r>
                      <a:endParaRPr lang="el-GR" sz="1600" b="1" dirty="0"/>
                    </a:p>
                  </a:txBody>
                  <a:tcPr/>
                </a:tc>
                <a:tc>
                  <a:txBody>
                    <a:bodyPr/>
                    <a:lstStyle/>
                    <a:p>
                      <a:r>
                        <a:rPr lang="el-GR" sz="1600" b="1" dirty="0" smtClean="0"/>
                        <a:t>103</a:t>
                      </a:r>
                      <a:endParaRPr lang="el-GR" sz="1600" b="1" dirty="0"/>
                    </a:p>
                  </a:txBody>
                  <a:tcPr/>
                </a:tc>
                <a:tc>
                  <a:txBody>
                    <a:bodyPr/>
                    <a:lstStyle/>
                    <a:p>
                      <a:r>
                        <a:rPr lang="el-GR" sz="1600" b="1" dirty="0" smtClean="0"/>
                        <a:t>58%</a:t>
                      </a:r>
                      <a:endParaRPr lang="el-GR" sz="1600" b="1" dirty="0"/>
                    </a:p>
                  </a:txBody>
                  <a:tcPr/>
                </a:tc>
              </a:tr>
              <a:tr h="391779">
                <a:tc>
                  <a:txBody>
                    <a:bodyPr/>
                    <a:lstStyle/>
                    <a:p>
                      <a:r>
                        <a:rPr lang="el-GR" sz="1050" dirty="0" smtClean="0"/>
                        <a:t>Νέοι ίδιοι πόροι (εκ των οποίων) </a:t>
                      </a:r>
                    </a:p>
                  </a:txBody>
                  <a:tcPr/>
                </a:tc>
                <a:tc>
                  <a:txBody>
                    <a:bodyPr/>
                    <a:lstStyle/>
                    <a:p>
                      <a:endParaRPr lang="el-GR" sz="1600" b="1" dirty="0"/>
                    </a:p>
                  </a:txBody>
                  <a:tcPr/>
                </a:tc>
                <a:tc>
                  <a:txBody>
                    <a:bodyPr/>
                    <a:lstStyle/>
                    <a:p>
                      <a:endParaRPr lang="el-GR" sz="1600" b="1" dirty="0"/>
                    </a:p>
                  </a:txBody>
                  <a:tcPr/>
                </a:tc>
                <a:tc>
                  <a:txBody>
                    <a:bodyPr/>
                    <a:lstStyle/>
                    <a:p>
                      <a:r>
                        <a:rPr lang="el-GR" sz="1600" b="1" dirty="0" smtClean="0"/>
                        <a:t>22</a:t>
                      </a:r>
                      <a:endParaRPr lang="el-GR" sz="1600" b="1" dirty="0"/>
                    </a:p>
                  </a:txBody>
                  <a:tcPr/>
                </a:tc>
                <a:tc>
                  <a:txBody>
                    <a:bodyPr/>
                    <a:lstStyle/>
                    <a:p>
                      <a:r>
                        <a:rPr lang="el-GR" sz="1600" b="1" dirty="0" smtClean="0"/>
                        <a:t>12%</a:t>
                      </a:r>
                      <a:endParaRPr lang="el-GR" sz="1600" b="1" dirty="0"/>
                    </a:p>
                  </a:txBody>
                  <a:tcPr/>
                </a:tc>
              </a:tr>
              <a:tr h="544137">
                <a:tc>
                  <a:txBody>
                    <a:bodyPr/>
                    <a:lstStyle/>
                    <a:p>
                      <a:r>
                        <a:rPr lang="el-GR" sz="1050" dirty="0" smtClean="0"/>
                        <a:t>Ίδιος πόρος που βασίζεται στην κοινή ενοποιημένη βάση φορολογίας εταιρειών </a:t>
                      </a:r>
                    </a:p>
                  </a:txBody>
                  <a:tcPr/>
                </a:tc>
                <a:tc>
                  <a:txBody>
                    <a:bodyPr/>
                    <a:lstStyle/>
                    <a:p>
                      <a:endParaRPr lang="el-GR" sz="1600" b="1" dirty="0"/>
                    </a:p>
                  </a:txBody>
                  <a:tcPr/>
                </a:tc>
                <a:tc>
                  <a:txBody>
                    <a:bodyPr/>
                    <a:lstStyle/>
                    <a:p>
                      <a:endParaRPr lang="el-GR" sz="1600" b="1" dirty="0"/>
                    </a:p>
                  </a:txBody>
                  <a:tcPr/>
                </a:tc>
                <a:tc>
                  <a:txBody>
                    <a:bodyPr/>
                    <a:lstStyle/>
                    <a:p>
                      <a:r>
                        <a:rPr lang="el-GR" sz="1600" b="1" dirty="0" smtClean="0"/>
                        <a:t>12</a:t>
                      </a:r>
                      <a:endParaRPr lang="el-GR" sz="1600" b="1" dirty="0"/>
                    </a:p>
                  </a:txBody>
                  <a:tcPr/>
                </a:tc>
                <a:tc>
                  <a:txBody>
                    <a:bodyPr/>
                    <a:lstStyle/>
                    <a:p>
                      <a:r>
                        <a:rPr lang="el-GR" sz="1600" b="1" dirty="0" smtClean="0"/>
                        <a:t>6%</a:t>
                      </a:r>
                      <a:endParaRPr lang="el-GR" sz="1600" b="1" dirty="0"/>
                    </a:p>
                  </a:txBody>
                  <a:tcPr/>
                </a:tc>
              </a:tr>
              <a:tr h="6964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50" dirty="0" smtClean="0"/>
                        <a:t>Ίδιος πόρος βασιζόμενος στο σύστημα εμπορίας δικαιωμάτων εκπομπής της ΕΕ  </a:t>
                      </a:r>
                    </a:p>
                  </a:txBody>
                  <a:tcPr/>
                </a:tc>
                <a:tc>
                  <a:txBody>
                    <a:bodyPr/>
                    <a:lstStyle/>
                    <a:p>
                      <a:endParaRPr lang="el-GR" sz="1600" b="1" dirty="0"/>
                    </a:p>
                  </a:txBody>
                  <a:tcPr/>
                </a:tc>
                <a:tc>
                  <a:txBody>
                    <a:bodyPr/>
                    <a:lstStyle/>
                    <a:p>
                      <a:endParaRPr lang="el-GR" sz="1600" b="1" dirty="0"/>
                    </a:p>
                  </a:txBody>
                  <a:tcPr/>
                </a:tc>
                <a:tc>
                  <a:txBody>
                    <a:bodyPr/>
                    <a:lstStyle/>
                    <a:p>
                      <a:r>
                        <a:rPr lang="el-GR" sz="1600" b="1" dirty="0" smtClean="0"/>
                        <a:t>3</a:t>
                      </a:r>
                      <a:endParaRPr lang="el-GR" sz="1600" b="1" dirty="0"/>
                    </a:p>
                  </a:txBody>
                  <a:tcPr/>
                </a:tc>
                <a:tc>
                  <a:txBody>
                    <a:bodyPr/>
                    <a:lstStyle/>
                    <a:p>
                      <a:r>
                        <a:rPr lang="el-GR" sz="1600" b="1" dirty="0" smtClean="0"/>
                        <a:t>2%</a:t>
                      </a:r>
                      <a:endParaRPr lang="el-GR" sz="1600" b="1" dirty="0"/>
                    </a:p>
                  </a:txBody>
                  <a:tcPr/>
                </a:tc>
              </a:tr>
              <a:tr h="5441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50" dirty="0" smtClean="0"/>
                        <a:t>Ίδιος πόρος που βασίζεται στα απορρίμματα πλαστικών συσκευασιών </a:t>
                      </a:r>
                    </a:p>
                  </a:txBody>
                  <a:tcPr/>
                </a:tc>
                <a:tc>
                  <a:txBody>
                    <a:bodyPr/>
                    <a:lstStyle/>
                    <a:p>
                      <a:endParaRPr lang="el-GR" sz="1600" b="1" dirty="0"/>
                    </a:p>
                  </a:txBody>
                  <a:tcPr/>
                </a:tc>
                <a:tc>
                  <a:txBody>
                    <a:bodyPr/>
                    <a:lstStyle/>
                    <a:p>
                      <a:endParaRPr lang="el-GR" sz="1600" b="1" dirty="0"/>
                    </a:p>
                  </a:txBody>
                  <a:tcPr/>
                </a:tc>
                <a:tc>
                  <a:txBody>
                    <a:bodyPr/>
                    <a:lstStyle/>
                    <a:p>
                      <a:r>
                        <a:rPr lang="el-GR" sz="1600" b="1" dirty="0" smtClean="0"/>
                        <a:t>7</a:t>
                      </a:r>
                      <a:endParaRPr lang="el-GR" sz="1600" b="1" dirty="0"/>
                    </a:p>
                  </a:txBody>
                  <a:tcPr/>
                </a:tc>
                <a:tc>
                  <a:txBody>
                    <a:bodyPr/>
                    <a:lstStyle/>
                    <a:p>
                      <a:r>
                        <a:rPr lang="el-GR" sz="1600" b="1" dirty="0" smtClean="0"/>
                        <a:t>4%</a:t>
                      </a:r>
                      <a:endParaRPr lang="el-GR" sz="1600" b="1" dirty="0"/>
                    </a:p>
                  </a:txBody>
                  <a:tcPr/>
                </a:tc>
              </a:tr>
              <a:tr h="6964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50" dirty="0" smtClean="0"/>
                        <a:t>Σύνολο ιδίων πόρων </a:t>
                      </a:r>
                    </a:p>
                    <a:p>
                      <a:pPr marL="0" marR="0" indent="0" algn="l" defTabSz="914400" rtl="0" eaLnBrk="1" fontAlgn="auto" latinLnBrk="0" hangingPunct="1">
                        <a:lnSpc>
                          <a:spcPct val="100000"/>
                        </a:lnSpc>
                        <a:spcBef>
                          <a:spcPts val="0"/>
                        </a:spcBef>
                        <a:spcAft>
                          <a:spcPts val="0"/>
                        </a:spcAft>
                        <a:buClrTx/>
                        <a:buSzTx/>
                        <a:buFontTx/>
                        <a:buNone/>
                        <a:tabLst/>
                        <a:defRPr/>
                      </a:pPr>
                      <a:endParaRPr lang="el-GR"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l-GR" sz="1050" dirty="0" smtClean="0"/>
                        <a:t>Έσοδα πλην των ιδίων πόρων</a:t>
                      </a:r>
                    </a:p>
                  </a:txBody>
                  <a:tcPr/>
                </a:tc>
                <a:tc>
                  <a:txBody>
                    <a:bodyPr/>
                    <a:lstStyle/>
                    <a:p>
                      <a:r>
                        <a:rPr lang="el-GR" sz="1600" b="1" dirty="0" smtClean="0"/>
                        <a:t>143</a:t>
                      </a:r>
                    </a:p>
                    <a:p>
                      <a:r>
                        <a:rPr lang="el-GR" sz="1600" b="1" dirty="0" smtClean="0"/>
                        <a:t>2</a:t>
                      </a:r>
                    </a:p>
                  </a:txBody>
                  <a:tcPr/>
                </a:tc>
                <a:tc>
                  <a:txBody>
                    <a:bodyPr/>
                    <a:lstStyle/>
                    <a:p>
                      <a:r>
                        <a:rPr lang="el-GR" sz="1600" b="1" dirty="0" smtClean="0"/>
                        <a:t>98,7%</a:t>
                      </a:r>
                    </a:p>
                    <a:p>
                      <a:r>
                        <a:rPr lang="el-GR" sz="1600" b="1" dirty="0" smtClean="0"/>
                        <a:t>1,3%</a:t>
                      </a:r>
                      <a:endParaRPr lang="el-GR" sz="1600" b="1" dirty="0"/>
                    </a:p>
                  </a:txBody>
                  <a:tcPr/>
                </a:tc>
                <a:tc>
                  <a:txBody>
                    <a:bodyPr/>
                    <a:lstStyle/>
                    <a:p>
                      <a:r>
                        <a:rPr lang="el-GR" sz="1600" b="1" dirty="0" smtClean="0"/>
                        <a:t>176</a:t>
                      </a:r>
                    </a:p>
                    <a:p>
                      <a:r>
                        <a:rPr lang="el-GR" sz="1600" b="1" dirty="0" smtClean="0"/>
                        <a:t>2</a:t>
                      </a:r>
                    </a:p>
                  </a:txBody>
                  <a:tcPr/>
                </a:tc>
                <a:tc>
                  <a:txBody>
                    <a:bodyPr/>
                    <a:lstStyle/>
                    <a:p>
                      <a:r>
                        <a:rPr lang="el-GR" sz="1600" b="1" dirty="0" smtClean="0"/>
                        <a:t>99%</a:t>
                      </a:r>
                    </a:p>
                    <a:p>
                      <a:r>
                        <a:rPr lang="el-GR" sz="1600" b="1" dirty="0" smtClean="0"/>
                        <a:t>1%</a:t>
                      </a:r>
                      <a:endParaRPr lang="el-GR" sz="1600" b="1" dirty="0"/>
                    </a:p>
                  </a:txBody>
                  <a:tcPr/>
                </a:tc>
              </a:tr>
              <a:tr h="4176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50" dirty="0" smtClean="0"/>
                        <a:t>ΣΥΝΟΛΑ</a:t>
                      </a:r>
                    </a:p>
                  </a:txBody>
                  <a:tcPr/>
                </a:tc>
                <a:tc>
                  <a:txBody>
                    <a:bodyPr/>
                    <a:lstStyle/>
                    <a:p>
                      <a:r>
                        <a:rPr lang="el-GR" sz="1600" b="1" dirty="0" smtClean="0"/>
                        <a:t>145</a:t>
                      </a:r>
                      <a:endParaRPr lang="el-GR" sz="1600" b="1" dirty="0"/>
                    </a:p>
                  </a:txBody>
                  <a:tcPr/>
                </a:tc>
                <a:tc>
                  <a:txBody>
                    <a:bodyPr/>
                    <a:lstStyle/>
                    <a:p>
                      <a:r>
                        <a:rPr lang="el-GR" sz="1600" b="1" dirty="0" smtClean="0"/>
                        <a:t>100%</a:t>
                      </a:r>
                      <a:endParaRPr lang="el-GR" sz="1600" b="1" dirty="0"/>
                    </a:p>
                  </a:txBody>
                  <a:tcPr/>
                </a:tc>
                <a:tc>
                  <a:txBody>
                    <a:bodyPr/>
                    <a:lstStyle/>
                    <a:p>
                      <a:r>
                        <a:rPr lang="el-GR" sz="1600" b="1" dirty="0" smtClean="0"/>
                        <a:t>178</a:t>
                      </a:r>
                      <a:endParaRPr lang="el-GR" sz="1600" b="1" dirty="0"/>
                    </a:p>
                  </a:txBody>
                  <a:tcPr/>
                </a:tc>
                <a:tc>
                  <a:txBody>
                    <a:bodyPr/>
                    <a:lstStyle/>
                    <a:p>
                      <a:r>
                        <a:rPr lang="el-GR" sz="1600" b="1" dirty="0" smtClean="0"/>
                        <a:t>100%</a:t>
                      </a:r>
                      <a:endParaRPr lang="el-GR" sz="1600" b="1" dirty="0"/>
                    </a:p>
                  </a:txBody>
                  <a:tcPr/>
                </a:tc>
              </a:tr>
            </a:tbl>
          </a:graphicData>
        </a:graphic>
      </p:graphicFrame>
    </p:spTree>
    <p:extLst>
      <p:ext uri="{BB962C8B-B14F-4D97-AF65-F5344CB8AC3E}">
        <p14:creationId xmlns:p14="http://schemas.microsoft.com/office/powerpoint/2010/main" val="615310079"/>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4356"/>
          </a:xfrm>
        </p:spPr>
        <p:txBody>
          <a:bodyPr/>
          <a:lstStyle/>
          <a:p>
            <a:pPr algn="ctr"/>
            <a:r>
              <a:rPr lang="el-GR" sz="2800" b="1" dirty="0" smtClean="0"/>
              <a:t>7 ΝΕΟΙ ΤΟΜΕΙΣ ΕΞΟΔΩΝ</a:t>
            </a:r>
            <a:r>
              <a:rPr lang="en-US" sz="2800" b="1" dirty="0" smtClean="0"/>
              <a:t>-</a:t>
            </a:r>
            <a:r>
              <a:rPr lang="el-GR" sz="2800" b="1" dirty="0" smtClean="0"/>
              <a:t>ΠΡΟΤΑΣΗ ΕΠΙΤΡΟΠΗΣ</a:t>
            </a:r>
            <a:br>
              <a:rPr lang="el-GR" sz="2800" b="1" dirty="0" smtClean="0"/>
            </a:br>
            <a:r>
              <a:rPr lang="el-GR" sz="1600" b="1" dirty="0" smtClean="0"/>
              <a:t>Ύψος Δαπάνης 1,279 </a:t>
            </a:r>
            <a:r>
              <a:rPr lang="el-GR" sz="1600" b="1" dirty="0" err="1" smtClean="0"/>
              <a:t>δισ</a:t>
            </a:r>
            <a:r>
              <a:rPr lang="el-GR" sz="1600" b="1" dirty="0" smtClean="0"/>
              <a:t> € και 1,11% ανώτατη ιδίων πόρων </a:t>
            </a:r>
            <a:endParaRPr lang="el-GR" sz="2800" b="1" dirty="0"/>
          </a:p>
        </p:txBody>
      </p:sp>
      <p:sp>
        <p:nvSpPr>
          <p:cNvPr id="3" name="Content Placeholder 2"/>
          <p:cNvSpPr>
            <a:spLocks noGrp="1"/>
          </p:cNvSpPr>
          <p:nvPr>
            <p:ph idx="1"/>
          </p:nvPr>
        </p:nvSpPr>
        <p:spPr>
          <a:xfrm>
            <a:off x="179512" y="857232"/>
            <a:ext cx="8784976" cy="5572164"/>
          </a:xfrm>
        </p:spPr>
        <p:txBody>
          <a:bodyPr numCol="2"/>
          <a:lstStyle/>
          <a:p>
            <a:pPr marL="0" indent="0">
              <a:buNone/>
            </a:pPr>
            <a:r>
              <a:rPr lang="el-GR" sz="1800" b="1" dirty="0" smtClean="0"/>
              <a:t>1. ΕΝΙΑΙΑ ΑΓΟΡΑ ΚΑΙΝΟΤΟΜΙΑ </a:t>
            </a:r>
            <a:r>
              <a:rPr lang="el-GR" sz="1800" b="1" dirty="0"/>
              <a:t>ΚΑΙ ΨΗΦΙΑΚΗ ΟΙΚΟΝΟΜΙΑ 187,4 </a:t>
            </a:r>
            <a:r>
              <a:rPr lang="el-GR" sz="1800" b="1" dirty="0" smtClean="0"/>
              <a:t>€ (151€) </a:t>
            </a:r>
          </a:p>
          <a:p>
            <a:pPr marL="0" indent="0">
              <a:buNone/>
            </a:pPr>
            <a:r>
              <a:rPr lang="el-GR" sz="1800" dirty="0" smtClean="0"/>
              <a:t>1 </a:t>
            </a:r>
            <a:r>
              <a:rPr lang="el-GR" sz="1800" dirty="0"/>
              <a:t>Έρευνα και καινοτομία </a:t>
            </a:r>
            <a:endParaRPr lang="el-GR" sz="1800" dirty="0" smtClean="0"/>
          </a:p>
          <a:p>
            <a:pPr marL="0" indent="0">
              <a:buNone/>
            </a:pPr>
            <a:r>
              <a:rPr lang="el-GR" sz="1800" dirty="0" smtClean="0"/>
              <a:t>2 </a:t>
            </a:r>
            <a:r>
              <a:rPr lang="el-GR" sz="1800" dirty="0"/>
              <a:t>Ευρωπαϊκές στρατηγικές επενδύσεις </a:t>
            </a:r>
            <a:endParaRPr lang="el-GR" sz="1800" dirty="0" smtClean="0"/>
          </a:p>
          <a:p>
            <a:pPr marL="0" indent="0">
              <a:buNone/>
            </a:pPr>
            <a:r>
              <a:rPr lang="el-GR" sz="1800" dirty="0" smtClean="0"/>
              <a:t>3 </a:t>
            </a:r>
            <a:r>
              <a:rPr lang="el-GR" sz="1800" dirty="0"/>
              <a:t>Ενιαία αγορά </a:t>
            </a:r>
            <a:endParaRPr lang="el-GR" sz="1800" dirty="0" smtClean="0"/>
          </a:p>
          <a:p>
            <a:pPr marL="0" indent="0">
              <a:buNone/>
            </a:pPr>
            <a:r>
              <a:rPr lang="el-GR" sz="1800" dirty="0" smtClean="0"/>
              <a:t>4 Διάστημα</a:t>
            </a:r>
          </a:p>
          <a:p>
            <a:pPr marL="0" indent="0">
              <a:buNone/>
            </a:pPr>
            <a:r>
              <a:rPr lang="el-GR" sz="1800" b="1" dirty="0" smtClean="0"/>
              <a:t>2. ΣΎΝΟΧΗ </a:t>
            </a:r>
            <a:r>
              <a:rPr lang="el-GR" sz="1800" b="1" dirty="0"/>
              <a:t>ΚΑΙ ΑΞΙΈΣ 442,4 </a:t>
            </a:r>
            <a:r>
              <a:rPr lang="el-GR" sz="1800" b="1" dirty="0" smtClean="0"/>
              <a:t>€ (374€)</a:t>
            </a:r>
          </a:p>
          <a:p>
            <a:pPr marL="0" indent="0">
              <a:buNone/>
            </a:pPr>
            <a:r>
              <a:rPr lang="el-GR" sz="1800" dirty="0" smtClean="0"/>
              <a:t>5Περιφερειακή </a:t>
            </a:r>
            <a:r>
              <a:rPr lang="el-GR" sz="1800" dirty="0"/>
              <a:t>ανάπτυξη και </a:t>
            </a:r>
            <a:r>
              <a:rPr lang="el-GR" sz="1800" dirty="0" smtClean="0"/>
              <a:t>συνοχή</a:t>
            </a:r>
          </a:p>
          <a:p>
            <a:pPr marL="0" indent="0">
              <a:buNone/>
            </a:pPr>
            <a:r>
              <a:rPr lang="el-GR" sz="1800" dirty="0" smtClean="0"/>
              <a:t>6Οικονομική </a:t>
            </a:r>
            <a:r>
              <a:rPr lang="el-GR" sz="1800" dirty="0"/>
              <a:t>και νομισματική </a:t>
            </a:r>
            <a:r>
              <a:rPr lang="el-GR" sz="1800" dirty="0" smtClean="0"/>
              <a:t>Ένωση</a:t>
            </a:r>
          </a:p>
          <a:p>
            <a:pPr marL="0" indent="0">
              <a:buNone/>
            </a:pPr>
            <a:r>
              <a:rPr lang="el-GR" sz="1800" dirty="0" smtClean="0"/>
              <a:t>7Επένδυση </a:t>
            </a:r>
            <a:r>
              <a:rPr lang="el-GR" sz="1800" dirty="0"/>
              <a:t>στο ανθρώπινο δυναμικό, στην κοινωνική συνοχή και στις </a:t>
            </a:r>
            <a:r>
              <a:rPr lang="el-GR" sz="1800" dirty="0" smtClean="0"/>
              <a:t>αξίες</a:t>
            </a:r>
          </a:p>
          <a:p>
            <a:pPr marL="0" indent="0">
              <a:buNone/>
            </a:pPr>
            <a:r>
              <a:rPr lang="el-GR" sz="1800" b="1" dirty="0" smtClean="0"/>
              <a:t>3. ΦΎΣΙΚΟΙ </a:t>
            </a:r>
            <a:r>
              <a:rPr lang="el-GR" sz="1800" b="1" dirty="0"/>
              <a:t>ΠΟΡΟΙ ΚΑΙ ΠΈΡΙΒΑΛΛΟΝ 378,9 </a:t>
            </a:r>
            <a:r>
              <a:rPr lang="el-GR" sz="1800" b="1" dirty="0" smtClean="0"/>
              <a:t>€ (346 €)</a:t>
            </a:r>
          </a:p>
          <a:p>
            <a:pPr marL="0" indent="0">
              <a:buNone/>
            </a:pPr>
            <a:r>
              <a:rPr lang="el-GR" sz="1800" dirty="0" smtClean="0"/>
              <a:t>8 Γεωργία </a:t>
            </a:r>
            <a:r>
              <a:rPr lang="el-GR" sz="1800" dirty="0"/>
              <a:t>και θαλάσσια </a:t>
            </a:r>
            <a:r>
              <a:rPr lang="el-GR" sz="1800" dirty="0" smtClean="0"/>
              <a:t>πολιτική</a:t>
            </a:r>
          </a:p>
          <a:p>
            <a:pPr marL="0" indent="0">
              <a:buNone/>
            </a:pPr>
            <a:r>
              <a:rPr lang="el-GR" sz="1800" dirty="0" smtClean="0"/>
              <a:t>9 </a:t>
            </a:r>
            <a:r>
              <a:rPr lang="el-GR" sz="1800" dirty="0"/>
              <a:t>Περιβάλλον και δράση για το </a:t>
            </a:r>
            <a:r>
              <a:rPr lang="el-GR" sz="1800" dirty="0" smtClean="0"/>
              <a:t>κλίμα</a:t>
            </a:r>
          </a:p>
          <a:p>
            <a:pPr marL="0" indent="0">
              <a:buNone/>
            </a:pPr>
            <a:endParaRPr lang="el-GR" sz="1800" b="1" dirty="0" smtClean="0"/>
          </a:p>
          <a:p>
            <a:pPr marL="0" indent="0">
              <a:buNone/>
            </a:pPr>
            <a:endParaRPr lang="el-GR" sz="1800" b="1" dirty="0" smtClean="0"/>
          </a:p>
          <a:p>
            <a:pPr marL="0" indent="0">
              <a:buNone/>
            </a:pPr>
            <a:endParaRPr lang="el-GR" sz="1800" b="1" dirty="0" smtClean="0"/>
          </a:p>
          <a:p>
            <a:pPr marL="0" indent="0">
              <a:buNone/>
            </a:pPr>
            <a:endParaRPr lang="el-GR" sz="1800" b="1" dirty="0" smtClean="0"/>
          </a:p>
          <a:p>
            <a:pPr marL="0" indent="0">
              <a:buNone/>
            </a:pPr>
            <a:r>
              <a:rPr lang="el-GR" sz="1800" b="1" dirty="0" smtClean="0"/>
              <a:t>4. ΜΈΤΑΝΑΣΤΈΎΣΗ </a:t>
            </a:r>
            <a:r>
              <a:rPr lang="el-GR" sz="1800" b="1" dirty="0"/>
              <a:t>ΚΑΙ ΔΙΑΧΈΙΡΙΣΗ ΤΩΝ ΣΎΝΟΡΩΝ 34,9 </a:t>
            </a:r>
            <a:r>
              <a:rPr lang="el-GR" sz="1800" b="1" dirty="0" smtClean="0"/>
              <a:t>€ (23 €)</a:t>
            </a:r>
          </a:p>
          <a:p>
            <a:pPr marL="0" indent="0">
              <a:buNone/>
            </a:pPr>
            <a:r>
              <a:rPr lang="el-GR" sz="1800" dirty="0" smtClean="0"/>
              <a:t>10 </a:t>
            </a:r>
            <a:r>
              <a:rPr lang="el-GR" sz="1800" dirty="0"/>
              <a:t>Mετανάστευση </a:t>
            </a:r>
            <a:endParaRPr lang="el-GR" sz="1800" dirty="0" smtClean="0"/>
          </a:p>
          <a:p>
            <a:pPr marL="0" indent="0">
              <a:buNone/>
            </a:pPr>
            <a:r>
              <a:rPr lang="el-GR" sz="1800" dirty="0" smtClean="0"/>
              <a:t>11 </a:t>
            </a:r>
            <a:r>
              <a:rPr lang="el-GR" sz="1800" dirty="0"/>
              <a:t>Διαχείριση των </a:t>
            </a:r>
            <a:r>
              <a:rPr lang="el-GR" sz="1800" dirty="0" smtClean="0"/>
              <a:t>συνόρων</a:t>
            </a:r>
          </a:p>
          <a:p>
            <a:pPr marL="0" indent="0">
              <a:buNone/>
            </a:pPr>
            <a:r>
              <a:rPr lang="el-GR" sz="1800" b="1" dirty="0" smtClean="0"/>
              <a:t>5. ΑΣΦΑΛΈΙΑ </a:t>
            </a:r>
            <a:r>
              <a:rPr lang="el-GR" sz="1800" b="1" dirty="0"/>
              <a:t>ΚΑΙ ΑΜΎΝΑ 27,5 </a:t>
            </a:r>
            <a:r>
              <a:rPr lang="el-GR" sz="1800" b="1" dirty="0" smtClean="0"/>
              <a:t>€ (14€)</a:t>
            </a:r>
          </a:p>
          <a:p>
            <a:pPr marL="0" indent="0">
              <a:buNone/>
            </a:pPr>
            <a:r>
              <a:rPr lang="el-GR" sz="1800" dirty="0" smtClean="0"/>
              <a:t>12 Ασφάλεια</a:t>
            </a:r>
          </a:p>
          <a:p>
            <a:pPr marL="0" indent="0">
              <a:buNone/>
            </a:pPr>
            <a:r>
              <a:rPr lang="el-GR" sz="1800" dirty="0" smtClean="0"/>
              <a:t>13 Άμυνα</a:t>
            </a:r>
          </a:p>
          <a:p>
            <a:pPr marL="0" indent="0">
              <a:buNone/>
            </a:pPr>
            <a:r>
              <a:rPr lang="el-GR" sz="1800" dirty="0" smtClean="0"/>
              <a:t>14 </a:t>
            </a:r>
            <a:r>
              <a:rPr lang="el-GR" sz="1800" dirty="0"/>
              <a:t>Αντιμετώπιση της </a:t>
            </a:r>
            <a:r>
              <a:rPr lang="el-GR" sz="1800" dirty="0" smtClean="0"/>
              <a:t>κρίσης</a:t>
            </a:r>
          </a:p>
          <a:p>
            <a:pPr marL="0" indent="0">
              <a:buNone/>
            </a:pPr>
            <a:r>
              <a:rPr lang="el-GR" sz="1800" b="1" dirty="0" smtClean="0"/>
              <a:t>6. ΓΈΙΤΟΝΙΚΈΣ </a:t>
            </a:r>
            <a:r>
              <a:rPr lang="el-GR" sz="1800" b="1" dirty="0"/>
              <a:t>ΧΩΡΈΣ ΚΑΙ ΎΠΟΛΟΙΠΟΣ ΚΟΣΜΟΣ 123 </a:t>
            </a:r>
            <a:r>
              <a:rPr lang="el-GR" sz="1800" b="1" dirty="0" smtClean="0"/>
              <a:t>€ (103€)</a:t>
            </a:r>
          </a:p>
          <a:p>
            <a:pPr marL="0" indent="0">
              <a:buNone/>
            </a:pPr>
            <a:r>
              <a:rPr lang="el-GR" sz="1800" dirty="0" smtClean="0"/>
              <a:t>15 </a:t>
            </a:r>
            <a:r>
              <a:rPr lang="el-GR" sz="1800" dirty="0"/>
              <a:t>Eξωτερικές </a:t>
            </a:r>
            <a:r>
              <a:rPr lang="el-GR" sz="1800" dirty="0" smtClean="0"/>
              <a:t>ενέργειες</a:t>
            </a:r>
          </a:p>
          <a:p>
            <a:pPr marL="0" indent="0">
              <a:buNone/>
            </a:pPr>
            <a:r>
              <a:rPr lang="el-GR" sz="1800" dirty="0" smtClean="0"/>
              <a:t>16 </a:t>
            </a:r>
            <a:r>
              <a:rPr lang="el-GR" sz="1800" dirty="0"/>
              <a:t>Προενταξιακή </a:t>
            </a:r>
            <a:r>
              <a:rPr lang="el-GR" sz="1800" dirty="0" smtClean="0"/>
              <a:t>βοήθεια</a:t>
            </a:r>
          </a:p>
          <a:p>
            <a:pPr marL="0" indent="0">
              <a:buNone/>
            </a:pPr>
            <a:r>
              <a:rPr lang="el-GR" sz="1800" b="1" dirty="0" smtClean="0"/>
              <a:t>7. ΈΎΡΩΠΑΪΚΗ </a:t>
            </a:r>
            <a:r>
              <a:rPr lang="el-GR" sz="1800" b="1" dirty="0"/>
              <a:t>ΔΗΜΟΣΙΑ ΔΙΟΙΚΗΣΗ 85,3 </a:t>
            </a:r>
            <a:r>
              <a:rPr lang="el-GR" sz="1800" b="1" dirty="0" smtClean="0"/>
              <a:t>€ (73€)</a:t>
            </a:r>
          </a:p>
          <a:p>
            <a:pPr marL="0" indent="0">
              <a:buNone/>
            </a:pPr>
            <a:r>
              <a:rPr lang="el-GR" sz="1800" dirty="0" smtClean="0"/>
              <a:t>17 </a:t>
            </a:r>
            <a:r>
              <a:rPr lang="el-GR" sz="1800" dirty="0"/>
              <a:t>Eυρωπαϊκή δημόσια </a:t>
            </a:r>
            <a:r>
              <a:rPr lang="el-GR" sz="1800" dirty="0" smtClean="0"/>
              <a:t>διοίκηση</a:t>
            </a:r>
            <a:endParaRPr lang="el-GR" sz="1500" dirty="0" smtClean="0"/>
          </a:p>
          <a:p>
            <a:pPr marL="0" indent="0">
              <a:buNone/>
            </a:pPr>
            <a:r>
              <a:rPr lang="el-GR" sz="1400" dirty="0" smtClean="0"/>
              <a:t>**στην παρένθεση το προσαρμοσμένο ύψος δαπάνης από την φιλανδική Προεδρία  συνολικού ύψους 1,087 </a:t>
            </a:r>
            <a:r>
              <a:rPr lang="el-GR" sz="1400" dirty="0" err="1" smtClean="0"/>
              <a:t>δισ</a:t>
            </a:r>
            <a:r>
              <a:rPr lang="el-GR" sz="1400" dirty="0" smtClean="0"/>
              <a:t> € και 1,07% ανώτατη δαπάνη ιδίων πόρων (Δεκ. 2019)</a:t>
            </a:r>
          </a:p>
          <a:p>
            <a:pPr marL="0" indent="0">
              <a:buNone/>
            </a:pPr>
            <a:endParaRPr lang="el-GR" sz="1500" dirty="0"/>
          </a:p>
        </p:txBody>
      </p:sp>
    </p:spTree>
    <p:extLst>
      <p:ext uri="{BB962C8B-B14F-4D97-AF65-F5344CB8AC3E}">
        <p14:creationId xmlns:p14="http://schemas.microsoft.com/office/powerpoint/2010/main" val="401498729"/>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a:xfrm>
            <a:off x="457200" y="0"/>
            <a:ext cx="8229600" cy="1052513"/>
          </a:xfrm>
        </p:spPr>
        <p:txBody>
          <a:bodyPr/>
          <a:lstStyle/>
          <a:p>
            <a:pPr algn="ctr" eaLnBrk="1" hangingPunct="1"/>
            <a:r>
              <a:rPr lang="el-GR" sz="2800" b="1" dirty="0" smtClean="0"/>
              <a:t>ΣΥΣΤΗΜΑ ΙΔΙΩΝ ΠΟΡΩΝ</a:t>
            </a:r>
          </a:p>
        </p:txBody>
      </p:sp>
      <p:sp>
        <p:nvSpPr>
          <p:cNvPr id="15362" name="2 - Θέση περιεχομένου"/>
          <p:cNvSpPr>
            <a:spLocks noGrp="1"/>
          </p:cNvSpPr>
          <p:nvPr>
            <p:ph idx="1"/>
          </p:nvPr>
        </p:nvSpPr>
        <p:spPr>
          <a:xfrm>
            <a:off x="457200" y="981075"/>
            <a:ext cx="8229600" cy="5343525"/>
          </a:xfrm>
        </p:spPr>
        <p:txBody>
          <a:bodyPr/>
          <a:lstStyle/>
          <a:p>
            <a:pPr eaLnBrk="1" hangingPunct="1">
              <a:buNone/>
            </a:pPr>
            <a:r>
              <a:rPr lang="el-GR" dirty="0" smtClean="0"/>
              <a:t>Ανώτατο Όριο Δαπάνης Ιδίων Πόρων</a:t>
            </a:r>
          </a:p>
          <a:p>
            <a:pPr eaLnBrk="1" hangingPunct="1">
              <a:buNone/>
            </a:pPr>
            <a:r>
              <a:rPr lang="el-GR" sz="1600" b="1" dirty="0" smtClean="0"/>
              <a:t>(% του συνολικού παραγόμενου ΑΕΠ στην Ε.Ε.)</a:t>
            </a:r>
            <a:endParaRPr lang="el-GR" sz="1600" dirty="0" smtClean="0"/>
          </a:p>
          <a:p>
            <a:pPr eaLnBrk="1" hangingPunct="1">
              <a:buNone/>
            </a:pPr>
            <a:endParaRPr lang="el-GR" dirty="0" smtClean="0"/>
          </a:p>
          <a:p>
            <a:pPr eaLnBrk="1" hangingPunct="1"/>
            <a:endParaRPr lang="el-GR" dirty="0" smtClean="0"/>
          </a:p>
          <a:p>
            <a:pPr eaLnBrk="1" hangingPunct="1"/>
            <a:endParaRPr lang="el-GR" dirty="0" smtClean="0"/>
          </a:p>
          <a:p>
            <a:pPr eaLnBrk="1" hangingPunct="1"/>
            <a:endParaRPr lang="en-US" dirty="0" smtClean="0"/>
          </a:p>
          <a:p>
            <a:pPr eaLnBrk="1" hangingPunct="1"/>
            <a:endParaRPr lang="en-US" dirty="0"/>
          </a:p>
          <a:p>
            <a:pPr eaLnBrk="1" hangingPunct="1"/>
            <a:endParaRPr lang="en-US" dirty="0" smtClean="0"/>
          </a:p>
          <a:p>
            <a:pPr eaLnBrk="1" hangingPunct="1"/>
            <a:endParaRPr lang="en-US" dirty="0"/>
          </a:p>
          <a:p>
            <a:pPr eaLnBrk="1" hangingPunct="1"/>
            <a:endParaRPr lang="en-US" dirty="0" smtClean="0"/>
          </a:p>
          <a:p>
            <a:pPr marL="0" indent="0" eaLnBrk="1" hangingPunct="1">
              <a:buNone/>
            </a:pPr>
            <a:endParaRPr lang="en-US" sz="1800" dirty="0" smtClean="0"/>
          </a:p>
          <a:p>
            <a:pPr marL="0" indent="0" eaLnBrk="1" hangingPunct="1">
              <a:buNone/>
            </a:pPr>
            <a:r>
              <a:rPr lang="el-GR" sz="1800" dirty="0" smtClean="0"/>
              <a:t>***Ανώτατο όριο δαπάνης για περίοδο 2021-2027: 1.29%</a:t>
            </a:r>
            <a:r>
              <a:rPr lang="en-US" sz="1800" dirty="0" smtClean="0"/>
              <a:t> (</a:t>
            </a:r>
            <a:r>
              <a:rPr lang="el-GR" sz="1800" dirty="0" smtClean="0"/>
              <a:t>πρόταση Επιτροπής</a:t>
            </a:r>
            <a:r>
              <a:rPr lang="en-US" sz="1800" dirty="0" smtClean="0"/>
              <a:t>)</a:t>
            </a:r>
            <a:endParaRPr lang="en-US" sz="1800" dirty="0"/>
          </a:p>
        </p:txBody>
      </p:sp>
      <p:graphicFrame>
        <p:nvGraphicFramePr>
          <p:cNvPr id="4" name="3 - Πίνακας"/>
          <p:cNvGraphicFramePr>
            <a:graphicFrameLocks noGrp="1"/>
          </p:cNvGraphicFramePr>
          <p:nvPr/>
        </p:nvGraphicFramePr>
        <p:xfrm>
          <a:off x="500030" y="1857364"/>
          <a:ext cx="8072500" cy="3857652"/>
        </p:xfrm>
        <a:graphic>
          <a:graphicData uri="http://schemas.openxmlformats.org/drawingml/2006/table">
            <a:tbl>
              <a:tblPr firstRow="1" bandRow="1">
                <a:tableStyleId>{5C22544A-7EE6-4342-B048-85BDC9FD1C3A}</a:tableStyleId>
              </a:tblPr>
              <a:tblGrid>
                <a:gridCol w="807250"/>
                <a:gridCol w="807250"/>
                <a:gridCol w="807250"/>
                <a:gridCol w="807250"/>
                <a:gridCol w="807250"/>
                <a:gridCol w="807250"/>
                <a:gridCol w="807250"/>
                <a:gridCol w="807250"/>
                <a:gridCol w="807250"/>
                <a:gridCol w="807250"/>
              </a:tblGrid>
              <a:tr h="428628">
                <a:tc>
                  <a:txBody>
                    <a:bodyPr/>
                    <a:lstStyle/>
                    <a:p>
                      <a:pPr algn="ctr">
                        <a:lnSpc>
                          <a:spcPct val="150000"/>
                        </a:lnSpc>
                        <a:spcAft>
                          <a:spcPts val="0"/>
                        </a:spcAft>
                      </a:pPr>
                      <a:r>
                        <a:rPr lang="el-GR" sz="1200" b="1" dirty="0">
                          <a:latin typeface="Times New Roman"/>
                          <a:ea typeface="Times New Roman"/>
                          <a:cs typeface="Times New Roman"/>
                        </a:rPr>
                        <a:t>ΕΤΟΣ</a:t>
                      </a:r>
                    </a:p>
                  </a:txBody>
                  <a:tcPr marL="68580" marR="68580" marT="0" marB="0"/>
                </a:tc>
                <a:tc>
                  <a:txBody>
                    <a:bodyPr/>
                    <a:lstStyle/>
                    <a:p>
                      <a:pPr algn="ctr">
                        <a:lnSpc>
                          <a:spcPct val="150000"/>
                        </a:lnSpc>
                        <a:spcAft>
                          <a:spcPts val="0"/>
                        </a:spcAft>
                      </a:pPr>
                      <a:r>
                        <a:rPr lang="el-GR" sz="1200" b="1" dirty="0">
                          <a:latin typeface="Times New Roman"/>
                          <a:ea typeface="Times New Roman"/>
                          <a:cs typeface="Times New Roman"/>
                        </a:rPr>
                        <a:t>ΔΑΠΑΝΗ</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ΕΤΟΣ</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ΔΑΠΑΝΗ</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ΕΤΟΣ</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ΔΑΠΑΝΗ</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ΕΤΟΣ</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ΔΑΠΑΝΗ</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ΕΤΟΣ</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ΔΑΠΑΝΗ</a:t>
                      </a:r>
                    </a:p>
                  </a:txBody>
                  <a:tcPr marL="68580" marR="68580" marT="0" marB="0"/>
                </a:tc>
              </a:tr>
              <a:tr h="428628">
                <a:tc>
                  <a:txBody>
                    <a:bodyPr/>
                    <a:lstStyle/>
                    <a:p>
                      <a:pPr algn="ctr">
                        <a:lnSpc>
                          <a:spcPct val="150000"/>
                        </a:lnSpc>
                        <a:spcAft>
                          <a:spcPts val="0"/>
                        </a:spcAft>
                      </a:pPr>
                      <a:r>
                        <a:rPr lang="el-GR" sz="1200" b="1">
                          <a:latin typeface="Times New Roman"/>
                          <a:ea typeface="Times New Roman"/>
                          <a:cs typeface="Times New Roman"/>
                        </a:rPr>
                        <a:t>1988</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1.15</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1993</a:t>
                      </a:r>
                    </a:p>
                  </a:txBody>
                  <a:tcPr marL="68580" marR="68580" marT="0" marB="0"/>
                </a:tc>
                <a:tc>
                  <a:txBody>
                    <a:bodyPr/>
                    <a:lstStyle/>
                    <a:p>
                      <a:pPr algn="ctr">
                        <a:lnSpc>
                          <a:spcPct val="150000"/>
                        </a:lnSpc>
                        <a:spcAft>
                          <a:spcPts val="0"/>
                        </a:spcAft>
                      </a:pPr>
                      <a:r>
                        <a:rPr lang="el-GR" sz="1200" b="1" dirty="0">
                          <a:latin typeface="Times New Roman"/>
                          <a:ea typeface="Times New Roman"/>
                          <a:cs typeface="Times New Roman"/>
                        </a:rPr>
                        <a:t>1.20</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2000</a:t>
                      </a:r>
                    </a:p>
                  </a:txBody>
                  <a:tcPr marL="68580" marR="68580" marT="0" marB="0"/>
                </a:tc>
                <a:tc>
                  <a:txBody>
                    <a:bodyPr/>
                    <a:lstStyle/>
                    <a:p>
                      <a:pPr algn="ctr">
                        <a:spcAft>
                          <a:spcPts val="0"/>
                        </a:spcAft>
                      </a:pPr>
                      <a:r>
                        <a:rPr lang="el-GR" sz="1200" b="1" dirty="0">
                          <a:latin typeface="Times New Roman"/>
                          <a:ea typeface="Times New Roman"/>
                          <a:cs typeface="Times New Roman"/>
                        </a:rPr>
                        <a:t>1.24</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2007</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1.24</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2014</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1.23</a:t>
                      </a:r>
                    </a:p>
                  </a:txBody>
                  <a:tcPr marL="68580" marR="68580" marT="0" marB="0"/>
                </a:tc>
              </a:tr>
              <a:tr h="428628">
                <a:tc>
                  <a:txBody>
                    <a:bodyPr/>
                    <a:lstStyle/>
                    <a:p>
                      <a:pPr algn="ctr">
                        <a:lnSpc>
                          <a:spcPct val="150000"/>
                        </a:lnSpc>
                        <a:spcAft>
                          <a:spcPts val="0"/>
                        </a:spcAft>
                      </a:pPr>
                      <a:r>
                        <a:rPr lang="el-GR" sz="1200" b="1">
                          <a:latin typeface="Times New Roman"/>
                          <a:ea typeface="Times New Roman"/>
                          <a:cs typeface="Times New Roman"/>
                        </a:rPr>
                        <a:t>1989</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1.17</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1994</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1.20</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2001</a:t>
                      </a:r>
                    </a:p>
                  </a:txBody>
                  <a:tcPr marL="68580" marR="68580" marT="0" marB="0"/>
                </a:tc>
                <a:tc>
                  <a:txBody>
                    <a:bodyPr/>
                    <a:lstStyle/>
                    <a:p>
                      <a:pPr algn="ctr">
                        <a:spcAft>
                          <a:spcPts val="0"/>
                        </a:spcAft>
                      </a:pPr>
                      <a:r>
                        <a:rPr lang="el-GR" sz="1200" b="1" dirty="0">
                          <a:latin typeface="Times New Roman"/>
                          <a:ea typeface="Times New Roman"/>
                          <a:cs typeface="Times New Roman"/>
                        </a:rPr>
                        <a:t>1.24</a:t>
                      </a:r>
                    </a:p>
                  </a:txBody>
                  <a:tcPr marL="68580" marR="68580" marT="0" marB="0"/>
                </a:tc>
                <a:tc>
                  <a:txBody>
                    <a:bodyPr/>
                    <a:lstStyle/>
                    <a:p>
                      <a:pPr algn="ctr">
                        <a:lnSpc>
                          <a:spcPct val="150000"/>
                        </a:lnSpc>
                        <a:spcAft>
                          <a:spcPts val="0"/>
                        </a:spcAft>
                      </a:pPr>
                      <a:r>
                        <a:rPr lang="el-GR" sz="1200" b="1" dirty="0">
                          <a:latin typeface="Times New Roman"/>
                          <a:ea typeface="Times New Roman"/>
                          <a:cs typeface="Times New Roman"/>
                        </a:rPr>
                        <a:t>2008</a:t>
                      </a:r>
                    </a:p>
                  </a:txBody>
                  <a:tcPr marL="68580" marR="68580" marT="0" marB="0"/>
                </a:tc>
                <a:tc>
                  <a:txBody>
                    <a:bodyPr/>
                    <a:lstStyle/>
                    <a:p>
                      <a:pPr algn="ctr">
                        <a:lnSpc>
                          <a:spcPct val="150000"/>
                        </a:lnSpc>
                        <a:spcAft>
                          <a:spcPts val="0"/>
                        </a:spcAft>
                      </a:pPr>
                      <a:r>
                        <a:rPr lang="el-GR" sz="1200" b="1" dirty="0">
                          <a:latin typeface="Times New Roman"/>
                          <a:ea typeface="Times New Roman"/>
                          <a:cs typeface="Times New Roman"/>
                        </a:rPr>
                        <a:t>1.24</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2015</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1.23</a:t>
                      </a:r>
                    </a:p>
                  </a:txBody>
                  <a:tcPr marL="68580" marR="68580" marT="0" marB="0"/>
                </a:tc>
              </a:tr>
              <a:tr h="428628">
                <a:tc>
                  <a:txBody>
                    <a:bodyPr/>
                    <a:lstStyle/>
                    <a:p>
                      <a:pPr algn="ctr">
                        <a:lnSpc>
                          <a:spcPct val="150000"/>
                        </a:lnSpc>
                        <a:spcAft>
                          <a:spcPts val="0"/>
                        </a:spcAft>
                      </a:pPr>
                      <a:r>
                        <a:rPr lang="el-GR" sz="1200" b="1">
                          <a:latin typeface="Times New Roman"/>
                          <a:ea typeface="Times New Roman"/>
                          <a:cs typeface="Times New Roman"/>
                        </a:rPr>
                        <a:t>1990</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1.18</a:t>
                      </a:r>
                    </a:p>
                  </a:txBody>
                  <a:tcPr marL="68580" marR="68580" marT="0" marB="0"/>
                </a:tc>
                <a:tc>
                  <a:txBody>
                    <a:bodyPr/>
                    <a:lstStyle/>
                    <a:p>
                      <a:pPr algn="ctr">
                        <a:lnSpc>
                          <a:spcPct val="150000"/>
                        </a:lnSpc>
                        <a:spcAft>
                          <a:spcPts val="0"/>
                        </a:spcAft>
                      </a:pPr>
                      <a:r>
                        <a:rPr lang="el-GR" sz="1200" b="1" dirty="0">
                          <a:latin typeface="Times New Roman"/>
                          <a:ea typeface="Times New Roman"/>
                          <a:cs typeface="Times New Roman"/>
                        </a:rPr>
                        <a:t>1995</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1.21</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2002</a:t>
                      </a:r>
                    </a:p>
                  </a:txBody>
                  <a:tcPr marL="68580" marR="68580" marT="0" marB="0"/>
                </a:tc>
                <a:tc>
                  <a:txBody>
                    <a:bodyPr/>
                    <a:lstStyle/>
                    <a:p>
                      <a:pPr algn="ctr">
                        <a:spcAft>
                          <a:spcPts val="0"/>
                        </a:spcAft>
                      </a:pPr>
                      <a:r>
                        <a:rPr lang="el-GR" sz="1200" b="1">
                          <a:latin typeface="Times New Roman"/>
                          <a:ea typeface="Times New Roman"/>
                          <a:cs typeface="Times New Roman"/>
                        </a:rPr>
                        <a:t>1.24</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2009</a:t>
                      </a:r>
                    </a:p>
                  </a:txBody>
                  <a:tcPr marL="68580" marR="68580" marT="0" marB="0"/>
                </a:tc>
                <a:tc>
                  <a:txBody>
                    <a:bodyPr/>
                    <a:lstStyle/>
                    <a:p>
                      <a:pPr algn="ctr">
                        <a:lnSpc>
                          <a:spcPct val="150000"/>
                        </a:lnSpc>
                        <a:spcAft>
                          <a:spcPts val="0"/>
                        </a:spcAft>
                      </a:pPr>
                      <a:r>
                        <a:rPr lang="el-GR" sz="1200" b="1" dirty="0">
                          <a:latin typeface="Times New Roman"/>
                          <a:ea typeface="Times New Roman"/>
                          <a:cs typeface="Times New Roman"/>
                        </a:rPr>
                        <a:t>1.24</a:t>
                      </a:r>
                    </a:p>
                  </a:txBody>
                  <a:tcPr marL="68580" marR="68580" marT="0" marB="0"/>
                </a:tc>
                <a:tc>
                  <a:txBody>
                    <a:bodyPr/>
                    <a:lstStyle/>
                    <a:p>
                      <a:pPr algn="ctr">
                        <a:lnSpc>
                          <a:spcPct val="150000"/>
                        </a:lnSpc>
                        <a:spcAft>
                          <a:spcPts val="0"/>
                        </a:spcAft>
                      </a:pPr>
                      <a:r>
                        <a:rPr lang="el-GR" sz="1200" b="1" dirty="0">
                          <a:latin typeface="Times New Roman"/>
                          <a:ea typeface="Times New Roman"/>
                          <a:cs typeface="Times New Roman"/>
                        </a:rPr>
                        <a:t>2016</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1.23</a:t>
                      </a:r>
                    </a:p>
                  </a:txBody>
                  <a:tcPr marL="68580" marR="68580" marT="0" marB="0"/>
                </a:tc>
              </a:tr>
              <a:tr h="428628">
                <a:tc>
                  <a:txBody>
                    <a:bodyPr/>
                    <a:lstStyle/>
                    <a:p>
                      <a:pPr algn="ctr">
                        <a:lnSpc>
                          <a:spcPct val="150000"/>
                        </a:lnSpc>
                        <a:spcAft>
                          <a:spcPts val="0"/>
                        </a:spcAft>
                      </a:pPr>
                      <a:r>
                        <a:rPr lang="el-GR" sz="1200" b="1">
                          <a:latin typeface="Times New Roman"/>
                          <a:ea typeface="Times New Roman"/>
                          <a:cs typeface="Times New Roman"/>
                        </a:rPr>
                        <a:t>1991</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1.19</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1996</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1.22</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2003</a:t>
                      </a:r>
                    </a:p>
                  </a:txBody>
                  <a:tcPr marL="68580" marR="68580" marT="0" marB="0"/>
                </a:tc>
                <a:tc>
                  <a:txBody>
                    <a:bodyPr/>
                    <a:lstStyle/>
                    <a:p>
                      <a:pPr algn="ctr">
                        <a:spcAft>
                          <a:spcPts val="0"/>
                        </a:spcAft>
                      </a:pPr>
                      <a:r>
                        <a:rPr lang="el-GR" sz="1200" b="1">
                          <a:latin typeface="Times New Roman"/>
                          <a:ea typeface="Times New Roman"/>
                          <a:cs typeface="Times New Roman"/>
                        </a:rPr>
                        <a:t>1.24</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2010</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1.23</a:t>
                      </a:r>
                    </a:p>
                  </a:txBody>
                  <a:tcPr marL="68580" marR="68580" marT="0" marB="0"/>
                </a:tc>
                <a:tc>
                  <a:txBody>
                    <a:bodyPr/>
                    <a:lstStyle/>
                    <a:p>
                      <a:pPr algn="ctr">
                        <a:lnSpc>
                          <a:spcPct val="150000"/>
                        </a:lnSpc>
                        <a:spcAft>
                          <a:spcPts val="0"/>
                        </a:spcAft>
                      </a:pPr>
                      <a:r>
                        <a:rPr lang="el-GR" sz="1200" b="1" dirty="0">
                          <a:latin typeface="Times New Roman"/>
                          <a:ea typeface="Times New Roman"/>
                          <a:cs typeface="Times New Roman"/>
                        </a:rPr>
                        <a:t>2017</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1.23</a:t>
                      </a:r>
                    </a:p>
                  </a:txBody>
                  <a:tcPr marL="68580" marR="68580" marT="0" marB="0"/>
                </a:tc>
              </a:tr>
              <a:tr h="428628">
                <a:tc>
                  <a:txBody>
                    <a:bodyPr/>
                    <a:lstStyle/>
                    <a:p>
                      <a:pPr algn="ctr">
                        <a:lnSpc>
                          <a:spcPct val="150000"/>
                        </a:lnSpc>
                        <a:spcAft>
                          <a:spcPts val="0"/>
                        </a:spcAft>
                      </a:pPr>
                      <a:r>
                        <a:rPr lang="el-GR" sz="1200" b="1">
                          <a:latin typeface="Times New Roman"/>
                          <a:ea typeface="Times New Roman"/>
                          <a:cs typeface="Times New Roman"/>
                        </a:rPr>
                        <a:t>1992</a:t>
                      </a:r>
                    </a:p>
                  </a:txBody>
                  <a:tcPr marL="68580" marR="68580" marT="0" marB="0"/>
                </a:tc>
                <a:tc>
                  <a:txBody>
                    <a:bodyPr/>
                    <a:lstStyle/>
                    <a:p>
                      <a:pPr algn="ctr">
                        <a:spcAft>
                          <a:spcPts val="0"/>
                        </a:spcAft>
                      </a:pPr>
                      <a:r>
                        <a:rPr lang="el-GR" sz="1200" b="1">
                          <a:latin typeface="Times New Roman"/>
                          <a:ea typeface="Times New Roman"/>
                          <a:cs typeface="Times New Roman"/>
                        </a:rPr>
                        <a:t>1.20</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1997</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1.24</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2004</a:t>
                      </a:r>
                    </a:p>
                  </a:txBody>
                  <a:tcPr marL="68580" marR="68580" marT="0" marB="0"/>
                </a:tc>
                <a:tc>
                  <a:txBody>
                    <a:bodyPr/>
                    <a:lstStyle/>
                    <a:p>
                      <a:pPr algn="ctr">
                        <a:spcAft>
                          <a:spcPts val="0"/>
                        </a:spcAft>
                      </a:pPr>
                      <a:r>
                        <a:rPr lang="el-GR" sz="1200" b="1">
                          <a:latin typeface="Times New Roman"/>
                          <a:ea typeface="Times New Roman"/>
                          <a:cs typeface="Times New Roman"/>
                        </a:rPr>
                        <a:t>1.24</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2011</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1.23</a:t>
                      </a:r>
                    </a:p>
                  </a:txBody>
                  <a:tcPr marL="68580" marR="68580" marT="0" marB="0"/>
                </a:tc>
                <a:tc>
                  <a:txBody>
                    <a:bodyPr/>
                    <a:lstStyle/>
                    <a:p>
                      <a:pPr algn="ctr">
                        <a:lnSpc>
                          <a:spcPct val="150000"/>
                        </a:lnSpc>
                        <a:spcAft>
                          <a:spcPts val="0"/>
                        </a:spcAft>
                      </a:pPr>
                      <a:r>
                        <a:rPr lang="el-GR" sz="1200" b="1" dirty="0">
                          <a:latin typeface="Times New Roman"/>
                          <a:ea typeface="Times New Roman"/>
                          <a:cs typeface="Times New Roman"/>
                        </a:rPr>
                        <a:t>2018</a:t>
                      </a:r>
                    </a:p>
                  </a:txBody>
                  <a:tcPr marL="68580" marR="68580" marT="0" marB="0"/>
                </a:tc>
                <a:tc>
                  <a:txBody>
                    <a:bodyPr/>
                    <a:lstStyle/>
                    <a:p>
                      <a:pPr algn="ctr">
                        <a:lnSpc>
                          <a:spcPct val="150000"/>
                        </a:lnSpc>
                        <a:spcAft>
                          <a:spcPts val="0"/>
                        </a:spcAft>
                      </a:pPr>
                      <a:r>
                        <a:rPr lang="el-GR" sz="1200" b="1" dirty="0">
                          <a:latin typeface="Times New Roman"/>
                          <a:ea typeface="Times New Roman"/>
                          <a:cs typeface="Times New Roman"/>
                        </a:rPr>
                        <a:t>1.23</a:t>
                      </a:r>
                    </a:p>
                  </a:txBody>
                  <a:tcPr marL="68580" marR="68580" marT="0" marB="0"/>
                </a:tc>
              </a:tr>
              <a:tr h="428628">
                <a:tc>
                  <a:txBody>
                    <a:bodyPr/>
                    <a:lstStyle/>
                    <a:p>
                      <a:pPr algn="ctr">
                        <a:lnSpc>
                          <a:spcPct val="150000"/>
                        </a:lnSpc>
                        <a:spcAft>
                          <a:spcPts val="0"/>
                        </a:spcAft>
                      </a:pPr>
                      <a:endParaRPr lang="el-GR" sz="1200" b="1">
                        <a:latin typeface="Times New Roman"/>
                        <a:ea typeface="Times New Roman"/>
                        <a:cs typeface="Times New Roman"/>
                      </a:endParaRPr>
                    </a:p>
                  </a:txBody>
                  <a:tcPr marL="68580" marR="68580" marT="0" marB="0"/>
                </a:tc>
                <a:tc>
                  <a:txBody>
                    <a:bodyPr/>
                    <a:lstStyle/>
                    <a:p>
                      <a:pPr algn="ctr">
                        <a:lnSpc>
                          <a:spcPct val="150000"/>
                        </a:lnSpc>
                        <a:spcAft>
                          <a:spcPts val="0"/>
                        </a:spcAft>
                      </a:pPr>
                      <a:endParaRPr lang="el-GR" sz="1200" b="1">
                        <a:latin typeface="Times New Roman"/>
                        <a:ea typeface="Times New Roman"/>
                        <a:cs typeface="Times New Roman"/>
                      </a:endParaRP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1998</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1.26</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2005</a:t>
                      </a:r>
                    </a:p>
                  </a:txBody>
                  <a:tcPr marL="68580" marR="68580" marT="0" marB="0"/>
                </a:tc>
                <a:tc>
                  <a:txBody>
                    <a:bodyPr/>
                    <a:lstStyle/>
                    <a:p>
                      <a:pPr algn="ctr">
                        <a:spcAft>
                          <a:spcPts val="0"/>
                        </a:spcAft>
                      </a:pPr>
                      <a:r>
                        <a:rPr lang="el-GR" sz="1200" b="1">
                          <a:latin typeface="Times New Roman"/>
                          <a:ea typeface="Times New Roman"/>
                          <a:cs typeface="Times New Roman"/>
                        </a:rPr>
                        <a:t>1.24</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2012</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1.23</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2019</a:t>
                      </a:r>
                    </a:p>
                  </a:txBody>
                  <a:tcPr marL="68580" marR="68580" marT="0" marB="0"/>
                </a:tc>
                <a:tc>
                  <a:txBody>
                    <a:bodyPr/>
                    <a:lstStyle/>
                    <a:p>
                      <a:pPr algn="ctr">
                        <a:lnSpc>
                          <a:spcPct val="150000"/>
                        </a:lnSpc>
                        <a:spcAft>
                          <a:spcPts val="0"/>
                        </a:spcAft>
                      </a:pPr>
                      <a:r>
                        <a:rPr lang="el-GR" sz="1200" b="1" dirty="0">
                          <a:latin typeface="Times New Roman"/>
                          <a:ea typeface="Times New Roman"/>
                          <a:cs typeface="Times New Roman"/>
                        </a:rPr>
                        <a:t>1.23</a:t>
                      </a:r>
                    </a:p>
                  </a:txBody>
                  <a:tcPr marL="68580" marR="68580" marT="0" marB="0"/>
                </a:tc>
              </a:tr>
              <a:tr h="428628">
                <a:tc>
                  <a:txBody>
                    <a:bodyPr/>
                    <a:lstStyle/>
                    <a:p>
                      <a:pPr algn="ctr">
                        <a:lnSpc>
                          <a:spcPct val="150000"/>
                        </a:lnSpc>
                        <a:spcAft>
                          <a:spcPts val="0"/>
                        </a:spcAft>
                      </a:pPr>
                      <a:endParaRPr lang="el-GR" sz="1200" b="1">
                        <a:latin typeface="Times New Roman"/>
                        <a:ea typeface="Times New Roman"/>
                        <a:cs typeface="Times New Roman"/>
                      </a:endParaRPr>
                    </a:p>
                  </a:txBody>
                  <a:tcPr marL="68580" marR="68580" marT="0" marB="0"/>
                </a:tc>
                <a:tc>
                  <a:txBody>
                    <a:bodyPr/>
                    <a:lstStyle/>
                    <a:p>
                      <a:pPr algn="ctr">
                        <a:lnSpc>
                          <a:spcPct val="150000"/>
                        </a:lnSpc>
                        <a:spcAft>
                          <a:spcPts val="0"/>
                        </a:spcAft>
                      </a:pPr>
                      <a:endParaRPr lang="el-GR" sz="1200" b="1">
                        <a:latin typeface="Times New Roman"/>
                        <a:ea typeface="Times New Roman"/>
                        <a:cs typeface="Times New Roman"/>
                      </a:endParaRP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1999</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1.27</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2006</a:t>
                      </a:r>
                    </a:p>
                  </a:txBody>
                  <a:tcPr marL="68580" marR="68580" marT="0" marB="0"/>
                </a:tc>
                <a:tc>
                  <a:txBody>
                    <a:bodyPr/>
                    <a:lstStyle/>
                    <a:p>
                      <a:pPr algn="ctr">
                        <a:spcAft>
                          <a:spcPts val="0"/>
                        </a:spcAft>
                      </a:pPr>
                      <a:r>
                        <a:rPr lang="el-GR" sz="1200" b="1">
                          <a:latin typeface="Times New Roman"/>
                          <a:ea typeface="Times New Roman"/>
                          <a:cs typeface="Times New Roman"/>
                        </a:rPr>
                        <a:t>1.24</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2013</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1.23</a:t>
                      </a:r>
                    </a:p>
                  </a:txBody>
                  <a:tcPr marL="68580" marR="68580" marT="0" marB="0"/>
                </a:tc>
                <a:tc>
                  <a:txBody>
                    <a:bodyPr/>
                    <a:lstStyle/>
                    <a:p>
                      <a:pPr algn="ctr">
                        <a:lnSpc>
                          <a:spcPct val="150000"/>
                        </a:lnSpc>
                        <a:spcAft>
                          <a:spcPts val="0"/>
                        </a:spcAft>
                      </a:pPr>
                      <a:r>
                        <a:rPr lang="el-GR" sz="1200" b="1">
                          <a:latin typeface="Times New Roman"/>
                          <a:ea typeface="Times New Roman"/>
                          <a:cs typeface="Times New Roman"/>
                        </a:rPr>
                        <a:t>2020</a:t>
                      </a:r>
                    </a:p>
                  </a:txBody>
                  <a:tcPr marL="68580" marR="68580" marT="0" marB="0"/>
                </a:tc>
                <a:tc>
                  <a:txBody>
                    <a:bodyPr/>
                    <a:lstStyle/>
                    <a:p>
                      <a:pPr algn="ctr">
                        <a:lnSpc>
                          <a:spcPct val="150000"/>
                        </a:lnSpc>
                        <a:spcAft>
                          <a:spcPts val="0"/>
                        </a:spcAft>
                      </a:pPr>
                      <a:r>
                        <a:rPr lang="el-GR" sz="1200" b="1" dirty="0">
                          <a:latin typeface="Times New Roman"/>
                          <a:ea typeface="Times New Roman"/>
                          <a:cs typeface="Times New Roman"/>
                        </a:rPr>
                        <a:t>1.23</a:t>
                      </a:r>
                    </a:p>
                  </a:txBody>
                  <a:tcPr marL="68580" marR="68580" marT="0" marB="0"/>
                </a:tc>
              </a:tr>
              <a:tr h="428628">
                <a:tc gridSpan="2">
                  <a:txBody>
                    <a:bodyPr/>
                    <a:lstStyle/>
                    <a:p>
                      <a:pPr algn="ctr">
                        <a:lnSpc>
                          <a:spcPct val="150000"/>
                        </a:lnSpc>
                        <a:spcAft>
                          <a:spcPts val="0"/>
                        </a:spcAft>
                      </a:pPr>
                      <a:r>
                        <a:rPr lang="en-US" sz="1200" b="1" dirty="0" smtClean="0">
                          <a:latin typeface="Times New Roman"/>
                          <a:ea typeface="Times New Roman"/>
                          <a:cs typeface="Times New Roman"/>
                        </a:rPr>
                        <a:t>A </a:t>
                      </a:r>
                      <a:r>
                        <a:rPr lang="el-GR" sz="1200" b="1" dirty="0" smtClean="0">
                          <a:latin typeface="Times New Roman"/>
                          <a:ea typeface="Times New Roman"/>
                          <a:cs typeface="Times New Roman"/>
                        </a:rPr>
                        <a:t>ΚΠΣ</a:t>
                      </a:r>
                      <a:endParaRPr lang="el-GR" sz="1200" b="1" dirty="0">
                        <a:latin typeface="Times New Roman"/>
                        <a:ea typeface="Times New Roman"/>
                        <a:cs typeface="Times New Roman"/>
                      </a:endParaRPr>
                    </a:p>
                  </a:txBody>
                  <a:tcPr marL="68580" marR="68580" marT="0" marB="0" anchor="ctr"/>
                </a:tc>
                <a:tc hMerge="1">
                  <a:txBody>
                    <a:bodyPr/>
                    <a:lstStyle/>
                    <a:p>
                      <a:pPr algn="ctr">
                        <a:lnSpc>
                          <a:spcPct val="150000"/>
                        </a:lnSpc>
                        <a:spcAft>
                          <a:spcPts val="0"/>
                        </a:spcAft>
                      </a:pPr>
                      <a:endParaRPr lang="el-GR" sz="1200" b="1" dirty="0">
                        <a:latin typeface="Times New Roman"/>
                        <a:ea typeface="Times New Roman"/>
                        <a:cs typeface="Times New Roman"/>
                      </a:endParaRPr>
                    </a:p>
                  </a:txBody>
                  <a:tcPr marL="68580" marR="68580" marT="0" marB="0"/>
                </a:tc>
                <a:tc gridSpan="2">
                  <a:txBody>
                    <a:bodyPr/>
                    <a:lstStyle/>
                    <a:p>
                      <a:pPr algn="ctr">
                        <a:lnSpc>
                          <a:spcPct val="150000"/>
                        </a:lnSpc>
                        <a:spcAft>
                          <a:spcPts val="0"/>
                        </a:spcAft>
                      </a:pPr>
                      <a:r>
                        <a:rPr lang="el-GR" sz="1200" b="1" dirty="0" smtClean="0">
                          <a:latin typeface="Times New Roman"/>
                          <a:ea typeface="Times New Roman"/>
                          <a:cs typeface="Times New Roman"/>
                        </a:rPr>
                        <a:t>Β ΚΠΣ</a:t>
                      </a:r>
                      <a:endParaRPr lang="el-GR" sz="1200" b="1" dirty="0">
                        <a:latin typeface="Times New Roman"/>
                        <a:ea typeface="Times New Roman"/>
                        <a:cs typeface="Times New Roman"/>
                      </a:endParaRPr>
                    </a:p>
                  </a:txBody>
                  <a:tcPr marL="68580" marR="68580" marT="0" marB="0" anchor="ctr"/>
                </a:tc>
                <a:tc hMerge="1">
                  <a:txBody>
                    <a:bodyPr/>
                    <a:lstStyle/>
                    <a:p>
                      <a:pPr algn="ctr">
                        <a:lnSpc>
                          <a:spcPct val="150000"/>
                        </a:lnSpc>
                        <a:spcAft>
                          <a:spcPts val="0"/>
                        </a:spcAft>
                      </a:pPr>
                      <a:endParaRPr lang="el-GR" sz="1200" b="1" dirty="0">
                        <a:latin typeface="Times New Roman"/>
                        <a:ea typeface="Times New Roman"/>
                        <a:cs typeface="Times New Roman"/>
                      </a:endParaRPr>
                    </a:p>
                  </a:txBody>
                  <a:tcPr marL="68580" marR="68580" marT="0" marB="0"/>
                </a:tc>
                <a:tc gridSpan="2">
                  <a:txBody>
                    <a:bodyPr/>
                    <a:lstStyle/>
                    <a:p>
                      <a:pPr algn="ctr">
                        <a:lnSpc>
                          <a:spcPct val="150000"/>
                        </a:lnSpc>
                        <a:spcAft>
                          <a:spcPts val="0"/>
                        </a:spcAft>
                      </a:pPr>
                      <a:r>
                        <a:rPr lang="el-GR" sz="1200" b="1" dirty="0" smtClean="0">
                          <a:latin typeface="Times New Roman"/>
                          <a:ea typeface="Times New Roman"/>
                          <a:cs typeface="Times New Roman"/>
                        </a:rPr>
                        <a:t>Γ ΚΠΣ</a:t>
                      </a:r>
                      <a:endParaRPr lang="el-GR" sz="1200" b="1" dirty="0">
                        <a:latin typeface="Times New Roman"/>
                        <a:ea typeface="Times New Roman"/>
                        <a:cs typeface="Times New Roman"/>
                      </a:endParaRPr>
                    </a:p>
                  </a:txBody>
                  <a:tcPr marL="68580" marR="68580" marT="0" marB="0" anchor="ctr"/>
                </a:tc>
                <a:tc hMerge="1">
                  <a:txBody>
                    <a:bodyPr/>
                    <a:lstStyle/>
                    <a:p>
                      <a:pPr algn="ctr">
                        <a:spcAft>
                          <a:spcPts val="0"/>
                        </a:spcAft>
                      </a:pPr>
                      <a:endParaRPr lang="el-GR" sz="1200" b="1" dirty="0">
                        <a:latin typeface="Times New Roman"/>
                        <a:ea typeface="Times New Roman"/>
                        <a:cs typeface="Times New Roman"/>
                      </a:endParaRPr>
                    </a:p>
                  </a:txBody>
                  <a:tcPr marL="68580" marR="68580" marT="0" marB="0" anchor="ctr"/>
                </a:tc>
                <a:tc gridSpan="2">
                  <a:txBody>
                    <a:bodyPr/>
                    <a:lstStyle/>
                    <a:p>
                      <a:pPr algn="ctr">
                        <a:spcAft>
                          <a:spcPts val="0"/>
                        </a:spcAft>
                      </a:pPr>
                      <a:r>
                        <a:rPr lang="el-GR" sz="1200" b="1" dirty="0" smtClean="0">
                          <a:latin typeface="Times New Roman"/>
                          <a:ea typeface="Times New Roman"/>
                          <a:cs typeface="Times New Roman"/>
                        </a:rPr>
                        <a:t>ΕΣΠΑ Ι</a:t>
                      </a:r>
                      <a:endParaRPr lang="el-GR" sz="1200" b="1" dirty="0">
                        <a:latin typeface="Times New Roman"/>
                        <a:ea typeface="Times New Roman"/>
                        <a:cs typeface="Times New Roman"/>
                      </a:endParaRPr>
                    </a:p>
                  </a:txBody>
                  <a:tcPr marL="68580" marR="68580" marT="0" marB="0" anchor="ctr"/>
                </a:tc>
                <a:tc hMerge="1">
                  <a:txBody>
                    <a:bodyPr/>
                    <a:lstStyle/>
                    <a:p>
                      <a:pPr algn="ctr">
                        <a:lnSpc>
                          <a:spcPct val="150000"/>
                        </a:lnSpc>
                        <a:spcAft>
                          <a:spcPts val="0"/>
                        </a:spcAft>
                      </a:pPr>
                      <a:endParaRPr lang="el-GR" sz="1200" b="1" dirty="0">
                        <a:latin typeface="Times New Roman"/>
                        <a:ea typeface="Times New Roman"/>
                        <a:cs typeface="Times New Roman"/>
                      </a:endParaRPr>
                    </a:p>
                  </a:txBody>
                  <a:tcPr marL="68580" marR="68580" marT="0" marB="0" anchor="ctr"/>
                </a:tc>
                <a:tc gridSpan="2">
                  <a:txBody>
                    <a:bodyPr/>
                    <a:lstStyle/>
                    <a:p>
                      <a:pPr algn="ctr">
                        <a:lnSpc>
                          <a:spcPct val="150000"/>
                        </a:lnSpc>
                        <a:spcAft>
                          <a:spcPts val="0"/>
                        </a:spcAft>
                      </a:pPr>
                      <a:r>
                        <a:rPr lang="el-GR" sz="1200" b="1" dirty="0" smtClean="0">
                          <a:latin typeface="Times New Roman"/>
                          <a:ea typeface="Times New Roman"/>
                          <a:cs typeface="Times New Roman"/>
                        </a:rPr>
                        <a:t>ΕΣΠΑ</a:t>
                      </a:r>
                      <a:r>
                        <a:rPr lang="el-GR" sz="1200" b="1" baseline="0" dirty="0" smtClean="0">
                          <a:latin typeface="Times New Roman"/>
                          <a:ea typeface="Times New Roman"/>
                          <a:cs typeface="Times New Roman"/>
                        </a:rPr>
                        <a:t> ΙΙ</a:t>
                      </a:r>
                      <a:endParaRPr lang="el-GR" sz="1200" b="1" dirty="0">
                        <a:latin typeface="Times New Roman"/>
                        <a:ea typeface="Times New Roman"/>
                        <a:cs typeface="Times New Roman"/>
                      </a:endParaRPr>
                    </a:p>
                  </a:txBody>
                  <a:tcPr marL="68580" marR="68580" marT="0" marB="0" anchor="ctr"/>
                </a:tc>
                <a:tc hMerge="1">
                  <a:txBody>
                    <a:bodyPr/>
                    <a:lstStyle/>
                    <a:p>
                      <a:pPr algn="ctr">
                        <a:lnSpc>
                          <a:spcPct val="150000"/>
                        </a:lnSpc>
                        <a:spcAft>
                          <a:spcPts val="0"/>
                        </a:spcAft>
                      </a:pPr>
                      <a:endParaRPr lang="el-GR" sz="1200" b="1" dirty="0">
                        <a:latin typeface="Times New Roman"/>
                        <a:ea typeface="Times New Roman"/>
                        <a:cs typeface="Times New Roman"/>
                      </a:endParaRPr>
                    </a:p>
                  </a:txBody>
                  <a:tcPr marL="68580" marR="68580" marT="0" marB="0"/>
                </a:tc>
              </a:tr>
            </a:tbl>
          </a:graphicData>
        </a:graphic>
      </p:graphicFrame>
    </p:spTree>
  </p:cSld>
  <p:clrMapOvr>
    <a:masterClrMapping/>
  </p:clrMapOvr>
  <p:transition spd="slow">
    <p:wipe dir="d"/>
    <p:sndAc>
      <p:stSnd>
        <p:snd r:embed="rId3" name="arrow.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857256"/>
          </a:xfrm>
        </p:spPr>
        <p:txBody>
          <a:bodyPr/>
          <a:lstStyle/>
          <a:p>
            <a:pPr algn="ctr"/>
            <a:r>
              <a:rPr lang="en-US" sz="2800" b="1" dirty="0" smtClean="0"/>
              <a:t>TAMEIA </a:t>
            </a:r>
            <a:r>
              <a:rPr lang="el-GR" sz="2800" b="1" dirty="0" smtClean="0"/>
              <a:t>ΑΝΑ ΠΡΟΤΕΡΑΙΟΤΗΤΑ</a:t>
            </a:r>
            <a:br>
              <a:rPr lang="el-GR" sz="2800" b="1" dirty="0" smtClean="0"/>
            </a:br>
            <a:endParaRPr lang="el-GR" sz="2800" b="1" dirty="0"/>
          </a:p>
        </p:txBody>
      </p:sp>
      <p:sp>
        <p:nvSpPr>
          <p:cNvPr id="3" name="Content Placeholder 2"/>
          <p:cNvSpPr>
            <a:spLocks noGrp="1"/>
          </p:cNvSpPr>
          <p:nvPr>
            <p:ph idx="1"/>
          </p:nvPr>
        </p:nvSpPr>
        <p:spPr>
          <a:xfrm>
            <a:off x="179512" y="571480"/>
            <a:ext cx="8784976" cy="5857916"/>
          </a:xfrm>
        </p:spPr>
        <p:txBody>
          <a:bodyPr numCol="2"/>
          <a:lstStyle/>
          <a:p>
            <a:pPr marL="0" indent="0">
              <a:buNone/>
            </a:pPr>
            <a:r>
              <a:rPr lang="el-GR" sz="1800" b="1" dirty="0" smtClean="0"/>
              <a:t>1. ΕΝΙΑΙΑ ΑΓΟΡΑ ΚΑΙΝΟΤΟΜΙΑ </a:t>
            </a:r>
            <a:r>
              <a:rPr lang="el-GR" sz="1800" b="1" dirty="0"/>
              <a:t>ΚΑΙ ΨΗΦΙΑΚΗ ΟΙΚΟΝΟΜΙΑ </a:t>
            </a:r>
            <a:endParaRPr lang="en-US" sz="1800" b="1" dirty="0" smtClean="0"/>
          </a:p>
          <a:p>
            <a:pPr marL="0" indent="0"/>
            <a:r>
              <a:rPr lang="en-GB" sz="1600" dirty="0" smtClean="0"/>
              <a:t>International Thermonuclear Experimental Reactor</a:t>
            </a:r>
          </a:p>
          <a:p>
            <a:pPr marL="0" indent="0"/>
            <a:r>
              <a:rPr lang="en-GB" sz="1600" dirty="0" smtClean="0"/>
              <a:t>Horizon Europe</a:t>
            </a:r>
          </a:p>
          <a:p>
            <a:pPr marL="0" indent="0"/>
            <a:r>
              <a:rPr lang="en-GB" sz="1600" dirty="0" smtClean="0"/>
              <a:t>InvestEU</a:t>
            </a:r>
          </a:p>
          <a:p>
            <a:pPr marL="0" indent="0"/>
            <a:r>
              <a:rPr lang="en-GB" sz="1600" dirty="0" smtClean="0"/>
              <a:t>CEF</a:t>
            </a:r>
          </a:p>
          <a:p>
            <a:pPr marL="0" indent="0"/>
            <a:r>
              <a:rPr lang="en-GB" sz="1600" dirty="0" smtClean="0"/>
              <a:t>Digital Europe </a:t>
            </a:r>
            <a:r>
              <a:rPr lang="en-GB" sz="1600" dirty="0" err="1" smtClean="0"/>
              <a:t>Progamme</a:t>
            </a:r>
            <a:r>
              <a:rPr lang="el-GR" sz="1600" dirty="0" smtClean="0"/>
              <a:t> </a:t>
            </a:r>
          </a:p>
          <a:p>
            <a:pPr marL="0" indent="0">
              <a:buNone/>
            </a:pPr>
            <a:r>
              <a:rPr lang="el-GR" sz="1800" b="1" dirty="0" smtClean="0"/>
              <a:t>2. ΣΎΝΟΧΗ </a:t>
            </a:r>
            <a:r>
              <a:rPr lang="el-GR" sz="1800" b="1" dirty="0"/>
              <a:t>ΚΑΙ </a:t>
            </a:r>
            <a:r>
              <a:rPr lang="el-GR" sz="1800" b="1" dirty="0" smtClean="0"/>
              <a:t>ΑΞΙΕΣ</a:t>
            </a:r>
            <a:endParaRPr lang="en-US" sz="1800" b="1" dirty="0" smtClean="0"/>
          </a:p>
          <a:p>
            <a:pPr marL="0" indent="0"/>
            <a:r>
              <a:rPr lang="el-GR" sz="1600" dirty="0" smtClean="0"/>
              <a:t>ΕΤΠΑ</a:t>
            </a:r>
            <a:endParaRPr lang="en-US" sz="1600" dirty="0" smtClean="0"/>
          </a:p>
          <a:p>
            <a:pPr marL="0" indent="0"/>
            <a:r>
              <a:rPr lang="el-GR" sz="1600" dirty="0" smtClean="0"/>
              <a:t>ΕΚΤ</a:t>
            </a:r>
            <a:r>
              <a:rPr lang="en-US" sz="1600" dirty="0" smtClean="0"/>
              <a:t>+</a:t>
            </a:r>
          </a:p>
          <a:p>
            <a:pPr marL="0" indent="0"/>
            <a:r>
              <a:rPr lang="el-GR" sz="1600" dirty="0" smtClean="0"/>
              <a:t>Ταμείο Συνοχής</a:t>
            </a:r>
            <a:endParaRPr lang="en-US" sz="1600" dirty="0" smtClean="0"/>
          </a:p>
          <a:p>
            <a:pPr marL="0" indent="0"/>
            <a:r>
              <a:rPr lang="en-US" sz="1600" dirty="0" smtClean="0"/>
              <a:t>Interreg</a:t>
            </a:r>
          </a:p>
          <a:p>
            <a:pPr marL="0" indent="0"/>
            <a:r>
              <a:rPr lang="en-US" sz="1600" dirty="0" smtClean="0"/>
              <a:t>BICC</a:t>
            </a:r>
            <a:endParaRPr lang="el-GR" sz="1600" dirty="0" smtClean="0"/>
          </a:p>
          <a:p>
            <a:pPr marL="0" indent="0">
              <a:buNone/>
            </a:pPr>
            <a:r>
              <a:rPr lang="el-GR" sz="1800" b="1" dirty="0" smtClean="0"/>
              <a:t>3. ΦΥΣΙΚΟΙ </a:t>
            </a:r>
            <a:r>
              <a:rPr lang="el-GR" sz="1800" b="1" dirty="0"/>
              <a:t>ΠΟΡΟΙ ΚΑΙ </a:t>
            </a:r>
            <a:r>
              <a:rPr lang="el-GR" sz="1800" b="1" dirty="0" smtClean="0"/>
              <a:t>ΠΕΡΙΒΑΛΛΟΝ</a:t>
            </a:r>
          </a:p>
          <a:p>
            <a:pPr marL="0" indent="0"/>
            <a:r>
              <a:rPr lang="el-GR" sz="1600" dirty="0" smtClean="0"/>
              <a:t>Ευρωπαϊκό Ταμείο Θάλασσας και Αλιείας</a:t>
            </a:r>
          </a:p>
          <a:p>
            <a:pPr marL="0" indent="0"/>
            <a:r>
              <a:rPr lang="el-GR" sz="1600" dirty="0" smtClean="0"/>
              <a:t>Ευρωπαϊκό Γεωργικό Ταμείο Αγροτικής Ανάπτυξης (+Ταμείο Εγγυήσεων)</a:t>
            </a:r>
          </a:p>
          <a:p>
            <a:pPr marL="0" indent="0">
              <a:buNone/>
            </a:pPr>
            <a:endParaRPr lang="el-GR" sz="1800" b="1" dirty="0" smtClean="0"/>
          </a:p>
          <a:p>
            <a:pPr marL="0" indent="0">
              <a:buNone/>
            </a:pPr>
            <a:endParaRPr lang="el-GR" sz="1800" b="1" dirty="0" smtClean="0"/>
          </a:p>
          <a:p>
            <a:pPr marL="0" indent="0">
              <a:buNone/>
            </a:pPr>
            <a:r>
              <a:rPr lang="el-GR" sz="1800" b="1" dirty="0" smtClean="0"/>
              <a:t>4. ΜΕΤΑΝΑΣΤΈΎΣΗ </a:t>
            </a:r>
            <a:r>
              <a:rPr lang="el-GR" sz="1800" b="1" dirty="0"/>
              <a:t>ΚΑΙ </a:t>
            </a:r>
            <a:r>
              <a:rPr lang="el-GR" sz="1800" b="1" dirty="0" smtClean="0"/>
              <a:t>ΔΙΑΧΕΙΡΙΣΗ </a:t>
            </a:r>
            <a:r>
              <a:rPr lang="el-GR" sz="1800" b="1" dirty="0"/>
              <a:t>ΤΩΝ </a:t>
            </a:r>
            <a:r>
              <a:rPr lang="el-GR" sz="1800" b="1" dirty="0" smtClean="0"/>
              <a:t>ΣΎΝΟΡΩΝ</a:t>
            </a:r>
            <a:endParaRPr lang="en-US" sz="1800" b="1" dirty="0" smtClean="0"/>
          </a:p>
          <a:p>
            <a:pPr marL="0" indent="0"/>
            <a:r>
              <a:rPr lang="en-US" sz="1600" dirty="0" smtClean="0"/>
              <a:t>AMIF</a:t>
            </a:r>
          </a:p>
          <a:p>
            <a:pPr marL="0" indent="0"/>
            <a:r>
              <a:rPr lang="en-US" sz="1600" dirty="0" smtClean="0"/>
              <a:t>Integrated Border Management Fund (</a:t>
            </a:r>
            <a:r>
              <a:rPr lang="el-GR" sz="1600" dirty="0" smtClean="0"/>
              <a:t>πρώην </a:t>
            </a:r>
            <a:r>
              <a:rPr lang="en-US" sz="1600" dirty="0" smtClean="0"/>
              <a:t>BMVI)</a:t>
            </a:r>
            <a:r>
              <a:rPr lang="el-GR" sz="1600" dirty="0" smtClean="0"/>
              <a:t> «διαχείριση των συνόρων και των θεωρήσεων στο πλαίσιο του Ταμείου για την ολοκληρωμένη διαχείριση των συνόρων»</a:t>
            </a:r>
            <a:endParaRPr lang="el-GR" sz="1600" b="1" dirty="0" smtClean="0"/>
          </a:p>
          <a:p>
            <a:pPr marL="0" indent="0">
              <a:buNone/>
            </a:pPr>
            <a:r>
              <a:rPr lang="el-GR" sz="1800" b="1" dirty="0" smtClean="0"/>
              <a:t>5. ΑΣΦΑΛΕΙΑ </a:t>
            </a:r>
            <a:r>
              <a:rPr lang="el-GR" sz="1800" b="1" dirty="0"/>
              <a:t>ΚΑΙ </a:t>
            </a:r>
            <a:r>
              <a:rPr lang="el-GR" sz="1800" b="1" dirty="0" smtClean="0"/>
              <a:t>ΑΜΥΝΑ</a:t>
            </a:r>
            <a:endParaRPr lang="en-US" sz="1800" b="1" dirty="0" smtClean="0"/>
          </a:p>
          <a:p>
            <a:pPr marL="0" indent="0"/>
            <a:r>
              <a:rPr lang="en-US" sz="1600" dirty="0" smtClean="0"/>
              <a:t>Internal Security Fund</a:t>
            </a:r>
          </a:p>
          <a:p>
            <a:pPr marL="0" indent="0"/>
            <a:r>
              <a:rPr lang="en-US" sz="1600" dirty="0" smtClean="0"/>
              <a:t>European Defense Fund</a:t>
            </a:r>
            <a:endParaRPr lang="el-GR" sz="1600" dirty="0" smtClean="0"/>
          </a:p>
          <a:p>
            <a:pPr marL="0" indent="0">
              <a:buNone/>
            </a:pPr>
            <a:r>
              <a:rPr lang="el-GR" sz="1800" b="1" dirty="0" smtClean="0"/>
              <a:t>6. ΓΈΙΤΟΝΙΚΕΣ ΧΩΡΕΣ </a:t>
            </a:r>
            <a:r>
              <a:rPr lang="el-GR" sz="1800" b="1" dirty="0"/>
              <a:t>ΚΑΙ </a:t>
            </a:r>
            <a:r>
              <a:rPr lang="el-GR" sz="1800" b="1" dirty="0" smtClean="0"/>
              <a:t>ΥΠΟΛΟΙΠΟΣ ΚΟΣΜΟΣ</a:t>
            </a:r>
            <a:endParaRPr lang="en-US" sz="1800" b="1" dirty="0" smtClean="0"/>
          </a:p>
          <a:p>
            <a:pPr marL="0" indent="0"/>
            <a:r>
              <a:rPr lang="en-US" sz="1600" dirty="0" smtClean="0"/>
              <a:t>Pre Accession Instrument</a:t>
            </a:r>
          </a:p>
          <a:p>
            <a:pPr marL="0" indent="0"/>
            <a:r>
              <a:rPr lang="en-US" sz="1600" dirty="0" smtClean="0"/>
              <a:t>European Peace Facility</a:t>
            </a:r>
            <a:endParaRPr lang="el-GR" sz="1600" dirty="0" smtClean="0"/>
          </a:p>
          <a:p>
            <a:pPr marL="0" indent="0">
              <a:buNone/>
            </a:pPr>
            <a:r>
              <a:rPr lang="el-GR" sz="1800" b="1" dirty="0" smtClean="0"/>
              <a:t>7. ΕΥΡΩΠΑΪΚΗ </a:t>
            </a:r>
            <a:r>
              <a:rPr lang="el-GR" sz="1800" b="1" dirty="0"/>
              <a:t>ΔΗΜΟΣΙΑ </a:t>
            </a:r>
            <a:r>
              <a:rPr lang="el-GR" sz="1800" b="1" dirty="0" smtClean="0"/>
              <a:t>ΔΙΟΙΚΗΣΗ</a:t>
            </a:r>
            <a:endParaRPr lang="el-GR" sz="1500" dirty="0"/>
          </a:p>
        </p:txBody>
      </p:sp>
    </p:spTree>
    <p:extLst>
      <p:ext uri="{BB962C8B-B14F-4D97-AF65-F5344CB8AC3E}">
        <p14:creationId xmlns:p14="http://schemas.microsoft.com/office/powerpoint/2010/main" val="401498729"/>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88"/>
            <a:ext cx="8229600" cy="1143000"/>
          </a:xfrm>
        </p:spPr>
        <p:txBody>
          <a:bodyPr/>
          <a:lstStyle/>
          <a:p>
            <a:pPr algn="ctr"/>
            <a:r>
              <a:rPr lang="el-GR" dirty="0" smtClean="0"/>
              <a:t>ΠΡΟΤΑΣΗ ΕΠΙΤΡΟΠΗΣ</a:t>
            </a:r>
            <a:endParaRPr lang="el-G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73122635"/>
              </p:ext>
            </p:extLst>
          </p:nvPr>
        </p:nvGraphicFramePr>
        <p:xfrm>
          <a:off x="457200" y="1196752"/>
          <a:ext cx="8229600" cy="54726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648334"/>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404664"/>
          </a:xfrm>
        </p:spPr>
        <p:txBody>
          <a:bodyPr/>
          <a:lstStyle/>
          <a:p>
            <a:r>
              <a:rPr lang="el-GR" dirty="0" smtClean="0"/>
              <a:t>   </a:t>
            </a:r>
            <a:endParaRPr lang="el-GR" dirty="0"/>
          </a:p>
        </p:txBody>
      </p:sp>
      <p:pic>
        <p:nvPicPr>
          <p:cNvPr id="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15008" y="116632"/>
            <a:ext cx="8605464" cy="6384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sndAc>
      <p:stSnd>
        <p:snd r:embed="rId2" name="arrow.wav"/>
      </p:stSnd>
    </p:sndAc>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6672"/>
          </a:xfrm>
        </p:spPr>
        <p:txBody>
          <a:bodyPr/>
          <a:lstStyle/>
          <a:p>
            <a:pPr algn="ctr"/>
            <a:r>
              <a:rPr lang="el-GR" sz="2600" dirty="0" smtClean="0"/>
              <a:t>ΔΕΔΟΜΕΝΑ ΤΕΛΙΚΗΣ ΔΙΑΠΡΑΓΜΑΤΕΥΣΗΣ</a:t>
            </a:r>
            <a:endParaRPr lang="el-GR" sz="2600" dirty="0"/>
          </a:p>
        </p:txBody>
      </p:sp>
      <p:sp>
        <p:nvSpPr>
          <p:cNvPr id="3" name="Content Placeholder 2"/>
          <p:cNvSpPr>
            <a:spLocks noGrp="1"/>
          </p:cNvSpPr>
          <p:nvPr>
            <p:ph idx="1"/>
          </p:nvPr>
        </p:nvSpPr>
        <p:spPr>
          <a:xfrm>
            <a:off x="457200" y="548681"/>
            <a:ext cx="8229600" cy="5775920"/>
          </a:xfrm>
        </p:spPr>
        <p:txBody>
          <a:bodyPr/>
          <a:lstStyle/>
          <a:p>
            <a:pPr marL="0" indent="0">
              <a:buNone/>
            </a:pPr>
            <a:r>
              <a:rPr lang="el-GR" sz="1800" dirty="0" smtClean="0"/>
              <a:t>Γεγονότα Διαπραγμάτευσης:</a:t>
            </a:r>
          </a:p>
          <a:p>
            <a:pPr marL="342900" indent="-342900">
              <a:buAutoNum type="arabicPeriod"/>
            </a:pPr>
            <a:r>
              <a:rPr lang="el-GR" sz="1600" dirty="0" smtClean="0"/>
              <a:t>Δημοσίευση Έκθεσης της Επιτροπής στις 14 Φεβρουαρίου 2018 σχετικά με το μέλλον των Πολιτικών Συνοχής μετά το 2020 </a:t>
            </a:r>
            <a:r>
              <a:rPr lang="el-GR" sz="1400" i="1" dirty="0" smtClean="0"/>
              <a:t>(Ένα νέο, σύγχρονο πολυετές δημοσιονομικό πλαίσιο για μια ΕΕ που υλοποιεί αποτελεσματικά τις προτεραιότητές της μετά το 2020)</a:t>
            </a:r>
            <a:endParaRPr lang="el-GR" sz="1800" i="1" dirty="0" smtClean="0"/>
          </a:p>
          <a:p>
            <a:pPr marL="342900" indent="-342900">
              <a:buAutoNum type="arabicPeriod"/>
            </a:pPr>
            <a:r>
              <a:rPr lang="el-GR" sz="1600" dirty="0" smtClean="0"/>
              <a:t>Άτυπο Ευρωπαϊκό Συμβούλιο 23 Φεβρουαρίου 2018 εις αναμονή των επίσημων προτάσεων της Επιτροπής</a:t>
            </a:r>
          </a:p>
          <a:p>
            <a:pPr marL="342900" indent="-342900">
              <a:buFont typeface="Wingdings 2" pitchFamily="18" charset="2"/>
              <a:buAutoNum type="arabicPeriod"/>
            </a:pPr>
            <a:r>
              <a:rPr lang="el-GR" sz="1600" dirty="0" smtClean="0"/>
              <a:t>Προτάσεις Επιτροπής 2 Μαΐου 2018 </a:t>
            </a:r>
            <a:r>
              <a:rPr lang="el-GR" sz="1400" dirty="0" smtClean="0"/>
              <a:t>(</a:t>
            </a:r>
            <a:r>
              <a:rPr lang="el-GR" sz="1400" i="1" dirty="0" smtClean="0"/>
              <a:t>Ένας σύγχρονος προϋπολογισμός για μια Ένωση που προστατεύει, ενδυναμώνει και υπερασπίζεται τους πολίτες της. Πολυετές δημοσιονομικό πλαίσιο 2021-2027</a:t>
            </a:r>
            <a:r>
              <a:rPr lang="el-GR" sz="1400" dirty="0" smtClean="0"/>
              <a:t>) </a:t>
            </a:r>
          </a:p>
          <a:p>
            <a:pPr marL="342900" indent="-342900">
              <a:buFont typeface="Wingdings 2" pitchFamily="18" charset="2"/>
              <a:buAutoNum type="arabicPeriod"/>
            </a:pPr>
            <a:r>
              <a:rPr lang="el-GR" sz="1600" dirty="0" smtClean="0"/>
              <a:t>Η τελική λύση στο </a:t>
            </a:r>
            <a:r>
              <a:rPr lang="en-US" sz="1600" dirty="0" smtClean="0"/>
              <a:t>Sibiu (</a:t>
            </a:r>
            <a:r>
              <a:rPr lang="el-GR" sz="1600" dirty="0" smtClean="0"/>
              <a:t>Μάιος 2019) δεν επήλθε και μετατράπηκε σε «Διακήρυξη 10 δεσμεύσεων» </a:t>
            </a:r>
          </a:p>
          <a:p>
            <a:pPr marL="342900" indent="-342900">
              <a:buFont typeface="Wingdings 2" pitchFamily="18" charset="2"/>
              <a:buAutoNum type="arabicPeriod"/>
            </a:pPr>
            <a:r>
              <a:rPr lang="el-GR" sz="1600" dirty="0" smtClean="0"/>
              <a:t>Τέσσερα Ευρωπαϊκά Συμβούλια (από Ιούνιο 2018 έως Οκτώβριο 2019 χωρίς καμία εξέλιξη της διαπραγμάτευσης για την περίοδο 2021-2027)</a:t>
            </a:r>
          </a:p>
          <a:p>
            <a:pPr marL="342900" indent="-342900">
              <a:buFont typeface="Wingdings 2" pitchFamily="18" charset="2"/>
              <a:buAutoNum type="arabicPeriod"/>
            </a:pPr>
            <a:r>
              <a:rPr lang="el-GR" sz="1600" dirty="0" smtClean="0"/>
              <a:t>Ψήφισμα Διαμαρτυρίας Ευρωπαϊκού Κοινοβουλίου 10 Οκτωβρίου 2019</a:t>
            </a:r>
          </a:p>
          <a:p>
            <a:pPr marL="342900" indent="-342900">
              <a:buFont typeface="Wingdings 2" pitchFamily="18" charset="2"/>
              <a:buAutoNum type="arabicPeriod"/>
            </a:pPr>
            <a:r>
              <a:rPr lang="el-GR" sz="1600" dirty="0" smtClean="0"/>
              <a:t>Ευρωπαϊκό Συμβούλιο Δεκέμβριος 2019 (Προτάσεις Φιλανδικής Προεδρίας)</a:t>
            </a:r>
          </a:p>
          <a:p>
            <a:pPr marL="342900" indent="-342900">
              <a:buFont typeface="Wingdings 2" pitchFamily="18" charset="2"/>
              <a:buAutoNum type="arabicPeriod"/>
            </a:pPr>
            <a:r>
              <a:rPr lang="el-GR" sz="1600" dirty="0" smtClean="0"/>
              <a:t>Έκτακτο Ευρωπαϊκό Συμβούλιο 20 Φεβρουαρίου 2020 (αποτυχία επίτευξης συμφωνίας, Μισέλ: «</a:t>
            </a:r>
            <a:r>
              <a:rPr lang="el-GR" sz="1400" dirty="0" smtClean="0"/>
              <a:t>Εργαστήκαμε σκληρά για να συγκεράσουμε </a:t>
            </a:r>
            <a:r>
              <a:rPr lang="el-GR" sz="1400" dirty="0" err="1" smtClean="0"/>
              <a:t>συμφέροντα…Αποδείχθηκε</a:t>
            </a:r>
            <a:r>
              <a:rPr lang="el-GR" sz="1400" dirty="0" smtClean="0"/>
              <a:t> ότι χρειαζόμαστε περισσότερο χρόνο</a:t>
            </a:r>
            <a:r>
              <a:rPr lang="el-GR" sz="1600" dirty="0" smtClean="0"/>
              <a:t>»)</a:t>
            </a:r>
          </a:p>
          <a:p>
            <a:pPr marL="342900" indent="-342900">
              <a:buFont typeface="Wingdings 2" pitchFamily="18" charset="2"/>
              <a:buAutoNum type="arabicPeriod"/>
            </a:pPr>
            <a:r>
              <a:rPr lang="el-GR" sz="1600" dirty="0" smtClean="0"/>
              <a:t> Ευρωπαϊκό Συμβούλιο 23-24 Μαρτίου 2020 (???)</a:t>
            </a:r>
          </a:p>
          <a:p>
            <a:pPr marL="342900" indent="-342900">
              <a:buFont typeface="Wingdings 2" pitchFamily="18" charset="2"/>
              <a:buAutoNum type="arabicPeriod"/>
            </a:pPr>
            <a:r>
              <a:rPr lang="el-GR" sz="1600" dirty="0" smtClean="0"/>
              <a:t>Γερμανική Προεδρία 2</a:t>
            </a:r>
            <a:r>
              <a:rPr lang="el-GR" sz="1600" baseline="30000" dirty="0" smtClean="0"/>
              <a:t>ο</a:t>
            </a:r>
            <a:r>
              <a:rPr lang="el-GR" sz="1600" dirty="0" smtClean="0"/>
              <a:t> εξάμηνο 2020 (Ιούλιος – Δεκέμβριος) και προοπτική κατάληξης περιορισμένων αποτελεσμάτων</a:t>
            </a:r>
          </a:p>
          <a:p>
            <a:pPr marL="342900" indent="-342900">
              <a:buFont typeface="Wingdings 2" pitchFamily="18" charset="2"/>
              <a:buAutoNum type="arabicPeriod"/>
            </a:pPr>
            <a:endParaRPr lang="el-GR" sz="1400" dirty="0" smtClean="0"/>
          </a:p>
          <a:p>
            <a:pPr marL="0" indent="0">
              <a:buNone/>
            </a:pPr>
            <a:endParaRPr lang="en-US" sz="1800" dirty="0" smtClean="0"/>
          </a:p>
          <a:p>
            <a:pPr marL="0" indent="0">
              <a:buNone/>
            </a:pPr>
            <a:r>
              <a:rPr lang="el-GR" sz="1600" dirty="0" smtClean="0"/>
              <a:t> </a:t>
            </a:r>
          </a:p>
          <a:p>
            <a:pPr marL="0" indent="0">
              <a:buNone/>
            </a:pPr>
            <a:endParaRPr lang="el-GR" sz="2000" dirty="0" smtClean="0"/>
          </a:p>
          <a:p>
            <a:pPr marL="0" indent="0">
              <a:buNone/>
            </a:pPr>
            <a:endParaRPr lang="el-GR" sz="2000" dirty="0"/>
          </a:p>
          <a:p>
            <a:pPr marL="0" indent="0">
              <a:buNone/>
            </a:pPr>
            <a:endParaRPr lang="el-GR" sz="2000" dirty="0"/>
          </a:p>
        </p:txBody>
      </p:sp>
    </p:spTree>
    <p:extLst>
      <p:ext uri="{BB962C8B-B14F-4D97-AF65-F5344CB8AC3E}">
        <p14:creationId xmlns:p14="http://schemas.microsoft.com/office/powerpoint/2010/main" val="1764503"/>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6672"/>
          </a:xfrm>
        </p:spPr>
        <p:txBody>
          <a:bodyPr/>
          <a:lstStyle/>
          <a:p>
            <a:pPr algn="ctr"/>
            <a:r>
              <a:rPr lang="el-GR" sz="2600" dirty="0" smtClean="0"/>
              <a:t>ΔΕΔΟΜΕΝΑ ΤΕΛΙΚΗΣ ΔΙΑΠΡΑΓΜΑΤΕΥΣΗΣ</a:t>
            </a:r>
            <a:endParaRPr lang="el-GR" sz="2600" dirty="0"/>
          </a:p>
        </p:txBody>
      </p:sp>
      <p:sp>
        <p:nvSpPr>
          <p:cNvPr id="3" name="Content Placeholder 2"/>
          <p:cNvSpPr>
            <a:spLocks noGrp="1"/>
          </p:cNvSpPr>
          <p:nvPr>
            <p:ph idx="1"/>
          </p:nvPr>
        </p:nvSpPr>
        <p:spPr>
          <a:xfrm>
            <a:off x="457200" y="548681"/>
            <a:ext cx="8229600" cy="5775920"/>
          </a:xfrm>
        </p:spPr>
        <p:txBody>
          <a:bodyPr/>
          <a:lstStyle/>
          <a:p>
            <a:pPr marL="0" indent="0">
              <a:buNone/>
            </a:pPr>
            <a:r>
              <a:rPr lang="el-GR" sz="1800" dirty="0" smtClean="0"/>
              <a:t>Δεδομένα Διαπραγμάτευσης:</a:t>
            </a:r>
          </a:p>
          <a:p>
            <a:pPr>
              <a:buNone/>
            </a:pPr>
            <a:r>
              <a:rPr lang="el-GR" sz="1800" dirty="0" smtClean="0"/>
              <a:t>ΜΕΙΩΣΗ ΑΝΑΔΙΑΝΕΜΗΤΙΚΗΣ – ΑΝΑΠΤΥΞΙΑΚΗΣ ΔΑΠΑΝΗΣ</a:t>
            </a:r>
          </a:p>
          <a:p>
            <a:pPr>
              <a:buNone/>
            </a:pPr>
            <a:endParaRPr lang="el-GR" sz="1800" dirty="0" smtClean="0"/>
          </a:p>
          <a:p>
            <a:pPr>
              <a:buNone/>
            </a:pPr>
            <a:r>
              <a:rPr lang="el-GR" sz="1800" dirty="0" smtClean="0"/>
              <a:t>ΠΡΟΒΛΗΜΑΤΙΣΜΟΣ ΠΛΟΥΣΙΩΝ ΚΡΑΤΩΝ ΠΟΥ ΣΥΝΕΙΣΦΕΡΟΥΝ (</a:t>
            </a:r>
            <a:r>
              <a:rPr lang="en-US" sz="1800" dirty="0" smtClean="0"/>
              <a:t>frugal states)</a:t>
            </a:r>
            <a:endParaRPr lang="el-GR" sz="1800" dirty="0" smtClean="0"/>
          </a:p>
          <a:p>
            <a:pPr>
              <a:buNone/>
            </a:pPr>
            <a:endParaRPr lang="en-US" sz="1800" dirty="0" smtClean="0"/>
          </a:p>
          <a:p>
            <a:pPr>
              <a:buNone/>
            </a:pPr>
            <a:r>
              <a:rPr lang="el-GR" sz="1800" dirty="0" smtClean="0"/>
              <a:t>ΕΧΘΡΙΚΗ ΣΤΑΣΗ ΝΕΩΝ ΚΡΑΤΩΝ ΜΕΛΩΝ (ΑΠΟΥΣΙΑ «ΑΝΤΑΛΛΑΓΜΑΤΩΝ ΣΥΝΟΧΗΣ»)</a:t>
            </a:r>
          </a:p>
          <a:p>
            <a:pPr>
              <a:buNone/>
            </a:pPr>
            <a:endParaRPr lang="en-US" sz="1800" dirty="0" smtClean="0"/>
          </a:p>
          <a:p>
            <a:pPr>
              <a:buNone/>
            </a:pPr>
            <a:r>
              <a:rPr lang="en-US" sz="1800" dirty="0" smtClean="0"/>
              <a:t>“FRIENDS OF COHESION” (16 </a:t>
            </a:r>
            <a:r>
              <a:rPr lang="el-GR" sz="1800" dirty="0" smtClean="0"/>
              <a:t>κράτη μέλη, 3 διακηρύξεις περί αύξησης χρηματοδότησης)</a:t>
            </a:r>
          </a:p>
          <a:p>
            <a:pPr>
              <a:buNone/>
            </a:pPr>
            <a:endParaRPr lang="en-US" sz="1800" dirty="0" smtClean="0"/>
          </a:p>
          <a:p>
            <a:pPr>
              <a:buNone/>
            </a:pPr>
            <a:r>
              <a:rPr lang="el-GR" sz="1800" dirty="0" smtClean="0"/>
              <a:t>ΝΕΕΣ ΠΡΟΤΕΡΑΙΟΤΗΤΕΣ (ΜΕΤΑΝΑΣΤΕΥΣΗ – ΠΡΟΣΦΥΓΙΚΟ</a:t>
            </a:r>
            <a:r>
              <a:rPr lang="en-US" sz="1800" dirty="0" smtClean="0"/>
              <a:t>- covid19</a:t>
            </a:r>
            <a:r>
              <a:rPr lang="el-GR" sz="1800" dirty="0" smtClean="0"/>
              <a:t>)</a:t>
            </a:r>
          </a:p>
          <a:p>
            <a:pPr>
              <a:buNone/>
            </a:pPr>
            <a:endParaRPr lang="el-GR" sz="1800" dirty="0" smtClean="0"/>
          </a:p>
          <a:p>
            <a:pPr marL="0" indent="0">
              <a:buNone/>
            </a:pPr>
            <a:r>
              <a:rPr lang="el-GR" sz="1600" dirty="0" smtClean="0"/>
              <a:t> </a:t>
            </a:r>
          </a:p>
          <a:p>
            <a:pPr marL="0" indent="0">
              <a:buNone/>
            </a:pPr>
            <a:endParaRPr lang="el-GR" sz="2000" dirty="0" smtClean="0"/>
          </a:p>
          <a:p>
            <a:pPr marL="0" indent="0">
              <a:buNone/>
            </a:pPr>
            <a:endParaRPr lang="el-GR" sz="2000" dirty="0"/>
          </a:p>
          <a:p>
            <a:pPr marL="0" indent="0">
              <a:buNone/>
            </a:pPr>
            <a:endParaRPr lang="el-GR" sz="2000" dirty="0"/>
          </a:p>
        </p:txBody>
      </p:sp>
    </p:spTree>
    <p:extLst>
      <p:ext uri="{BB962C8B-B14F-4D97-AF65-F5344CB8AC3E}">
        <p14:creationId xmlns:p14="http://schemas.microsoft.com/office/powerpoint/2010/main" val="1764503"/>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6672"/>
          </a:xfrm>
        </p:spPr>
        <p:txBody>
          <a:bodyPr/>
          <a:lstStyle/>
          <a:p>
            <a:pPr algn="ctr"/>
            <a:r>
              <a:rPr lang="el-GR" sz="2600" dirty="0" smtClean="0"/>
              <a:t>ΤΕΛΙΚΗ ΔΙΑΠΡΑΓΜΑΤΕΥΣΗ</a:t>
            </a:r>
            <a:endParaRPr lang="el-GR" sz="2600" dirty="0"/>
          </a:p>
        </p:txBody>
      </p:sp>
      <p:sp>
        <p:nvSpPr>
          <p:cNvPr id="3" name="Content Placeholder 2"/>
          <p:cNvSpPr>
            <a:spLocks noGrp="1"/>
          </p:cNvSpPr>
          <p:nvPr>
            <p:ph idx="1"/>
          </p:nvPr>
        </p:nvSpPr>
        <p:spPr>
          <a:xfrm>
            <a:off x="457200" y="548681"/>
            <a:ext cx="8229600" cy="5775920"/>
          </a:xfrm>
        </p:spPr>
        <p:txBody>
          <a:bodyPr/>
          <a:lstStyle/>
          <a:p>
            <a:pPr>
              <a:buNone/>
            </a:pPr>
            <a:r>
              <a:rPr lang="el-GR" sz="1800" b="1" u="sng" dirty="0" smtClean="0"/>
              <a:t>Ευρωπαϊκό Συμβούλιο 10-12 Δεκεμβρίου 2020</a:t>
            </a:r>
          </a:p>
          <a:p>
            <a:pPr>
              <a:buNone/>
            </a:pPr>
            <a:r>
              <a:rPr lang="el-GR" sz="1800" dirty="0" smtClean="0"/>
              <a:t>Μακροπρόθεσμος προϋπολογισμός 2021-2027 της ΕΕ ύψους </a:t>
            </a:r>
            <a:r>
              <a:rPr lang="el-GR" sz="1800" b="1" dirty="0" smtClean="0"/>
              <a:t>1 074,3 δισ. €</a:t>
            </a:r>
            <a:r>
              <a:rPr lang="el-GR" sz="1800" dirty="0" smtClean="0"/>
              <a:t> για την ΕΕ των 27 σε τιμές 2018</a:t>
            </a:r>
          </a:p>
          <a:p>
            <a:pPr>
              <a:buNone/>
            </a:pPr>
            <a:r>
              <a:rPr lang="el-GR" sz="1800" dirty="0" smtClean="0"/>
              <a:t>ΚΑΙ</a:t>
            </a:r>
          </a:p>
          <a:p>
            <a:pPr>
              <a:buNone/>
            </a:pPr>
            <a:r>
              <a:rPr lang="el-GR" sz="1800" dirty="0" smtClean="0"/>
              <a:t>Μ</a:t>
            </a:r>
            <a:r>
              <a:rPr lang="el-GR" sz="1800" b="1" dirty="0" smtClean="0"/>
              <a:t>έσο Ανάκαμψης της ΕΕ («</a:t>
            </a:r>
            <a:r>
              <a:rPr lang="el-GR" sz="1800" b="1" dirty="0" err="1" smtClean="0"/>
              <a:t>Next</a:t>
            </a:r>
            <a:r>
              <a:rPr lang="el-GR" sz="1800" b="1" dirty="0" smtClean="0"/>
              <a:t> </a:t>
            </a:r>
            <a:r>
              <a:rPr lang="el-GR" sz="1800" b="1" dirty="0" err="1" smtClean="0"/>
              <a:t>Generation</a:t>
            </a:r>
            <a:r>
              <a:rPr lang="el-GR" sz="1800" b="1" dirty="0" smtClean="0"/>
              <a:t> EU»), ύψους 750 δισ. €,</a:t>
            </a:r>
            <a:r>
              <a:rPr lang="el-GR" sz="1800" dirty="0" smtClean="0"/>
              <a:t> </a:t>
            </a:r>
          </a:p>
          <a:p>
            <a:pPr>
              <a:buNone/>
            </a:pPr>
            <a:endParaRPr lang="el-GR" sz="1800" dirty="0" smtClean="0"/>
          </a:p>
          <a:p>
            <a:pPr algn="ctr">
              <a:buNone/>
            </a:pPr>
            <a:r>
              <a:rPr lang="el-GR" sz="1800" b="1" dirty="0" smtClean="0"/>
              <a:t>**</a:t>
            </a:r>
            <a:r>
              <a:rPr lang="el-GR" sz="1800" b="1" u="sng" dirty="0" smtClean="0"/>
              <a:t>ΣΥΝΟΛΙΚΗ ΧΡΗΜΑΤΟΔΟΤΗΣΗ 1,8 </a:t>
            </a:r>
            <a:r>
              <a:rPr lang="el-GR" sz="1800" b="1" u="sng" dirty="0" err="1" smtClean="0"/>
              <a:t>τρισ</a:t>
            </a:r>
            <a:r>
              <a:rPr lang="el-GR" sz="1800" b="1" u="sng" dirty="0" smtClean="0"/>
              <a:t>. €</a:t>
            </a:r>
            <a:r>
              <a:rPr lang="el-GR" sz="1800" b="1" dirty="0" smtClean="0"/>
              <a:t>**</a:t>
            </a:r>
            <a:endParaRPr lang="el-GR" sz="1800" b="1" u="sng" dirty="0" smtClean="0"/>
          </a:p>
          <a:p>
            <a:pPr marL="0" indent="0">
              <a:buNone/>
            </a:pPr>
            <a:r>
              <a:rPr lang="el-GR" sz="1600" dirty="0" smtClean="0"/>
              <a:t> </a:t>
            </a:r>
            <a:endParaRPr lang="en-US" sz="1600" dirty="0" smtClean="0"/>
          </a:p>
          <a:p>
            <a:pPr marL="0" indent="0">
              <a:buNone/>
            </a:pPr>
            <a:r>
              <a:rPr lang="el-GR" sz="2000" dirty="0" smtClean="0"/>
              <a:t>ΕΚΔΟΣΗ ΚΑΝΟΝΙΣΜΩΝ</a:t>
            </a:r>
          </a:p>
          <a:p>
            <a:r>
              <a:rPr lang="el-GR" sz="1400" dirty="0" smtClean="0"/>
              <a:t>ΚΑΝΟΝΙΣΜΟΣ (ΕΕ, ΕΥΡΑΤΌΜ) 2020/2093 ΤΟΥ ΣΥΜΒΟΥΛΙΟΥ της 17ης Δεκεμβρίου 2020 για τον καθορισμό του πολυετούς δημοσιονομικού πλαισίου για τα έτη 2021 έως 2027, 22.12.2020 L 433</a:t>
            </a:r>
          </a:p>
          <a:p>
            <a:r>
              <a:rPr lang="el-GR" sz="1400" dirty="0" smtClean="0"/>
              <a:t>ΔΙΟΡΓΑΝΙΚΗ ΣΥΜΦΩΝΙΑ μεταξύ του Ευρωπαϊκού Κοινοβουλίου, του Συμβουλίου της Ευρωπαϊκής Ένωσης και της Ευρωπαϊκής Επιτροπής για τη δημοσιονομική πειθαρχία, τη συνεργασία σε δημοσιονομικά θέματα και τη χρηστή δημοσιονομική διαχείριση, καθώς και τους νέους ιδίους πόρους, συμπεριλαμβανομένου ενός οδικού χάρτη για την εισαγωγή νέων ιδίων πόρων της 16ης Δεκεμβρίου 2020, 22.12.2020</a:t>
            </a:r>
            <a:r>
              <a:rPr lang="en-US" sz="1400" dirty="0" smtClean="0"/>
              <a:t> L433</a:t>
            </a:r>
          </a:p>
          <a:p>
            <a:r>
              <a:rPr lang="el-GR" sz="1400" dirty="0" smtClean="0"/>
              <a:t>ΑΠΟΦΑΣΗ (ΕΕ, ΕΥΡΑΤΌΜ) 2020/2053 ΤΟΥ ΣΥΜΒΟΥΛΙΟΥ της 14ης Δεκεμβρίου 2020 για το σύστημα των ιδίων πόρων της Ευρωπαϊκής Ένωσης και για την κατάργηση της απόφασης 2014/335/ ΕΕ, </a:t>
            </a:r>
            <a:r>
              <a:rPr lang="el-GR" sz="1400" dirty="0" err="1" smtClean="0"/>
              <a:t>Ευρατόμ</a:t>
            </a:r>
            <a:r>
              <a:rPr lang="en-US" sz="1400" dirty="0" smtClean="0"/>
              <a:t>, </a:t>
            </a:r>
            <a:r>
              <a:rPr lang="el-GR" sz="1400" dirty="0" smtClean="0"/>
              <a:t>15.12.2020 L 424</a:t>
            </a:r>
            <a:endParaRPr lang="en-US" sz="1400" dirty="0" smtClean="0"/>
          </a:p>
          <a:p>
            <a:r>
              <a:rPr lang="el-GR" sz="1400" dirty="0" smtClean="0"/>
              <a:t>ΚΑΝΟΝΙΣΜΟΣ (ΕΕ) 2021/241 ΤΟΥ ΕΥΡΩΠΑΪΚΟΥ ΚΟΙΝΟΒΟΥΛΙΟΥ ΚΑΙ ΤΟΥ ΣΥΜΒΟΥΛΙΟΥ της 12ης Φεβρουαρίου 2021 για τη θέσπιση του μηχανισμού ανάκαμψης και ανθεκτικότητας</a:t>
            </a:r>
            <a:r>
              <a:rPr lang="en-US" sz="1400" dirty="0" smtClean="0"/>
              <a:t>, </a:t>
            </a:r>
            <a:r>
              <a:rPr lang="el-GR" sz="1400" dirty="0" smtClean="0"/>
              <a:t>18.2.2021 L 57</a:t>
            </a:r>
          </a:p>
          <a:p>
            <a:endParaRPr lang="en-US" sz="1400" dirty="0" smtClean="0"/>
          </a:p>
          <a:p>
            <a:endParaRPr lang="el-GR" sz="1400" dirty="0" smtClean="0"/>
          </a:p>
          <a:p>
            <a:endParaRPr lang="en-US" sz="1400" dirty="0" smtClean="0"/>
          </a:p>
          <a:p>
            <a:endParaRPr lang="el-GR" sz="1400" dirty="0" smtClean="0"/>
          </a:p>
          <a:p>
            <a:endParaRPr lang="el-GR" sz="2000" dirty="0" smtClean="0"/>
          </a:p>
          <a:p>
            <a:pPr marL="0" indent="0">
              <a:buNone/>
            </a:pPr>
            <a:endParaRPr lang="el-GR" sz="2000" dirty="0" smtClean="0"/>
          </a:p>
          <a:p>
            <a:pPr marL="0" indent="0">
              <a:buNone/>
            </a:pPr>
            <a:endParaRPr lang="el-GR" sz="2000" dirty="0" smtClean="0"/>
          </a:p>
          <a:p>
            <a:pPr marL="0" indent="0">
              <a:buNone/>
            </a:pPr>
            <a:endParaRPr lang="el-GR" sz="2000" dirty="0"/>
          </a:p>
          <a:p>
            <a:pPr marL="0" indent="0">
              <a:buNone/>
            </a:pPr>
            <a:endParaRPr lang="el-GR" sz="2000" dirty="0"/>
          </a:p>
        </p:txBody>
      </p:sp>
    </p:spTree>
    <p:extLst>
      <p:ext uri="{BB962C8B-B14F-4D97-AF65-F5344CB8AC3E}">
        <p14:creationId xmlns:p14="http://schemas.microsoft.com/office/powerpoint/2010/main" val="1764503"/>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4356"/>
          </a:xfrm>
        </p:spPr>
        <p:txBody>
          <a:bodyPr/>
          <a:lstStyle/>
          <a:p>
            <a:pPr algn="ctr"/>
            <a:r>
              <a:rPr lang="el-GR" sz="2800" b="1" dirty="0" smtClean="0"/>
              <a:t>7 ΝΕΟΙ ΤΟΜΕΙΣ ΕΞΟΔΩΝ</a:t>
            </a:r>
            <a:r>
              <a:rPr lang="en-US" sz="2800" b="1" dirty="0" smtClean="0"/>
              <a:t>-</a:t>
            </a:r>
            <a:r>
              <a:rPr lang="el-GR" sz="2800" b="1" dirty="0" smtClean="0"/>
              <a:t>ΤΕΛΙΚΗ ΑΠΟΦΑΣΗ</a:t>
            </a:r>
            <a:br>
              <a:rPr lang="el-GR" sz="2800" b="1" dirty="0" smtClean="0"/>
            </a:br>
            <a:r>
              <a:rPr lang="el-GR" sz="1600" b="1" dirty="0" smtClean="0"/>
              <a:t>Ύψος Δαπάνης 1.074,3 (1,279) </a:t>
            </a:r>
            <a:r>
              <a:rPr lang="el-GR" sz="1600" b="1" dirty="0" err="1" smtClean="0"/>
              <a:t>δισ</a:t>
            </a:r>
            <a:r>
              <a:rPr lang="el-GR" sz="1600" b="1" dirty="0" smtClean="0"/>
              <a:t> € </a:t>
            </a:r>
            <a:endParaRPr lang="el-GR" sz="2800" b="1" dirty="0"/>
          </a:p>
        </p:txBody>
      </p:sp>
      <p:sp>
        <p:nvSpPr>
          <p:cNvPr id="3" name="Content Placeholder 2"/>
          <p:cNvSpPr>
            <a:spLocks noGrp="1"/>
          </p:cNvSpPr>
          <p:nvPr>
            <p:ph idx="1"/>
          </p:nvPr>
        </p:nvSpPr>
        <p:spPr>
          <a:xfrm>
            <a:off x="179512" y="857232"/>
            <a:ext cx="8784976" cy="5572164"/>
          </a:xfrm>
        </p:spPr>
        <p:txBody>
          <a:bodyPr numCol="2"/>
          <a:lstStyle/>
          <a:p>
            <a:pPr marL="0" indent="0">
              <a:buNone/>
            </a:pPr>
            <a:r>
              <a:rPr lang="el-GR" sz="1800" b="1" dirty="0" smtClean="0"/>
              <a:t>1. ΕΝΙΑΙΑ ΑΓΟΡΑ ΚΑΙΝΟΤΟΜΙΑ </a:t>
            </a:r>
            <a:r>
              <a:rPr lang="el-GR" sz="1800" b="1" dirty="0"/>
              <a:t>ΚΑΙ ΨΗΦΙΑΚΗ ΟΙΚΟΝΟΜΙΑ </a:t>
            </a:r>
            <a:r>
              <a:rPr lang="el-GR" sz="1800" b="1" dirty="0" smtClean="0"/>
              <a:t>132,4 (187,4 €) </a:t>
            </a:r>
          </a:p>
          <a:p>
            <a:pPr marL="0" indent="0">
              <a:buNone/>
            </a:pPr>
            <a:r>
              <a:rPr lang="el-GR" sz="1800" dirty="0" smtClean="0"/>
              <a:t>1 </a:t>
            </a:r>
            <a:r>
              <a:rPr lang="el-GR" sz="1800" dirty="0"/>
              <a:t>Έρευνα και καινοτομία </a:t>
            </a:r>
            <a:endParaRPr lang="el-GR" sz="1800" dirty="0" smtClean="0"/>
          </a:p>
          <a:p>
            <a:pPr marL="0" indent="0">
              <a:buNone/>
            </a:pPr>
            <a:r>
              <a:rPr lang="el-GR" sz="1800" dirty="0" smtClean="0"/>
              <a:t>2 </a:t>
            </a:r>
            <a:r>
              <a:rPr lang="el-GR" sz="1800" dirty="0"/>
              <a:t>Ευρωπαϊκές στρατηγικές επενδύσεις </a:t>
            </a:r>
            <a:endParaRPr lang="el-GR" sz="1800" dirty="0" smtClean="0"/>
          </a:p>
          <a:p>
            <a:pPr marL="0" indent="0">
              <a:buNone/>
            </a:pPr>
            <a:r>
              <a:rPr lang="el-GR" sz="1800" dirty="0" smtClean="0"/>
              <a:t>3 </a:t>
            </a:r>
            <a:r>
              <a:rPr lang="el-GR" sz="1800" dirty="0"/>
              <a:t>Ενιαία αγορά </a:t>
            </a:r>
            <a:endParaRPr lang="el-GR" sz="1800" dirty="0" smtClean="0"/>
          </a:p>
          <a:p>
            <a:pPr marL="0" indent="0">
              <a:buNone/>
            </a:pPr>
            <a:r>
              <a:rPr lang="el-GR" sz="1800" dirty="0" smtClean="0"/>
              <a:t>4 Διάστημα</a:t>
            </a:r>
          </a:p>
          <a:p>
            <a:pPr marL="0" indent="0">
              <a:buNone/>
            </a:pPr>
            <a:r>
              <a:rPr lang="el-GR" sz="1800" b="1" dirty="0" smtClean="0"/>
              <a:t>2. ΣΎΝΟΧΗ </a:t>
            </a:r>
            <a:r>
              <a:rPr lang="el-GR" sz="1800" b="1" dirty="0"/>
              <a:t>ΚΑΙ ΑΞΙΈΣ </a:t>
            </a:r>
            <a:r>
              <a:rPr lang="el-GR" sz="1800" b="1" dirty="0" smtClean="0"/>
              <a:t>377,7 (442,4 €)</a:t>
            </a:r>
          </a:p>
          <a:p>
            <a:pPr marL="0" indent="0">
              <a:buNone/>
            </a:pPr>
            <a:r>
              <a:rPr lang="el-GR" sz="1800" dirty="0" smtClean="0"/>
              <a:t>5Περιφερειακή </a:t>
            </a:r>
            <a:r>
              <a:rPr lang="el-GR" sz="1800" dirty="0"/>
              <a:t>ανάπτυξη και </a:t>
            </a:r>
            <a:r>
              <a:rPr lang="el-GR" sz="1800" dirty="0" smtClean="0"/>
              <a:t>συνοχή</a:t>
            </a:r>
          </a:p>
          <a:p>
            <a:pPr marL="0" indent="0">
              <a:buNone/>
            </a:pPr>
            <a:r>
              <a:rPr lang="el-GR" sz="1800" dirty="0" smtClean="0"/>
              <a:t>6Οικονομική </a:t>
            </a:r>
            <a:r>
              <a:rPr lang="el-GR" sz="1800" dirty="0"/>
              <a:t>και νομισματική </a:t>
            </a:r>
            <a:r>
              <a:rPr lang="el-GR" sz="1800" dirty="0" smtClean="0"/>
              <a:t>Ένωση</a:t>
            </a:r>
          </a:p>
          <a:p>
            <a:pPr marL="0" indent="0">
              <a:buNone/>
            </a:pPr>
            <a:r>
              <a:rPr lang="el-GR" sz="1800" dirty="0" smtClean="0"/>
              <a:t>7Επένδυση </a:t>
            </a:r>
            <a:r>
              <a:rPr lang="el-GR" sz="1800" dirty="0"/>
              <a:t>στο ανθρώπινο δυναμικό, στην κοινωνική συνοχή και στις </a:t>
            </a:r>
            <a:r>
              <a:rPr lang="el-GR" sz="1800" dirty="0" smtClean="0"/>
              <a:t>αξίες</a:t>
            </a:r>
          </a:p>
          <a:p>
            <a:pPr marL="0" indent="0">
              <a:buNone/>
            </a:pPr>
            <a:r>
              <a:rPr lang="el-GR" sz="1800" b="1" dirty="0" smtClean="0"/>
              <a:t>3. ΦΎΣΙΚΟΙ </a:t>
            </a:r>
            <a:r>
              <a:rPr lang="el-GR" sz="1800" b="1" dirty="0"/>
              <a:t>ΠΟΡΟΙ ΚΑΙ ΠΈΡΙΒΑΛΛΟΝ </a:t>
            </a:r>
            <a:r>
              <a:rPr lang="el-GR" sz="1800" b="1" dirty="0" smtClean="0"/>
              <a:t>356,3 (378,9 €)</a:t>
            </a:r>
          </a:p>
          <a:p>
            <a:pPr marL="0" indent="0">
              <a:buNone/>
            </a:pPr>
            <a:r>
              <a:rPr lang="el-GR" sz="1800" dirty="0" smtClean="0"/>
              <a:t>8 Γεωργία </a:t>
            </a:r>
            <a:r>
              <a:rPr lang="el-GR" sz="1800" dirty="0"/>
              <a:t>και θαλάσσια </a:t>
            </a:r>
            <a:r>
              <a:rPr lang="el-GR" sz="1800" dirty="0" smtClean="0"/>
              <a:t>πολιτική</a:t>
            </a:r>
          </a:p>
          <a:p>
            <a:pPr marL="0" indent="0">
              <a:buNone/>
            </a:pPr>
            <a:r>
              <a:rPr lang="el-GR" sz="1800" dirty="0" smtClean="0"/>
              <a:t>9 </a:t>
            </a:r>
            <a:r>
              <a:rPr lang="el-GR" sz="1800" dirty="0"/>
              <a:t>Περιβάλλον και δράση για το </a:t>
            </a:r>
            <a:r>
              <a:rPr lang="el-GR" sz="1800" dirty="0" smtClean="0"/>
              <a:t>κλίμα</a:t>
            </a:r>
          </a:p>
          <a:p>
            <a:pPr marL="0" indent="0">
              <a:buNone/>
            </a:pPr>
            <a:endParaRPr lang="el-GR" sz="1800" b="1" dirty="0" smtClean="0"/>
          </a:p>
          <a:p>
            <a:pPr marL="0" indent="0">
              <a:buNone/>
            </a:pPr>
            <a:endParaRPr lang="el-GR" sz="1800" b="1" dirty="0" smtClean="0"/>
          </a:p>
          <a:p>
            <a:pPr marL="0" indent="0">
              <a:buNone/>
            </a:pPr>
            <a:endParaRPr lang="el-GR" sz="1800" b="1" dirty="0" smtClean="0"/>
          </a:p>
          <a:p>
            <a:pPr marL="0" indent="0">
              <a:buNone/>
            </a:pPr>
            <a:endParaRPr lang="el-GR" sz="1800" b="1" dirty="0" smtClean="0"/>
          </a:p>
          <a:p>
            <a:pPr marL="0" indent="0">
              <a:buNone/>
            </a:pPr>
            <a:r>
              <a:rPr lang="el-GR" sz="1800" b="1" dirty="0" smtClean="0"/>
              <a:t>4. ΜΈΤΑΝΑΣΤΈΎΣΗ </a:t>
            </a:r>
            <a:r>
              <a:rPr lang="el-GR" sz="1800" b="1" dirty="0"/>
              <a:t>ΚΑΙ ΔΙΑΧΈΙΡΙΣΗ ΤΩΝ ΣΎΝΟΡΩΝ </a:t>
            </a:r>
            <a:r>
              <a:rPr lang="el-GR" sz="1800" b="1" dirty="0" smtClean="0"/>
              <a:t>22,6 (34,9 €)</a:t>
            </a:r>
          </a:p>
          <a:p>
            <a:pPr marL="0" indent="0">
              <a:buNone/>
            </a:pPr>
            <a:r>
              <a:rPr lang="el-GR" sz="1800" dirty="0" smtClean="0"/>
              <a:t>10 </a:t>
            </a:r>
            <a:r>
              <a:rPr lang="el-GR" sz="1800" dirty="0"/>
              <a:t>Mετανάστευση </a:t>
            </a:r>
            <a:endParaRPr lang="el-GR" sz="1800" dirty="0" smtClean="0"/>
          </a:p>
          <a:p>
            <a:pPr marL="0" indent="0">
              <a:buNone/>
            </a:pPr>
            <a:r>
              <a:rPr lang="el-GR" sz="1800" dirty="0" smtClean="0"/>
              <a:t>11 </a:t>
            </a:r>
            <a:r>
              <a:rPr lang="el-GR" sz="1800" dirty="0"/>
              <a:t>Διαχείριση των </a:t>
            </a:r>
            <a:r>
              <a:rPr lang="el-GR" sz="1800" dirty="0" smtClean="0"/>
              <a:t>συνόρων</a:t>
            </a:r>
          </a:p>
          <a:p>
            <a:pPr marL="0" indent="0">
              <a:buNone/>
            </a:pPr>
            <a:r>
              <a:rPr lang="el-GR" sz="1800" b="1" dirty="0" smtClean="0"/>
              <a:t>5. ΑΣΦΑΛΈΙΑ </a:t>
            </a:r>
            <a:r>
              <a:rPr lang="el-GR" sz="1800" b="1" dirty="0"/>
              <a:t>ΚΑΙ ΑΜΎΝΑ </a:t>
            </a:r>
            <a:r>
              <a:rPr lang="el-GR" sz="1800" b="1" dirty="0" smtClean="0"/>
              <a:t>12,1 (27,5 €)</a:t>
            </a:r>
          </a:p>
          <a:p>
            <a:pPr marL="0" indent="0">
              <a:buNone/>
            </a:pPr>
            <a:r>
              <a:rPr lang="el-GR" sz="1800" dirty="0" smtClean="0"/>
              <a:t>12 Ασφάλεια</a:t>
            </a:r>
          </a:p>
          <a:p>
            <a:pPr marL="0" indent="0">
              <a:buNone/>
            </a:pPr>
            <a:r>
              <a:rPr lang="el-GR" sz="1800" dirty="0" smtClean="0"/>
              <a:t>13 Άμυνα</a:t>
            </a:r>
          </a:p>
          <a:p>
            <a:pPr marL="0" indent="0">
              <a:buNone/>
            </a:pPr>
            <a:r>
              <a:rPr lang="el-GR" sz="1800" dirty="0" smtClean="0"/>
              <a:t>14 </a:t>
            </a:r>
            <a:r>
              <a:rPr lang="el-GR" sz="1800" dirty="0"/>
              <a:t>Αντιμετώπιση της </a:t>
            </a:r>
            <a:r>
              <a:rPr lang="el-GR" sz="1800" dirty="0" smtClean="0"/>
              <a:t>κρίσης</a:t>
            </a:r>
          </a:p>
          <a:p>
            <a:pPr marL="0" indent="0">
              <a:buNone/>
            </a:pPr>
            <a:r>
              <a:rPr lang="el-GR" sz="1800" b="1" dirty="0" smtClean="0"/>
              <a:t>6. ΓΈΙΤΟΝΙΚΈΣ </a:t>
            </a:r>
            <a:r>
              <a:rPr lang="el-GR" sz="1800" b="1" dirty="0"/>
              <a:t>ΧΩΡΈΣ ΚΑΙ ΎΠΟΛΟΙΠΟΣ ΚΟΣΜΟΣ </a:t>
            </a:r>
            <a:r>
              <a:rPr lang="el-GR" sz="1800" b="1" dirty="0" smtClean="0"/>
              <a:t>98,4 (123 €)</a:t>
            </a:r>
          </a:p>
          <a:p>
            <a:pPr marL="0" indent="0">
              <a:buNone/>
            </a:pPr>
            <a:r>
              <a:rPr lang="el-GR" sz="1800" dirty="0" smtClean="0"/>
              <a:t>15 </a:t>
            </a:r>
            <a:r>
              <a:rPr lang="el-GR" sz="1800" dirty="0"/>
              <a:t>Eξωτερικές </a:t>
            </a:r>
            <a:r>
              <a:rPr lang="el-GR" sz="1800" dirty="0" smtClean="0"/>
              <a:t>ενέργειες</a:t>
            </a:r>
          </a:p>
          <a:p>
            <a:pPr marL="0" indent="0">
              <a:buNone/>
            </a:pPr>
            <a:r>
              <a:rPr lang="el-GR" sz="1800" dirty="0" smtClean="0"/>
              <a:t>16 </a:t>
            </a:r>
            <a:r>
              <a:rPr lang="el-GR" sz="1800" dirty="0"/>
              <a:t>Προενταξιακή </a:t>
            </a:r>
            <a:r>
              <a:rPr lang="el-GR" sz="1800" dirty="0" smtClean="0"/>
              <a:t>βοήθεια</a:t>
            </a:r>
          </a:p>
          <a:p>
            <a:pPr marL="0" indent="0">
              <a:buNone/>
            </a:pPr>
            <a:r>
              <a:rPr lang="el-GR" sz="1800" b="1" dirty="0" smtClean="0"/>
              <a:t>7. ΈΎΡΩΠΑΪΚΗ </a:t>
            </a:r>
            <a:r>
              <a:rPr lang="el-GR" sz="1800" b="1" dirty="0"/>
              <a:t>ΔΗΜΟΣΙΑ ΔΙΟΙΚΗΣΗ </a:t>
            </a:r>
            <a:r>
              <a:rPr lang="el-GR" sz="1800" b="1" dirty="0" smtClean="0"/>
              <a:t>73,1 (85,3 €)</a:t>
            </a:r>
          </a:p>
          <a:p>
            <a:pPr marL="0" indent="0">
              <a:buNone/>
            </a:pPr>
            <a:r>
              <a:rPr lang="el-GR" sz="1800" dirty="0" smtClean="0"/>
              <a:t>17 </a:t>
            </a:r>
            <a:r>
              <a:rPr lang="el-GR" sz="1800" dirty="0"/>
              <a:t>Eυρωπαϊκή δημόσια </a:t>
            </a:r>
            <a:r>
              <a:rPr lang="el-GR" sz="1800" dirty="0" smtClean="0"/>
              <a:t>διοίκηση</a:t>
            </a:r>
            <a:endParaRPr lang="el-GR" sz="1500" dirty="0" smtClean="0"/>
          </a:p>
          <a:p>
            <a:pPr marL="0" indent="0">
              <a:buNone/>
            </a:pPr>
            <a:r>
              <a:rPr lang="el-GR" sz="1400" dirty="0" smtClean="0"/>
              <a:t>**στην παρένθεση το προτεινόμενο ύψος δαπάνης από την Ευρωπαϊκή Επιτροπή τον Μάιο 2018  συνολικού ύψους 1,279 </a:t>
            </a:r>
            <a:r>
              <a:rPr lang="el-GR" sz="1400" dirty="0" err="1" smtClean="0"/>
              <a:t>δισ</a:t>
            </a:r>
            <a:r>
              <a:rPr lang="el-GR" sz="1400" dirty="0" smtClean="0"/>
              <a:t> € και 1,11% ανώτατη δαπάνη ιδίων πόρων</a:t>
            </a:r>
          </a:p>
          <a:p>
            <a:pPr marL="0" indent="0">
              <a:buNone/>
            </a:pPr>
            <a:endParaRPr lang="el-GR" sz="1500" dirty="0"/>
          </a:p>
        </p:txBody>
      </p:sp>
    </p:spTree>
    <p:extLst>
      <p:ext uri="{BB962C8B-B14F-4D97-AF65-F5344CB8AC3E}">
        <p14:creationId xmlns:p14="http://schemas.microsoft.com/office/powerpoint/2010/main" val="401498729"/>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6672"/>
          </a:xfrm>
        </p:spPr>
        <p:txBody>
          <a:bodyPr/>
          <a:lstStyle/>
          <a:p>
            <a:pPr algn="ctr"/>
            <a:r>
              <a:rPr lang="el-GR" sz="2600" dirty="0" smtClean="0"/>
              <a:t>ΑΝΤΜΕΤΩΠΙΣΗ ΤΗΣ ΠΑΝΔΗΜΙΑΣ</a:t>
            </a:r>
            <a:endParaRPr lang="el-GR" sz="2600" dirty="0"/>
          </a:p>
        </p:txBody>
      </p:sp>
      <p:sp>
        <p:nvSpPr>
          <p:cNvPr id="3" name="Content Placeholder 2"/>
          <p:cNvSpPr>
            <a:spLocks noGrp="1"/>
          </p:cNvSpPr>
          <p:nvPr>
            <p:ph idx="1"/>
          </p:nvPr>
        </p:nvSpPr>
        <p:spPr>
          <a:xfrm>
            <a:off x="457200" y="548681"/>
            <a:ext cx="8229600" cy="5775920"/>
          </a:xfrm>
        </p:spPr>
        <p:txBody>
          <a:bodyPr/>
          <a:lstStyle/>
          <a:p>
            <a:pPr marL="45720" lvl="0" indent="0" eaLnBrk="1" fontAlgn="auto" hangingPunct="1">
              <a:spcAft>
                <a:spcPts val="300"/>
              </a:spcAft>
              <a:buClr>
                <a:srgbClr val="F14124">
                  <a:lumMod val="75000"/>
                </a:srgbClr>
              </a:buClr>
              <a:buSzPct val="130000"/>
              <a:buNone/>
            </a:pPr>
            <a:r>
              <a:rPr lang="el-GR" sz="1800" dirty="0" smtClean="0">
                <a:latin typeface="Trebuchet MS"/>
              </a:rPr>
              <a:t>Ανάγκη δημιουργίας ταμείου ανάκαμψης λόγω πανδημίας</a:t>
            </a:r>
          </a:p>
          <a:p>
            <a:pPr marL="45720" lvl="0" indent="0" eaLnBrk="1" fontAlgn="auto" hangingPunct="1">
              <a:spcAft>
                <a:spcPts val="300"/>
              </a:spcAft>
              <a:buClr>
                <a:srgbClr val="F14124">
                  <a:lumMod val="75000"/>
                </a:srgbClr>
              </a:buClr>
              <a:buSzPct val="130000"/>
              <a:buNone/>
            </a:pPr>
            <a:r>
              <a:rPr lang="el-GR" sz="1800" dirty="0" smtClean="0">
                <a:latin typeface="Trebuchet MS"/>
              </a:rPr>
              <a:t>Δημιουργία Μέσου Ανάκαμψης </a:t>
            </a:r>
            <a:r>
              <a:rPr lang="en-US" sz="1800" b="1" u="sng" dirty="0" smtClean="0">
                <a:latin typeface="Trebuchet MS"/>
              </a:rPr>
              <a:t>Next Generation EU</a:t>
            </a:r>
            <a:r>
              <a:rPr lang="el-GR" sz="1800" b="1" u="sng" dirty="0" smtClean="0">
                <a:latin typeface="Trebuchet MS"/>
              </a:rPr>
              <a:t> (Δεκέμβριος 2020)</a:t>
            </a:r>
            <a:endParaRPr lang="en-US" sz="1800" b="1" u="sng" dirty="0" smtClean="0">
              <a:latin typeface="Trebuchet MS"/>
            </a:endParaRPr>
          </a:p>
          <a:p>
            <a:pPr marL="45720" lvl="0" indent="0" eaLnBrk="1" fontAlgn="auto" hangingPunct="1">
              <a:spcAft>
                <a:spcPts val="300"/>
              </a:spcAft>
              <a:buClr>
                <a:srgbClr val="F14124">
                  <a:lumMod val="75000"/>
                </a:srgbClr>
              </a:buClr>
              <a:buSzPct val="130000"/>
              <a:buNone/>
            </a:pPr>
            <a:r>
              <a:rPr lang="en-US" sz="1800" b="1" u="sng" dirty="0" smtClean="0">
                <a:latin typeface="Trebuchet MS"/>
              </a:rPr>
              <a:t>750 </a:t>
            </a:r>
            <a:r>
              <a:rPr lang="el-GR" sz="1800" b="1" u="sng" dirty="0" smtClean="0">
                <a:latin typeface="Trebuchet MS"/>
              </a:rPr>
              <a:t>δις € για την περίοδο 2021-2026 (390 δις επιχορηγήσεις + 360 δις δάνεια)</a:t>
            </a:r>
          </a:p>
          <a:p>
            <a:pPr marL="45720" lvl="0" indent="0" algn="ctr" eaLnBrk="1" fontAlgn="auto" hangingPunct="1">
              <a:spcAft>
                <a:spcPts val="300"/>
              </a:spcAft>
              <a:buClr>
                <a:srgbClr val="F14124">
                  <a:lumMod val="75000"/>
                </a:srgbClr>
              </a:buClr>
              <a:buSzPct val="130000"/>
              <a:buNone/>
            </a:pPr>
            <a:r>
              <a:rPr lang="el-GR" sz="1800" dirty="0" smtClean="0">
                <a:latin typeface="Trebuchet MS"/>
              </a:rPr>
              <a:t>(**προσθετικά στα 1.074 δις € του πολυετούς προγράμματος 2021-2027**)</a:t>
            </a:r>
          </a:p>
          <a:p>
            <a:pPr marL="45720" lvl="0" indent="0" eaLnBrk="1" fontAlgn="auto" hangingPunct="1">
              <a:spcAft>
                <a:spcPts val="300"/>
              </a:spcAft>
              <a:buClr>
                <a:srgbClr val="F14124">
                  <a:lumMod val="75000"/>
                </a:srgbClr>
              </a:buClr>
              <a:buSzPct val="130000"/>
              <a:buNone/>
            </a:pPr>
            <a:r>
              <a:rPr lang="el-GR" sz="1600" b="1" u="sng" dirty="0" smtClean="0">
                <a:latin typeface="Trebuchet MS"/>
              </a:rPr>
              <a:t>Προγράμματα:</a:t>
            </a:r>
            <a:endParaRPr lang="en-US" sz="1600" b="1" u="sng" dirty="0" smtClean="0">
              <a:latin typeface="Trebuchet MS"/>
            </a:endParaRPr>
          </a:p>
          <a:p>
            <a:pPr marL="45720" lvl="0" indent="0" eaLnBrk="1" fontAlgn="auto" hangingPunct="1">
              <a:spcAft>
                <a:spcPts val="300"/>
              </a:spcAft>
              <a:buClr>
                <a:srgbClr val="F14124">
                  <a:lumMod val="75000"/>
                </a:srgbClr>
              </a:buClr>
              <a:buSzPct val="130000"/>
              <a:buNone/>
            </a:pPr>
            <a:r>
              <a:rPr lang="el-GR" sz="1600" dirty="0" smtClean="0">
                <a:latin typeface="Trebuchet MS"/>
              </a:rPr>
              <a:t>Μηχανισμός Ανάκαμψης και Ανθεκτικότητας (672,5 δις €)</a:t>
            </a:r>
          </a:p>
          <a:p>
            <a:pPr marL="45720" lvl="0" indent="0" eaLnBrk="1" fontAlgn="auto" hangingPunct="1">
              <a:spcAft>
                <a:spcPts val="300"/>
              </a:spcAft>
              <a:buClr>
                <a:srgbClr val="F14124">
                  <a:lumMod val="75000"/>
                </a:srgbClr>
              </a:buClr>
              <a:buSzPct val="130000"/>
              <a:buNone/>
            </a:pPr>
            <a:r>
              <a:rPr lang="en-US" sz="1600" dirty="0" err="1" smtClean="0">
                <a:latin typeface="Trebuchet MS"/>
              </a:rPr>
              <a:t>ReactEU</a:t>
            </a:r>
            <a:r>
              <a:rPr lang="en-US" sz="1600" dirty="0" smtClean="0">
                <a:latin typeface="Trebuchet MS"/>
              </a:rPr>
              <a:t> (47,5 </a:t>
            </a:r>
            <a:r>
              <a:rPr lang="el-GR" sz="1600" dirty="0" smtClean="0">
                <a:latin typeface="Trebuchet MS"/>
              </a:rPr>
              <a:t>δις €</a:t>
            </a:r>
            <a:r>
              <a:rPr lang="en-US" sz="1600" dirty="0" smtClean="0">
                <a:latin typeface="Trebuchet MS"/>
              </a:rPr>
              <a:t>)</a:t>
            </a:r>
          </a:p>
          <a:p>
            <a:pPr marL="45720" lvl="0" indent="0" eaLnBrk="1" fontAlgn="auto" hangingPunct="1">
              <a:spcAft>
                <a:spcPts val="300"/>
              </a:spcAft>
              <a:buClr>
                <a:srgbClr val="F14124">
                  <a:lumMod val="75000"/>
                </a:srgbClr>
              </a:buClr>
              <a:buSzPct val="130000"/>
              <a:buNone/>
            </a:pPr>
            <a:r>
              <a:rPr lang="en-US" sz="1600" dirty="0" smtClean="0">
                <a:latin typeface="Trebuchet MS"/>
              </a:rPr>
              <a:t>Horizon Europe (5 </a:t>
            </a:r>
            <a:r>
              <a:rPr lang="el-GR" sz="1600" dirty="0" smtClean="0">
                <a:latin typeface="Trebuchet MS"/>
              </a:rPr>
              <a:t>δις €</a:t>
            </a:r>
            <a:r>
              <a:rPr lang="en-US" sz="1600" dirty="0" smtClean="0">
                <a:latin typeface="Trebuchet MS"/>
              </a:rPr>
              <a:t>)</a:t>
            </a:r>
          </a:p>
          <a:p>
            <a:pPr marL="45720" lvl="0" indent="0" eaLnBrk="1" fontAlgn="auto" hangingPunct="1">
              <a:spcAft>
                <a:spcPts val="300"/>
              </a:spcAft>
              <a:buClr>
                <a:srgbClr val="F14124">
                  <a:lumMod val="75000"/>
                </a:srgbClr>
              </a:buClr>
              <a:buSzPct val="130000"/>
              <a:buNone/>
            </a:pPr>
            <a:r>
              <a:rPr lang="en-US" sz="1600" dirty="0" err="1" smtClean="0">
                <a:latin typeface="Trebuchet MS"/>
              </a:rPr>
              <a:t>InvestEU</a:t>
            </a:r>
            <a:r>
              <a:rPr lang="en-US" sz="1600" dirty="0" smtClean="0">
                <a:latin typeface="Trebuchet MS"/>
              </a:rPr>
              <a:t> (5,6 </a:t>
            </a:r>
            <a:r>
              <a:rPr lang="el-GR" sz="1600" dirty="0" smtClean="0">
                <a:latin typeface="Trebuchet MS"/>
              </a:rPr>
              <a:t>δις €</a:t>
            </a:r>
            <a:r>
              <a:rPr lang="en-US" sz="1600" dirty="0" smtClean="0">
                <a:latin typeface="Trebuchet MS"/>
              </a:rPr>
              <a:t>)</a:t>
            </a:r>
          </a:p>
          <a:p>
            <a:pPr marL="45720" lvl="0" indent="0" eaLnBrk="1" fontAlgn="auto" hangingPunct="1">
              <a:spcAft>
                <a:spcPts val="300"/>
              </a:spcAft>
              <a:buClr>
                <a:srgbClr val="F14124">
                  <a:lumMod val="75000"/>
                </a:srgbClr>
              </a:buClr>
              <a:buSzPct val="130000"/>
              <a:buNone/>
            </a:pPr>
            <a:r>
              <a:rPr lang="el-GR" sz="1600" dirty="0" smtClean="0">
                <a:latin typeface="Trebuchet MS"/>
              </a:rPr>
              <a:t>Αγροτική Ανάπτυξη (7,5</a:t>
            </a:r>
            <a:r>
              <a:rPr lang="en-US" sz="1600" dirty="0" smtClean="0">
                <a:latin typeface="Trebuchet MS"/>
              </a:rPr>
              <a:t> </a:t>
            </a:r>
            <a:r>
              <a:rPr lang="el-GR" sz="1600" dirty="0" smtClean="0">
                <a:latin typeface="Trebuchet MS"/>
              </a:rPr>
              <a:t>δις €)</a:t>
            </a:r>
          </a:p>
          <a:p>
            <a:pPr marL="45720" lvl="0" indent="0" eaLnBrk="1" fontAlgn="auto" hangingPunct="1">
              <a:spcAft>
                <a:spcPts val="300"/>
              </a:spcAft>
              <a:buClr>
                <a:srgbClr val="F14124">
                  <a:lumMod val="75000"/>
                </a:srgbClr>
              </a:buClr>
              <a:buSzPct val="130000"/>
              <a:buNone/>
            </a:pPr>
            <a:r>
              <a:rPr lang="en-US" sz="1600" dirty="0" smtClean="0">
                <a:latin typeface="Trebuchet MS"/>
              </a:rPr>
              <a:t>Just Transition Fund (10 </a:t>
            </a:r>
            <a:r>
              <a:rPr lang="el-GR" sz="1600" dirty="0" smtClean="0">
                <a:latin typeface="Trebuchet MS"/>
              </a:rPr>
              <a:t>δις €</a:t>
            </a:r>
            <a:r>
              <a:rPr lang="en-US" sz="1600" dirty="0" smtClean="0">
                <a:latin typeface="Trebuchet MS"/>
              </a:rPr>
              <a:t>)</a:t>
            </a:r>
          </a:p>
          <a:p>
            <a:pPr marL="45720" lvl="0" indent="0" eaLnBrk="1" fontAlgn="auto" hangingPunct="1">
              <a:spcAft>
                <a:spcPts val="300"/>
              </a:spcAft>
              <a:buClr>
                <a:srgbClr val="F14124">
                  <a:lumMod val="75000"/>
                </a:srgbClr>
              </a:buClr>
              <a:buSzPct val="130000"/>
              <a:buNone/>
            </a:pPr>
            <a:r>
              <a:rPr lang="en-US" sz="1600" dirty="0" err="1" smtClean="0">
                <a:latin typeface="Trebuchet MS"/>
              </a:rPr>
              <a:t>RescEU</a:t>
            </a:r>
            <a:r>
              <a:rPr lang="en-US" sz="1600" dirty="0" smtClean="0">
                <a:latin typeface="Trebuchet MS"/>
              </a:rPr>
              <a:t> (1,9 </a:t>
            </a:r>
            <a:r>
              <a:rPr lang="el-GR" sz="1600" dirty="0" smtClean="0">
                <a:latin typeface="Trebuchet MS"/>
              </a:rPr>
              <a:t>δις €</a:t>
            </a:r>
            <a:r>
              <a:rPr lang="en-US" sz="1600" dirty="0" smtClean="0">
                <a:latin typeface="Trebuchet MS"/>
              </a:rPr>
              <a:t>)</a:t>
            </a:r>
            <a:endParaRPr lang="el-GR" sz="1600" dirty="0" smtClean="0">
              <a:latin typeface="Trebuchet MS"/>
            </a:endParaRPr>
          </a:p>
          <a:p>
            <a:pPr marL="45720" lvl="0" indent="0" eaLnBrk="1" fontAlgn="auto" hangingPunct="1">
              <a:spcAft>
                <a:spcPts val="300"/>
              </a:spcAft>
              <a:buClr>
                <a:srgbClr val="F14124">
                  <a:lumMod val="75000"/>
                </a:srgbClr>
              </a:buClr>
              <a:buSzPct val="130000"/>
              <a:buNone/>
            </a:pPr>
            <a:endParaRPr lang="el-GR" sz="1600" dirty="0" smtClean="0">
              <a:latin typeface="Trebuchet MS"/>
            </a:endParaRPr>
          </a:p>
          <a:p>
            <a:pPr marL="45720" lvl="0" indent="0" eaLnBrk="1" fontAlgn="auto" hangingPunct="1">
              <a:spcAft>
                <a:spcPts val="300"/>
              </a:spcAft>
              <a:buClr>
                <a:srgbClr val="F14124">
                  <a:lumMod val="75000"/>
                </a:srgbClr>
              </a:buClr>
              <a:buSzPct val="130000"/>
              <a:buNone/>
            </a:pPr>
            <a:r>
              <a:rPr lang="el-GR" sz="1600" dirty="0" smtClean="0">
                <a:latin typeface="Trebuchet MS"/>
              </a:rPr>
              <a:t>***Ελληνικό Εθνικό Σχέδιο Ανάκαμψης και Ανθεκτικότητας 2021-2026 (32 δις ή 19,3 επιχορηγήσεις + 12,7 δις δάνεια) </a:t>
            </a:r>
            <a:r>
              <a:rPr lang="en-US" sz="1600" dirty="0" smtClean="0">
                <a:latin typeface="Trebuchet MS"/>
              </a:rPr>
              <a:t> (</a:t>
            </a:r>
            <a:r>
              <a:rPr lang="el-GR" sz="1600" dirty="0" smtClean="0">
                <a:latin typeface="Trebuchet MS"/>
              </a:rPr>
              <a:t>Πράσινη Μετάβαση – Ψηφιακός Μετασχηματισμός – Απασχόληση και Δεξιότητες – Ιδιωτικές επενδύσεις</a:t>
            </a:r>
            <a:r>
              <a:rPr lang="en-US" sz="1600" dirty="0" smtClean="0">
                <a:latin typeface="Trebuchet MS"/>
              </a:rPr>
              <a:t>)</a:t>
            </a:r>
            <a:endParaRPr lang="el-GR" sz="1600" dirty="0" smtClean="0">
              <a:latin typeface="Trebuchet MS"/>
            </a:endParaRPr>
          </a:p>
          <a:p>
            <a:pPr>
              <a:buNone/>
            </a:pPr>
            <a:endParaRPr lang="en-US" sz="1400" dirty="0" smtClean="0"/>
          </a:p>
          <a:p>
            <a:endParaRPr lang="el-GR" sz="1400" dirty="0" smtClean="0"/>
          </a:p>
          <a:p>
            <a:endParaRPr lang="en-US" sz="1400" dirty="0" smtClean="0"/>
          </a:p>
          <a:p>
            <a:endParaRPr lang="el-GR" sz="1400" dirty="0" smtClean="0"/>
          </a:p>
          <a:p>
            <a:endParaRPr lang="el-GR" sz="2000" dirty="0" smtClean="0"/>
          </a:p>
          <a:p>
            <a:pPr marL="0" indent="0">
              <a:buNone/>
            </a:pPr>
            <a:endParaRPr lang="el-GR" sz="2000" dirty="0" smtClean="0"/>
          </a:p>
          <a:p>
            <a:pPr marL="0" indent="0">
              <a:buNone/>
            </a:pPr>
            <a:endParaRPr lang="el-GR" sz="2000" dirty="0" smtClean="0"/>
          </a:p>
          <a:p>
            <a:pPr marL="0" indent="0">
              <a:buNone/>
            </a:pPr>
            <a:endParaRPr lang="el-GR" sz="2000" dirty="0"/>
          </a:p>
          <a:p>
            <a:pPr marL="0" indent="0">
              <a:buNone/>
            </a:pPr>
            <a:endParaRPr lang="el-GR" sz="2000" dirty="0"/>
          </a:p>
        </p:txBody>
      </p:sp>
    </p:spTree>
    <p:extLst>
      <p:ext uri="{BB962C8B-B14F-4D97-AF65-F5344CB8AC3E}">
        <p14:creationId xmlns:p14="http://schemas.microsoft.com/office/powerpoint/2010/main" val="1764503"/>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lstStyle/>
          <a:p>
            <a:pPr algn="ctr"/>
            <a:r>
              <a:rPr lang="el-GR" dirty="0"/>
              <a:t>¨</a:t>
            </a:r>
          </a:p>
        </p:txBody>
      </p:sp>
      <p:sp>
        <p:nvSpPr>
          <p:cNvPr id="3" name="Content Placeholder 2"/>
          <p:cNvSpPr>
            <a:spLocks noGrp="1"/>
          </p:cNvSpPr>
          <p:nvPr>
            <p:ph idx="1"/>
          </p:nvPr>
        </p:nvSpPr>
        <p:spPr>
          <a:xfrm>
            <a:off x="457200" y="908721"/>
            <a:ext cx="8229600" cy="5415880"/>
          </a:xfrm>
        </p:spPr>
        <p:txBody>
          <a:bodyPr/>
          <a:lstStyle/>
          <a:p>
            <a:pPr marL="0" indent="0" algn="ctr">
              <a:buNone/>
            </a:pPr>
            <a:endParaRPr lang="el-GR" b="1" u="sng" dirty="0" smtClean="0"/>
          </a:p>
          <a:p>
            <a:pPr marL="0" indent="0" algn="ctr">
              <a:buNone/>
            </a:pPr>
            <a:endParaRPr lang="el-GR" b="1" u="sng" dirty="0" smtClean="0"/>
          </a:p>
          <a:p>
            <a:pPr marL="0" indent="0" algn="ctr">
              <a:buNone/>
            </a:pPr>
            <a:r>
              <a:rPr lang="el-GR" sz="4000" b="1" u="sng" dirty="0" smtClean="0"/>
              <a:t>ΟΙ ΠΟΛΙΤΙΚΕΣ ΣΥΝΟΧΗΣ  ΤΗΣ Ε.Ε. ΚΑΙ ΤΑ ΚΡΑΤΗ ΜΕΛΗ</a:t>
            </a:r>
          </a:p>
          <a:p>
            <a:pPr marL="0" indent="0" algn="ctr">
              <a:buNone/>
            </a:pPr>
            <a:endParaRPr lang="el-GR" b="1" u="sng" dirty="0"/>
          </a:p>
          <a:p>
            <a:pPr marL="0" indent="0" algn="ctr">
              <a:buNone/>
            </a:pPr>
            <a:endParaRPr lang="el-GR" b="1" u="sng" dirty="0"/>
          </a:p>
          <a:p>
            <a:pPr marL="0" indent="0" algn="ctr">
              <a:buNone/>
            </a:pPr>
            <a:r>
              <a:rPr lang="el-GR" sz="3600" b="1" u="sng" dirty="0" smtClean="0"/>
              <a:t>ΤΟ ΕΛΛΗΝΙΚΟ ΠΑΡΑΔΕΙΓΜΑ</a:t>
            </a:r>
            <a:endParaRPr lang="el-GR" sz="3600" b="1" u="sng" dirty="0"/>
          </a:p>
        </p:txBody>
      </p:sp>
    </p:spTree>
    <p:extLst>
      <p:ext uri="{BB962C8B-B14F-4D97-AF65-F5344CB8AC3E}">
        <p14:creationId xmlns:p14="http://schemas.microsoft.com/office/powerpoint/2010/main" val="2686228269"/>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a:xfrm>
            <a:off x="457200" y="0"/>
            <a:ext cx="8229600" cy="1052513"/>
          </a:xfrm>
        </p:spPr>
        <p:txBody>
          <a:bodyPr/>
          <a:lstStyle/>
          <a:p>
            <a:pPr algn="ctr" eaLnBrk="1" hangingPunct="1"/>
            <a:r>
              <a:rPr lang="el-GR" sz="2800" b="1" dirty="0" smtClean="0"/>
              <a:t>ΠΟΛΙΤΙΚΕΣ ΣΥΝΟΧΗΣ ΚΑΙ ΠΕΡΙΦΕΡΕΙΑΚΗ ΠΟΛΙΤΙΚΗ</a:t>
            </a:r>
            <a:br>
              <a:rPr lang="el-GR" sz="2800" b="1" dirty="0" smtClean="0"/>
            </a:br>
            <a:r>
              <a:rPr lang="el-GR" sz="2800" b="1" dirty="0" smtClean="0"/>
              <a:t>ΣΤΗΝ ΕΛΛΑΔΑ</a:t>
            </a:r>
          </a:p>
        </p:txBody>
      </p:sp>
      <p:sp>
        <p:nvSpPr>
          <p:cNvPr id="15362" name="2 - Θέση περιεχομένου"/>
          <p:cNvSpPr>
            <a:spLocks noGrp="1"/>
          </p:cNvSpPr>
          <p:nvPr>
            <p:ph idx="1"/>
          </p:nvPr>
        </p:nvSpPr>
        <p:spPr>
          <a:xfrm>
            <a:off x="457200" y="981075"/>
            <a:ext cx="8229600" cy="5343525"/>
          </a:xfrm>
        </p:spPr>
        <p:txBody>
          <a:bodyPr/>
          <a:lstStyle/>
          <a:p>
            <a:pPr marL="0" indent="0">
              <a:buNone/>
            </a:pPr>
            <a:r>
              <a:rPr lang="el-GR" sz="1800" dirty="0" smtClean="0">
                <a:latin typeface="+mj-lt"/>
              </a:rPr>
              <a:t>ΔΥΟ ΔΙΑΣΤΑΣΕΙΣ ΕΡΕΥΝΑΣ </a:t>
            </a:r>
            <a:r>
              <a:rPr lang="el-GR" sz="1800" dirty="0">
                <a:latin typeface="+mj-lt"/>
              </a:rPr>
              <a:t>ΤΗΣ ΥΛΟΠΟΙΗΣΗΣ: </a:t>
            </a:r>
            <a:r>
              <a:rPr lang="el-GR" sz="1800" b="1" dirty="0">
                <a:latin typeface="+mj-lt"/>
              </a:rPr>
              <a:t>ΘΕΣΜΙΚΗ (</a:t>
            </a:r>
            <a:r>
              <a:rPr lang="el-GR" sz="1800" b="1" dirty="0" smtClean="0">
                <a:latin typeface="+mj-lt"/>
              </a:rPr>
              <a:t>ΜΕΤΑΡΡΥΘΜΙΣΗ </a:t>
            </a:r>
            <a:r>
              <a:rPr lang="el-GR" sz="1800" b="1" dirty="0">
                <a:latin typeface="+mj-lt"/>
              </a:rPr>
              <a:t>ΔΟΜΩΝ ΔΙΟΙΚΗΣΗΣ) ΚΑΙ </a:t>
            </a:r>
            <a:r>
              <a:rPr lang="el-GR" sz="1800" b="1" dirty="0" smtClean="0">
                <a:latin typeface="+mj-lt"/>
              </a:rPr>
              <a:t>ΧΡΗΜΑΤΟΔΟΤΙΚΗ</a:t>
            </a:r>
          </a:p>
          <a:p>
            <a:pPr marL="0" indent="0">
              <a:buNone/>
            </a:pPr>
            <a:endParaRPr lang="el-GR" sz="1800" b="1" dirty="0">
              <a:latin typeface="+mj-lt"/>
            </a:endParaRPr>
          </a:p>
          <a:p>
            <a:pPr marL="0" indent="0">
              <a:buNone/>
            </a:pPr>
            <a:r>
              <a:rPr lang="el-GR" sz="1800" b="1" dirty="0" smtClean="0">
                <a:latin typeface="+mj-lt"/>
              </a:rPr>
              <a:t>ΠΕΡΙΟΠΤΗ </a:t>
            </a:r>
            <a:r>
              <a:rPr lang="el-GR" sz="1800" b="1" dirty="0">
                <a:latin typeface="+mj-lt"/>
              </a:rPr>
              <a:t>ΘΕΣΗ Η ΕΡΕΥΝΑ ΤΩΝ ΔΥΟ ΔΙΑΣΤΑΣΕΩΝ ΣΤΗΝ ΕΛΛΗΝΙΚΗ </a:t>
            </a:r>
            <a:r>
              <a:rPr lang="el-GR" sz="1800" b="1" dirty="0" smtClean="0">
                <a:latin typeface="+mj-lt"/>
              </a:rPr>
              <a:t>ΠΕΡΙΠΤΩΣΗ</a:t>
            </a:r>
          </a:p>
          <a:p>
            <a:pPr marL="0" indent="0">
              <a:buNone/>
            </a:pPr>
            <a:endParaRPr lang="el-GR" sz="1800" b="1" dirty="0">
              <a:latin typeface="+mj-lt"/>
            </a:endParaRPr>
          </a:p>
          <a:p>
            <a:pPr marL="0" indent="0">
              <a:buNone/>
            </a:pPr>
            <a:r>
              <a:rPr lang="el-GR" sz="1800" dirty="0" smtClean="0">
                <a:latin typeface="+mj-lt"/>
              </a:rPr>
              <a:t>ΕΡΕΥΝΑ </a:t>
            </a:r>
            <a:r>
              <a:rPr lang="el-GR" sz="1800" dirty="0">
                <a:latin typeface="+mj-lt"/>
              </a:rPr>
              <a:t>ΜΕΣΩ ΤΗΣ ΕΝΝΟΙΑΣ ΤΟΥ ΕΞΕΥΡΩΠΑΪΣΜΟΥ: «διαδικασία μεταφοράς – εσωτερίκευσης συνόλου εκροών που διαμορφώνονται σε επίπεδο Ε.Ε. και υλοποιούνται εντός των κρατών-μελών</a:t>
            </a:r>
            <a:r>
              <a:rPr lang="el-GR" sz="1800" dirty="0" smtClean="0">
                <a:latin typeface="+mj-lt"/>
              </a:rPr>
              <a:t>»</a:t>
            </a:r>
            <a:endParaRPr lang="el-GR" sz="1800" b="1" dirty="0" smtClean="0">
              <a:latin typeface="+mj-lt"/>
            </a:endParaRPr>
          </a:p>
          <a:p>
            <a:pPr marL="0" indent="0">
              <a:buNone/>
            </a:pPr>
            <a:endParaRPr lang="el-GR" sz="1800" b="1" dirty="0">
              <a:latin typeface="+mj-lt"/>
            </a:endParaRPr>
          </a:p>
          <a:p>
            <a:pPr marL="0" indent="0">
              <a:buNone/>
            </a:pPr>
            <a:r>
              <a:rPr lang="el-GR" sz="1800" b="1" dirty="0" smtClean="0">
                <a:latin typeface="+mj-lt"/>
              </a:rPr>
              <a:t>Ιωακειμίδης </a:t>
            </a:r>
            <a:r>
              <a:rPr lang="el-GR" sz="1800" b="1" dirty="0">
                <a:latin typeface="+mj-lt"/>
              </a:rPr>
              <a:t>1998: </a:t>
            </a:r>
            <a:r>
              <a:rPr lang="el-GR" sz="1800" dirty="0">
                <a:latin typeface="+mj-lt"/>
              </a:rPr>
              <a:t>«Οι επιπτώσεις στο ελληνικό κράτος από τη συμμετοχή στην Ευρωπαϊκή Ένωση, επηρεάζουν τέσσερις μεγάλους αλληλοεξαρτώμενους άξονες: τον ρυθμιστικό, τον λειτουργικό, τον θεσμικό και τον γεωγραφικό»</a:t>
            </a:r>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p:txBody>
      </p:sp>
    </p:spTree>
  </p:cSld>
  <p:clrMapOvr>
    <a:masterClrMapping/>
  </p:clrMapOvr>
  <p:transition spd="slow">
    <p:wipe dir="d"/>
    <p:sndAc>
      <p:stSnd>
        <p:snd r:embed="rId3" name="arrow.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a:xfrm>
            <a:off x="457200" y="0"/>
            <a:ext cx="8229600" cy="1052513"/>
          </a:xfrm>
        </p:spPr>
        <p:txBody>
          <a:bodyPr/>
          <a:lstStyle/>
          <a:p>
            <a:pPr algn="ctr" eaLnBrk="1" hangingPunct="1"/>
            <a:r>
              <a:rPr lang="el-GR" sz="2800" b="1" dirty="0" smtClean="0"/>
              <a:t>ΕΣΟΔΑ</a:t>
            </a:r>
          </a:p>
        </p:txBody>
      </p:sp>
      <p:sp>
        <p:nvSpPr>
          <p:cNvPr id="15362" name="2 - Θέση περιεχομένου"/>
          <p:cNvSpPr>
            <a:spLocks noGrp="1"/>
          </p:cNvSpPr>
          <p:nvPr>
            <p:ph idx="1"/>
          </p:nvPr>
        </p:nvSpPr>
        <p:spPr>
          <a:xfrm>
            <a:off x="457200" y="981075"/>
            <a:ext cx="8229600" cy="5343525"/>
          </a:xfrm>
        </p:spPr>
        <p:txBody>
          <a:bodyPr/>
          <a:lstStyle/>
          <a:p>
            <a:pPr lvl="0"/>
            <a:r>
              <a:rPr lang="el-GR" sz="2400" dirty="0" smtClean="0"/>
              <a:t>τους λεγόμενους «παραδοσιακούς ιδίους πόρους» που περιλαμβάνουν τους τελωνειακούς δασμούς (που εισπράττονται στα εξωτερικά σύνορα επί των εισαγωγών από τρίτες χώρες) και τους </a:t>
            </a:r>
            <a:r>
              <a:rPr lang="el-GR" sz="2400" b="1" dirty="0" smtClean="0"/>
              <a:t>γ</a:t>
            </a:r>
            <a:r>
              <a:rPr lang="el-GR" sz="2400" dirty="0" smtClean="0"/>
              <a:t>εωργικούς δασμούς</a:t>
            </a:r>
            <a:r>
              <a:rPr lang="el-GR" sz="2400" b="1" dirty="0" smtClean="0"/>
              <a:t> </a:t>
            </a:r>
            <a:r>
              <a:rPr lang="el-GR" sz="2400" dirty="0" smtClean="0"/>
              <a:t>(πού είναι</a:t>
            </a:r>
            <a:r>
              <a:rPr lang="el-GR" sz="2400" b="1" dirty="0" smtClean="0"/>
              <a:t> </a:t>
            </a:r>
            <a:r>
              <a:rPr lang="el-GR" sz="2400" dirty="0" smtClean="0"/>
              <a:t>δασμοί εισαγωγής που εισπράττονται για τα εισαγόμενα από τρίτες χώρες γεωργικά προϊόντα),</a:t>
            </a:r>
          </a:p>
          <a:p>
            <a:pPr lvl="0"/>
            <a:r>
              <a:rPr lang="el-GR" sz="2400" dirty="0" smtClean="0"/>
              <a:t>τον φόρο προστιθεμένης αξίας (ΦΠΑ)</a:t>
            </a:r>
            <a:r>
              <a:rPr lang="el-GR" sz="2400" b="1" dirty="0" smtClean="0"/>
              <a:t> </a:t>
            </a:r>
            <a:r>
              <a:rPr lang="el-GR" sz="2400" dirty="0" smtClean="0"/>
              <a:t>που βασίζεται στην καταβολή μέρους του εισπραττόμενου ΦΠΑ από τα Κράτη-μέλη και</a:t>
            </a:r>
          </a:p>
          <a:p>
            <a:r>
              <a:rPr lang="el-GR" sz="2400" dirty="0" smtClean="0"/>
              <a:t>τον «τέταρτο πόρο» σύμφωνα με τον οποίον κάθε Κράτος-μέλος ανάλογα με το παραγόμενο Ακαθάριστο εθνικό εισόδημα συνεισφέρει ανάλογους πόρους</a:t>
            </a:r>
            <a:r>
              <a:rPr lang="el-GR" sz="2400" b="1" dirty="0" smtClean="0"/>
              <a:t>.</a:t>
            </a:r>
            <a:endParaRPr lang="el-GR" sz="2400" dirty="0" smtClean="0"/>
          </a:p>
          <a:p>
            <a:pPr eaLnBrk="1" hangingPunct="1">
              <a:buNone/>
            </a:pPr>
            <a:endParaRPr lang="el-GR" dirty="0" smtClean="0"/>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p:txBody>
      </p:sp>
    </p:spTree>
  </p:cSld>
  <p:clrMapOvr>
    <a:masterClrMapping/>
  </p:clrMapOvr>
  <p:transition spd="slow">
    <p:wipe dir="d"/>
    <p:sndAc>
      <p:stSnd>
        <p:snd r:embed="rId3" name="arrow.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a:xfrm>
            <a:off x="457200" y="0"/>
            <a:ext cx="8229600" cy="1052513"/>
          </a:xfrm>
        </p:spPr>
        <p:txBody>
          <a:bodyPr/>
          <a:lstStyle/>
          <a:p>
            <a:pPr algn="ctr" eaLnBrk="1" hangingPunct="1"/>
            <a:r>
              <a:rPr lang="el-GR" sz="2800" b="1" dirty="0" smtClean="0"/>
              <a:t>ΕΛΛΗΝΙΚΗ ΔΗΜΟΣΙΑ ΔΙΟΙΚΗΣΗ ΚΑΙ ΔΙΑΧΕΙΡΙΣΗ ΠΟΡΩΝ</a:t>
            </a:r>
          </a:p>
        </p:txBody>
      </p:sp>
      <p:sp>
        <p:nvSpPr>
          <p:cNvPr id="15362" name="2 - Θέση περιεχομένου"/>
          <p:cNvSpPr>
            <a:spLocks noGrp="1"/>
          </p:cNvSpPr>
          <p:nvPr>
            <p:ph idx="1"/>
          </p:nvPr>
        </p:nvSpPr>
        <p:spPr>
          <a:xfrm>
            <a:off x="457200" y="981075"/>
            <a:ext cx="8229600" cy="5343525"/>
          </a:xfrm>
        </p:spPr>
        <p:txBody>
          <a:bodyPr/>
          <a:lstStyle/>
          <a:p>
            <a:pPr eaLnBrk="1" hangingPunct="1">
              <a:buNone/>
            </a:pPr>
            <a:endParaRPr lang="el-GR" dirty="0" smtClean="0"/>
          </a:p>
          <a:p>
            <a:pPr eaLnBrk="1" hangingPunct="1">
              <a:buNone/>
            </a:pPr>
            <a:r>
              <a:rPr lang="el-GR" dirty="0" smtClean="0"/>
              <a:t>Βασική προβληματική: Η περιφερειακή πολιτική χρηματοδοτεί ασθενείς οικονομικά μονάδες, οι οποίες εκτός από χαμηλές οικονομικές επιδόσεις παρουσιάζουν και προβλήματα διοικητικής οργάνωσης</a:t>
            </a:r>
            <a:r>
              <a:rPr lang="el-GR" sz="2200" dirty="0" smtClean="0"/>
              <a:t>  </a:t>
            </a:r>
            <a:endParaRPr lang="el-GR" dirty="0" smtClean="0"/>
          </a:p>
          <a:p>
            <a:pPr eaLnBrk="1" hangingPunct="1">
              <a:buNone/>
            </a:pPr>
            <a:endParaRPr lang="el-GR" dirty="0" smtClean="0"/>
          </a:p>
          <a:p>
            <a:pPr eaLnBrk="1" hangingPunct="1">
              <a:buNone/>
            </a:pPr>
            <a:r>
              <a:rPr lang="el-GR" dirty="0" smtClean="0"/>
              <a:t>Σημαντικοί  οι πόροι για την ελληνική οικονομία αλλά και σημαντική η πρόκληση διοικητικής μεταρρύθμισης</a:t>
            </a:r>
          </a:p>
          <a:p>
            <a:pPr eaLnBrk="1" hangingPunct="1">
              <a:buNone/>
            </a:pPr>
            <a:endParaRPr lang="el-GR" dirty="0" smtClean="0"/>
          </a:p>
          <a:p>
            <a:pPr eaLnBrk="1" hangingPunct="1">
              <a:buNone/>
            </a:pPr>
            <a:r>
              <a:rPr lang="el-GR" dirty="0" smtClean="0"/>
              <a:t>Ελληνική Διοίκηση σε όλα τα επίπεδα ως βασικός λειτουργικός βραχίονας για την απορρόφηση κονδυλίων συγχρηματοδότησης</a:t>
            </a:r>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p:txBody>
      </p:sp>
    </p:spTree>
  </p:cSld>
  <p:clrMapOvr>
    <a:masterClrMapping/>
  </p:clrMapOvr>
  <p:transition spd="slow">
    <p:wipe dir="d"/>
    <p:sndAc>
      <p:stSnd>
        <p:snd r:embed="rId3" name="arrow.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a:xfrm>
            <a:off x="457200" y="0"/>
            <a:ext cx="8229600" cy="1052513"/>
          </a:xfrm>
        </p:spPr>
        <p:txBody>
          <a:bodyPr/>
          <a:lstStyle/>
          <a:p>
            <a:pPr algn="ctr" eaLnBrk="1" hangingPunct="1"/>
            <a:r>
              <a:rPr lang="el-GR" sz="2800" b="1" dirty="0" smtClean="0"/>
              <a:t>ΧΡΗΜΑΤΟΔΟΤΙΚΟΣ ΕΞΕΥΡΩΠΑΪΣΜΟΣ ΣΤΗΝ ΕΛΛΑΔΑ</a:t>
            </a:r>
          </a:p>
        </p:txBody>
      </p:sp>
      <p:sp>
        <p:nvSpPr>
          <p:cNvPr id="15362" name="2 - Θέση περιεχομένου"/>
          <p:cNvSpPr>
            <a:spLocks noGrp="1"/>
          </p:cNvSpPr>
          <p:nvPr>
            <p:ph idx="1"/>
          </p:nvPr>
        </p:nvSpPr>
        <p:spPr>
          <a:xfrm>
            <a:off x="457200" y="981075"/>
            <a:ext cx="8229600" cy="5343525"/>
          </a:xfrm>
        </p:spPr>
        <p:txBody>
          <a:bodyPr/>
          <a:lstStyle/>
          <a:p>
            <a:pPr eaLnBrk="1" hangingPunct="1">
              <a:buNone/>
            </a:pPr>
            <a:endParaRPr lang="el-GR" dirty="0" smtClean="0"/>
          </a:p>
          <a:p>
            <a:pPr eaLnBrk="1" hangingPunct="1">
              <a:buNone/>
            </a:pPr>
            <a:endParaRPr lang="el-GR" dirty="0" smtClean="0"/>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p:txBody>
      </p:sp>
      <p:graphicFrame>
        <p:nvGraphicFramePr>
          <p:cNvPr id="4" name="3 - Πίνακας"/>
          <p:cNvGraphicFramePr>
            <a:graphicFrameLocks noGrp="1"/>
          </p:cNvGraphicFramePr>
          <p:nvPr/>
        </p:nvGraphicFramePr>
        <p:xfrm>
          <a:off x="785784" y="1214420"/>
          <a:ext cx="7643867" cy="3786216"/>
        </p:xfrm>
        <a:graphic>
          <a:graphicData uri="http://schemas.openxmlformats.org/drawingml/2006/table">
            <a:tbl>
              <a:tblPr firstRow="1" bandRow="1">
                <a:tableStyleId>{5C22544A-7EE6-4342-B048-85BDC9FD1C3A}</a:tableStyleId>
              </a:tblPr>
              <a:tblGrid>
                <a:gridCol w="1091981"/>
                <a:gridCol w="1091981"/>
                <a:gridCol w="1091981"/>
                <a:gridCol w="1091981"/>
                <a:gridCol w="1091981"/>
                <a:gridCol w="1091981"/>
                <a:gridCol w="1091981"/>
              </a:tblGrid>
              <a:tr h="946554">
                <a:tc>
                  <a:txBody>
                    <a:bodyPr/>
                    <a:lstStyle/>
                    <a:p>
                      <a:pPr algn="just">
                        <a:lnSpc>
                          <a:spcPct val="150000"/>
                        </a:lnSpc>
                        <a:spcAft>
                          <a:spcPts val="0"/>
                        </a:spcAft>
                      </a:pPr>
                      <a:endParaRPr lang="el-GR" sz="1200" b="1" dirty="0">
                        <a:latin typeface="Times New Roman"/>
                        <a:ea typeface="Times New Roman"/>
                      </a:endParaRPr>
                    </a:p>
                  </a:txBody>
                  <a:tcPr marL="68580" marR="68580" marT="0" marB="0"/>
                </a:tc>
                <a:tc>
                  <a:txBody>
                    <a:bodyPr/>
                    <a:lstStyle/>
                    <a:p>
                      <a:pPr algn="ctr">
                        <a:spcAft>
                          <a:spcPts val="0"/>
                        </a:spcAft>
                      </a:pPr>
                      <a:r>
                        <a:rPr lang="el-GR" sz="1200" b="1" dirty="0">
                          <a:latin typeface="Times New Roman"/>
                          <a:ea typeface="Times New Roman"/>
                        </a:rPr>
                        <a:t>Μ.Ο.Π.</a:t>
                      </a:r>
                    </a:p>
                    <a:p>
                      <a:pPr algn="ctr">
                        <a:spcAft>
                          <a:spcPts val="0"/>
                        </a:spcAft>
                      </a:pPr>
                      <a:r>
                        <a:rPr lang="el-GR" sz="1200" b="1" dirty="0">
                          <a:latin typeface="Times New Roman"/>
                          <a:ea typeface="Times New Roman"/>
                        </a:rPr>
                        <a:t>(1986-1989)</a:t>
                      </a:r>
                    </a:p>
                    <a:p>
                      <a:pPr algn="ctr">
                        <a:spcAft>
                          <a:spcPts val="0"/>
                        </a:spcAft>
                      </a:pPr>
                      <a:r>
                        <a:rPr lang="el-GR" sz="1200" b="1" dirty="0">
                          <a:latin typeface="Times New Roman"/>
                          <a:ea typeface="Times New Roman"/>
                        </a:rPr>
                        <a:t>σε δις  </a:t>
                      </a:r>
                      <a:r>
                        <a:rPr lang="en-US" sz="1200" b="1" dirty="0">
                          <a:latin typeface="Times New Roman"/>
                          <a:ea typeface="Times New Roman"/>
                        </a:rPr>
                        <a:t>ECU</a:t>
                      </a:r>
                      <a:endParaRPr lang="el-GR" sz="1200" b="1" dirty="0">
                        <a:latin typeface="Times New Roman"/>
                        <a:ea typeface="Times New Roman"/>
                      </a:endParaRPr>
                    </a:p>
                    <a:p>
                      <a:pPr algn="ctr">
                        <a:lnSpc>
                          <a:spcPct val="150000"/>
                        </a:lnSpc>
                        <a:spcAft>
                          <a:spcPts val="0"/>
                        </a:spcAft>
                      </a:pPr>
                      <a:r>
                        <a:rPr lang="el-GR" sz="1200" b="1" dirty="0">
                          <a:latin typeface="Times New Roman"/>
                          <a:ea typeface="Times New Roman"/>
                        </a:rPr>
                        <a:t>τιμές1986</a:t>
                      </a:r>
                    </a:p>
                  </a:txBody>
                  <a:tcPr marL="68580" marR="68580" marT="0" marB="0"/>
                </a:tc>
                <a:tc>
                  <a:txBody>
                    <a:bodyPr/>
                    <a:lstStyle/>
                    <a:p>
                      <a:pPr algn="ctr">
                        <a:spcAft>
                          <a:spcPts val="0"/>
                        </a:spcAft>
                      </a:pPr>
                      <a:r>
                        <a:rPr lang="el-GR" sz="1200" b="1" dirty="0">
                          <a:latin typeface="Times New Roman"/>
                          <a:ea typeface="Times New Roman"/>
                        </a:rPr>
                        <a:t>Α’ Κ.Π.Σ. (1989-1993)</a:t>
                      </a:r>
                    </a:p>
                    <a:p>
                      <a:pPr algn="ctr">
                        <a:spcAft>
                          <a:spcPts val="0"/>
                        </a:spcAft>
                      </a:pPr>
                      <a:r>
                        <a:rPr lang="el-GR" sz="1200" b="1" dirty="0">
                          <a:latin typeface="Times New Roman"/>
                          <a:ea typeface="Times New Roman"/>
                        </a:rPr>
                        <a:t>σε δις  </a:t>
                      </a:r>
                      <a:r>
                        <a:rPr lang="en-US" sz="1200" b="1" dirty="0">
                          <a:latin typeface="Times New Roman"/>
                          <a:ea typeface="Times New Roman"/>
                        </a:rPr>
                        <a:t>ECU</a:t>
                      </a:r>
                      <a:endParaRPr lang="el-GR" sz="1200" b="1" dirty="0">
                        <a:latin typeface="Times New Roman"/>
                        <a:ea typeface="Times New Roman"/>
                      </a:endParaRPr>
                    </a:p>
                    <a:p>
                      <a:pPr algn="ctr">
                        <a:lnSpc>
                          <a:spcPct val="150000"/>
                        </a:lnSpc>
                        <a:spcAft>
                          <a:spcPts val="0"/>
                        </a:spcAft>
                      </a:pPr>
                      <a:r>
                        <a:rPr lang="el-GR" sz="1200" b="1" dirty="0">
                          <a:latin typeface="Times New Roman"/>
                          <a:ea typeface="Times New Roman"/>
                        </a:rPr>
                        <a:t>τιμές 1989</a:t>
                      </a:r>
                    </a:p>
                  </a:txBody>
                  <a:tcPr marL="68580" marR="68580" marT="0" marB="0"/>
                </a:tc>
                <a:tc>
                  <a:txBody>
                    <a:bodyPr/>
                    <a:lstStyle/>
                    <a:p>
                      <a:pPr algn="ctr">
                        <a:spcAft>
                          <a:spcPts val="0"/>
                        </a:spcAft>
                      </a:pPr>
                      <a:r>
                        <a:rPr lang="el-GR" sz="1200" b="1" dirty="0">
                          <a:latin typeface="Times New Roman"/>
                          <a:ea typeface="Times New Roman"/>
                        </a:rPr>
                        <a:t>Β’ Κ.Π.Σ. (1994-1999)</a:t>
                      </a:r>
                    </a:p>
                    <a:p>
                      <a:pPr algn="ctr">
                        <a:spcAft>
                          <a:spcPts val="0"/>
                        </a:spcAft>
                      </a:pPr>
                      <a:r>
                        <a:rPr lang="el-GR" sz="1200" b="1" dirty="0">
                          <a:latin typeface="Times New Roman"/>
                          <a:ea typeface="Times New Roman"/>
                        </a:rPr>
                        <a:t>σε δις  </a:t>
                      </a:r>
                      <a:r>
                        <a:rPr lang="en-US" sz="1200" b="1" dirty="0">
                          <a:latin typeface="Times New Roman"/>
                          <a:ea typeface="Times New Roman"/>
                        </a:rPr>
                        <a:t>ECU</a:t>
                      </a:r>
                      <a:endParaRPr lang="el-GR" sz="1200" b="1" dirty="0">
                        <a:latin typeface="Times New Roman"/>
                        <a:ea typeface="Times New Roman"/>
                      </a:endParaRPr>
                    </a:p>
                    <a:p>
                      <a:pPr algn="ctr">
                        <a:lnSpc>
                          <a:spcPct val="150000"/>
                        </a:lnSpc>
                        <a:spcAft>
                          <a:spcPts val="0"/>
                        </a:spcAft>
                      </a:pPr>
                      <a:r>
                        <a:rPr lang="el-GR" sz="1200" b="1" dirty="0">
                          <a:latin typeface="Times New Roman"/>
                          <a:ea typeface="Times New Roman"/>
                        </a:rPr>
                        <a:t>τιμές 1994</a:t>
                      </a:r>
                    </a:p>
                  </a:txBody>
                  <a:tcPr marL="68580" marR="68580" marT="0" marB="0"/>
                </a:tc>
                <a:tc>
                  <a:txBody>
                    <a:bodyPr/>
                    <a:lstStyle/>
                    <a:p>
                      <a:pPr algn="ctr">
                        <a:spcAft>
                          <a:spcPts val="0"/>
                        </a:spcAft>
                      </a:pPr>
                      <a:r>
                        <a:rPr lang="el-GR" sz="1200" b="1">
                          <a:latin typeface="Times New Roman"/>
                          <a:ea typeface="Times New Roman"/>
                        </a:rPr>
                        <a:t>Γ’ Κ.Π.Σ. (2000-2006)</a:t>
                      </a:r>
                    </a:p>
                    <a:p>
                      <a:pPr algn="ctr">
                        <a:spcAft>
                          <a:spcPts val="0"/>
                        </a:spcAft>
                      </a:pPr>
                      <a:r>
                        <a:rPr lang="el-GR" sz="1200" b="1">
                          <a:latin typeface="Times New Roman"/>
                          <a:ea typeface="Times New Roman"/>
                        </a:rPr>
                        <a:t>σε δις ευρώ</a:t>
                      </a:r>
                    </a:p>
                    <a:p>
                      <a:pPr algn="ctr">
                        <a:lnSpc>
                          <a:spcPct val="150000"/>
                        </a:lnSpc>
                        <a:spcAft>
                          <a:spcPts val="0"/>
                        </a:spcAft>
                      </a:pPr>
                      <a:r>
                        <a:rPr lang="el-GR" sz="1200" b="1">
                          <a:latin typeface="Times New Roman"/>
                          <a:ea typeface="Times New Roman"/>
                        </a:rPr>
                        <a:t>τιμές 2000</a:t>
                      </a:r>
                    </a:p>
                  </a:txBody>
                  <a:tcPr marL="68580" marR="68580" marT="0" marB="0"/>
                </a:tc>
                <a:tc>
                  <a:txBody>
                    <a:bodyPr/>
                    <a:lstStyle/>
                    <a:p>
                      <a:pPr algn="ctr">
                        <a:spcAft>
                          <a:spcPts val="0"/>
                        </a:spcAft>
                      </a:pPr>
                      <a:r>
                        <a:rPr lang="el-GR" sz="1200" b="1" dirty="0">
                          <a:latin typeface="Times New Roman"/>
                          <a:ea typeface="Times New Roman"/>
                        </a:rPr>
                        <a:t>ΕΣΠΑ Ι (</a:t>
                      </a:r>
                      <a:r>
                        <a:rPr lang="el-GR" sz="1200" b="1" dirty="0" smtClean="0">
                          <a:latin typeface="Times New Roman"/>
                          <a:ea typeface="Times New Roman"/>
                        </a:rPr>
                        <a:t>2007-2013)</a:t>
                      </a:r>
                      <a:endParaRPr lang="el-GR" sz="1200" b="1" dirty="0">
                        <a:latin typeface="Times New Roman"/>
                        <a:ea typeface="Times New Roman"/>
                      </a:endParaRPr>
                    </a:p>
                    <a:p>
                      <a:pPr algn="ctr">
                        <a:spcAft>
                          <a:spcPts val="0"/>
                        </a:spcAft>
                      </a:pPr>
                      <a:r>
                        <a:rPr lang="el-GR" sz="1200" b="1" dirty="0">
                          <a:latin typeface="Times New Roman"/>
                          <a:ea typeface="Times New Roman"/>
                        </a:rPr>
                        <a:t>σε δις ευρώ τιμές 2006</a:t>
                      </a:r>
                    </a:p>
                  </a:txBody>
                  <a:tcPr marL="68580" marR="68580" marT="0" marB="0"/>
                </a:tc>
                <a:tc>
                  <a:txBody>
                    <a:bodyPr/>
                    <a:lstStyle/>
                    <a:p>
                      <a:pPr algn="ctr">
                        <a:spcAft>
                          <a:spcPts val="0"/>
                        </a:spcAft>
                      </a:pPr>
                      <a:r>
                        <a:rPr lang="el-GR" sz="1200" b="1" dirty="0">
                          <a:latin typeface="Times New Roman"/>
                          <a:ea typeface="Times New Roman"/>
                        </a:rPr>
                        <a:t>ΕΣΠΑ ΙΙ (</a:t>
                      </a:r>
                      <a:r>
                        <a:rPr lang="el-GR" sz="1200" b="1" dirty="0" smtClean="0">
                          <a:latin typeface="Times New Roman"/>
                          <a:ea typeface="Times New Roman"/>
                        </a:rPr>
                        <a:t>2014-2020)</a:t>
                      </a:r>
                      <a:endParaRPr lang="el-GR" sz="1200" b="1" dirty="0">
                        <a:latin typeface="Times New Roman"/>
                        <a:ea typeface="Times New Roman"/>
                      </a:endParaRPr>
                    </a:p>
                    <a:p>
                      <a:pPr algn="ctr">
                        <a:spcAft>
                          <a:spcPts val="0"/>
                        </a:spcAft>
                      </a:pPr>
                      <a:r>
                        <a:rPr lang="el-GR" sz="1200" b="1" dirty="0">
                          <a:latin typeface="Times New Roman"/>
                          <a:ea typeface="Times New Roman"/>
                        </a:rPr>
                        <a:t>σε δις ευρώ</a:t>
                      </a:r>
                    </a:p>
                    <a:p>
                      <a:pPr algn="ctr">
                        <a:spcAft>
                          <a:spcPts val="0"/>
                        </a:spcAft>
                      </a:pPr>
                      <a:r>
                        <a:rPr lang="el-GR" sz="1200" b="1" dirty="0">
                          <a:latin typeface="Times New Roman"/>
                          <a:ea typeface="Times New Roman"/>
                        </a:rPr>
                        <a:t>τιμές 2013</a:t>
                      </a:r>
                    </a:p>
                  </a:txBody>
                  <a:tcPr marL="68580" marR="68580" marT="0" marB="0"/>
                </a:tc>
              </a:tr>
              <a:tr h="946554">
                <a:tc>
                  <a:txBody>
                    <a:bodyPr/>
                    <a:lstStyle/>
                    <a:p>
                      <a:pPr algn="just">
                        <a:lnSpc>
                          <a:spcPct val="150000"/>
                        </a:lnSpc>
                        <a:spcAft>
                          <a:spcPts val="0"/>
                        </a:spcAft>
                      </a:pPr>
                      <a:r>
                        <a:rPr lang="el-GR" sz="1200" b="1">
                          <a:latin typeface="Times New Roman"/>
                          <a:ea typeface="Times New Roman"/>
                        </a:rPr>
                        <a:t>Συνολική Δημόσια Δαπάνη</a:t>
                      </a:r>
                    </a:p>
                  </a:txBody>
                  <a:tcPr marL="68580" marR="68580" marT="0" marB="0"/>
                </a:tc>
                <a:tc>
                  <a:txBody>
                    <a:bodyPr/>
                    <a:lstStyle/>
                    <a:p>
                      <a:pPr algn="ctr">
                        <a:lnSpc>
                          <a:spcPct val="150000"/>
                        </a:lnSpc>
                        <a:spcAft>
                          <a:spcPts val="0"/>
                        </a:spcAft>
                      </a:pPr>
                      <a:r>
                        <a:rPr lang="el-GR" sz="1200" b="1">
                          <a:latin typeface="Times New Roman"/>
                          <a:ea typeface="Times New Roman"/>
                        </a:rPr>
                        <a:t>3,2</a:t>
                      </a:r>
                    </a:p>
                  </a:txBody>
                  <a:tcPr marL="68580" marR="68580" marT="0" marB="0"/>
                </a:tc>
                <a:tc>
                  <a:txBody>
                    <a:bodyPr/>
                    <a:lstStyle/>
                    <a:p>
                      <a:pPr algn="ctr">
                        <a:lnSpc>
                          <a:spcPct val="150000"/>
                        </a:lnSpc>
                        <a:spcAft>
                          <a:spcPts val="0"/>
                        </a:spcAft>
                      </a:pPr>
                      <a:r>
                        <a:rPr lang="el-GR" sz="1200" b="1">
                          <a:latin typeface="Times New Roman"/>
                          <a:ea typeface="Times New Roman"/>
                        </a:rPr>
                        <a:t>12,9</a:t>
                      </a:r>
                    </a:p>
                  </a:txBody>
                  <a:tcPr marL="68580" marR="68580" marT="0" marB="0"/>
                </a:tc>
                <a:tc>
                  <a:txBody>
                    <a:bodyPr/>
                    <a:lstStyle/>
                    <a:p>
                      <a:pPr algn="ctr">
                        <a:lnSpc>
                          <a:spcPct val="150000"/>
                        </a:lnSpc>
                        <a:spcAft>
                          <a:spcPts val="0"/>
                        </a:spcAft>
                      </a:pPr>
                      <a:r>
                        <a:rPr lang="el-GR" sz="1200" b="1" dirty="0">
                          <a:latin typeface="Times New Roman"/>
                          <a:ea typeface="Times New Roman"/>
                        </a:rPr>
                        <a:t>20,9</a:t>
                      </a:r>
                    </a:p>
                  </a:txBody>
                  <a:tcPr marL="68580" marR="68580" marT="0" marB="0"/>
                </a:tc>
                <a:tc>
                  <a:txBody>
                    <a:bodyPr/>
                    <a:lstStyle/>
                    <a:p>
                      <a:pPr algn="ctr">
                        <a:lnSpc>
                          <a:spcPct val="150000"/>
                        </a:lnSpc>
                        <a:spcAft>
                          <a:spcPts val="0"/>
                        </a:spcAft>
                      </a:pPr>
                      <a:r>
                        <a:rPr lang="el-GR" sz="1200" b="1" dirty="0">
                          <a:latin typeface="Times New Roman"/>
                          <a:ea typeface="Times New Roman"/>
                        </a:rPr>
                        <a:t>33,8</a:t>
                      </a:r>
                    </a:p>
                  </a:txBody>
                  <a:tcPr marL="68580" marR="68580" marT="0" marB="0"/>
                </a:tc>
                <a:tc>
                  <a:txBody>
                    <a:bodyPr/>
                    <a:lstStyle/>
                    <a:p>
                      <a:pPr algn="ctr">
                        <a:lnSpc>
                          <a:spcPct val="150000"/>
                        </a:lnSpc>
                        <a:spcAft>
                          <a:spcPts val="0"/>
                        </a:spcAft>
                      </a:pPr>
                      <a:r>
                        <a:rPr lang="el-GR" sz="1200" b="1">
                          <a:latin typeface="Times New Roman"/>
                          <a:ea typeface="Times New Roman"/>
                        </a:rPr>
                        <a:t>29,0</a:t>
                      </a:r>
                    </a:p>
                  </a:txBody>
                  <a:tcPr marL="68580" marR="68580" marT="0" marB="0"/>
                </a:tc>
                <a:tc>
                  <a:txBody>
                    <a:bodyPr/>
                    <a:lstStyle/>
                    <a:p>
                      <a:pPr algn="ctr">
                        <a:lnSpc>
                          <a:spcPct val="150000"/>
                        </a:lnSpc>
                        <a:spcAft>
                          <a:spcPts val="0"/>
                        </a:spcAft>
                      </a:pPr>
                      <a:r>
                        <a:rPr lang="el-GR" sz="1200" b="1">
                          <a:latin typeface="Times New Roman"/>
                          <a:ea typeface="Times New Roman"/>
                        </a:rPr>
                        <a:t>19,6</a:t>
                      </a:r>
                    </a:p>
                  </a:txBody>
                  <a:tcPr marL="68580" marR="68580" marT="0" marB="0"/>
                </a:tc>
              </a:tr>
              <a:tr h="946554">
                <a:tc>
                  <a:txBody>
                    <a:bodyPr/>
                    <a:lstStyle/>
                    <a:p>
                      <a:pPr algn="just">
                        <a:lnSpc>
                          <a:spcPct val="150000"/>
                        </a:lnSpc>
                        <a:spcAft>
                          <a:spcPts val="0"/>
                        </a:spcAft>
                      </a:pPr>
                      <a:r>
                        <a:rPr lang="el-GR" sz="1200" b="1">
                          <a:latin typeface="Times New Roman"/>
                          <a:ea typeface="Times New Roman"/>
                        </a:rPr>
                        <a:t>Κοινοτική Συμμετοχή</a:t>
                      </a:r>
                    </a:p>
                  </a:txBody>
                  <a:tcPr marL="68580" marR="68580" marT="0" marB="0"/>
                </a:tc>
                <a:tc>
                  <a:txBody>
                    <a:bodyPr/>
                    <a:lstStyle/>
                    <a:p>
                      <a:pPr algn="ctr">
                        <a:lnSpc>
                          <a:spcPct val="150000"/>
                        </a:lnSpc>
                        <a:spcAft>
                          <a:spcPts val="0"/>
                        </a:spcAft>
                      </a:pPr>
                      <a:r>
                        <a:rPr lang="el-GR" sz="1200" b="1">
                          <a:latin typeface="Times New Roman"/>
                          <a:ea typeface="Times New Roman"/>
                        </a:rPr>
                        <a:t>2,5</a:t>
                      </a:r>
                    </a:p>
                  </a:txBody>
                  <a:tcPr marL="68580" marR="68580" marT="0" marB="0"/>
                </a:tc>
                <a:tc>
                  <a:txBody>
                    <a:bodyPr/>
                    <a:lstStyle/>
                    <a:p>
                      <a:pPr algn="ctr">
                        <a:lnSpc>
                          <a:spcPct val="150000"/>
                        </a:lnSpc>
                        <a:spcAft>
                          <a:spcPts val="0"/>
                        </a:spcAft>
                      </a:pPr>
                      <a:r>
                        <a:rPr lang="el-GR" sz="1200" b="1">
                          <a:latin typeface="Times New Roman"/>
                          <a:ea typeface="Times New Roman"/>
                        </a:rPr>
                        <a:t>7,1</a:t>
                      </a:r>
                    </a:p>
                  </a:txBody>
                  <a:tcPr marL="68580" marR="68580" marT="0" marB="0"/>
                </a:tc>
                <a:tc>
                  <a:txBody>
                    <a:bodyPr/>
                    <a:lstStyle/>
                    <a:p>
                      <a:pPr algn="ctr">
                        <a:lnSpc>
                          <a:spcPct val="150000"/>
                        </a:lnSpc>
                        <a:spcAft>
                          <a:spcPts val="0"/>
                        </a:spcAft>
                      </a:pPr>
                      <a:r>
                        <a:rPr lang="el-GR" sz="1200" b="1">
                          <a:latin typeface="Times New Roman"/>
                          <a:ea typeface="Times New Roman"/>
                        </a:rPr>
                        <a:t>13,9</a:t>
                      </a:r>
                    </a:p>
                  </a:txBody>
                  <a:tcPr marL="68580" marR="68580" marT="0" marB="0"/>
                </a:tc>
                <a:tc>
                  <a:txBody>
                    <a:bodyPr/>
                    <a:lstStyle/>
                    <a:p>
                      <a:pPr algn="ctr">
                        <a:lnSpc>
                          <a:spcPct val="150000"/>
                        </a:lnSpc>
                        <a:spcAft>
                          <a:spcPts val="0"/>
                        </a:spcAft>
                      </a:pPr>
                      <a:r>
                        <a:rPr lang="el-GR" sz="1200" b="1" dirty="0">
                          <a:latin typeface="Times New Roman"/>
                          <a:ea typeface="Times New Roman"/>
                        </a:rPr>
                        <a:t>22,7</a:t>
                      </a:r>
                    </a:p>
                  </a:txBody>
                  <a:tcPr marL="68580" marR="68580" marT="0" marB="0"/>
                </a:tc>
                <a:tc>
                  <a:txBody>
                    <a:bodyPr/>
                    <a:lstStyle/>
                    <a:p>
                      <a:pPr algn="ctr">
                        <a:lnSpc>
                          <a:spcPct val="150000"/>
                        </a:lnSpc>
                        <a:spcAft>
                          <a:spcPts val="0"/>
                        </a:spcAft>
                      </a:pPr>
                      <a:r>
                        <a:rPr lang="el-GR" sz="1200" b="1" dirty="0">
                          <a:latin typeface="Times New Roman"/>
                          <a:ea typeface="Times New Roman"/>
                        </a:rPr>
                        <a:t>20,4</a:t>
                      </a:r>
                    </a:p>
                  </a:txBody>
                  <a:tcPr marL="68580" marR="68580" marT="0" marB="0"/>
                </a:tc>
                <a:tc>
                  <a:txBody>
                    <a:bodyPr/>
                    <a:lstStyle/>
                    <a:p>
                      <a:pPr algn="ctr">
                        <a:lnSpc>
                          <a:spcPct val="150000"/>
                        </a:lnSpc>
                        <a:spcAft>
                          <a:spcPts val="0"/>
                        </a:spcAft>
                      </a:pPr>
                      <a:r>
                        <a:rPr lang="el-GR" sz="1200" b="1" dirty="0">
                          <a:latin typeface="Times New Roman"/>
                          <a:ea typeface="Times New Roman"/>
                        </a:rPr>
                        <a:t>16,4</a:t>
                      </a:r>
                    </a:p>
                  </a:txBody>
                  <a:tcPr marL="68580" marR="68580" marT="0" marB="0"/>
                </a:tc>
              </a:tr>
              <a:tr h="946554">
                <a:tc>
                  <a:txBody>
                    <a:bodyPr/>
                    <a:lstStyle/>
                    <a:p>
                      <a:pPr algn="just">
                        <a:lnSpc>
                          <a:spcPct val="150000"/>
                        </a:lnSpc>
                        <a:spcAft>
                          <a:spcPts val="0"/>
                        </a:spcAft>
                      </a:pPr>
                      <a:r>
                        <a:rPr lang="el-GR" sz="1200" b="1">
                          <a:latin typeface="Times New Roman"/>
                          <a:ea typeface="Times New Roman"/>
                        </a:rPr>
                        <a:t>Εθνική Δημόσια Συμμετοχή</a:t>
                      </a:r>
                    </a:p>
                  </a:txBody>
                  <a:tcPr marL="68580" marR="68580" marT="0" marB="0"/>
                </a:tc>
                <a:tc>
                  <a:txBody>
                    <a:bodyPr/>
                    <a:lstStyle/>
                    <a:p>
                      <a:pPr algn="ctr">
                        <a:lnSpc>
                          <a:spcPct val="150000"/>
                        </a:lnSpc>
                        <a:spcAft>
                          <a:spcPts val="0"/>
                        </a:spcAft>
                      </a:pPr>
                      <a:r>
                        <a:rPr lang="el-GR" sz="1200" b="1">
                          <a:latin typeface="Times New Roman"/>
                          <a:ea typeface="Times New Roman"/>
                        </a:rPr>
                        <a:t>0,7</a:t>
                      </a:r>
                    </a:p>
                  </a:txBody>
                  <a:tcPr marL="68580" marR="68580" marT="0" marB="0"/>
                </a:tc>
                <a:tc>
                  <a:txBody>
                    <a:bodyPr/>
                    <a:lstStyle/>
                    <a:p>
                      <a:pPr algn="ctr">
                        <a:lnSpc>
                          <a:spcPct val="150000"/>
                        </a:lnSpc>
                        <a:spcAft>
                          <a:spcPts val="0"/>
                        </a:spcAft>
                      </a:pPr>
                      <a:r>
                        <a:rPr lang="el-GR" sz="1200" b="1">
                          <a:latin typeface="Times New Roman"/>
                          <a:ea typeface="Times New Roman"/>
                        </a:rPr>
                        <a:t>5,8</a:t>
                      </a:r>
                    </a:p>
                  </a:txBody>
                  <a:tcPr marL="68580" marR="68580" marT="0" marB="0"/>
                </a:tc>
                <a:tc>
                  <a:txBody>
                    <a:bodyPr/>
                    <a:lstStyle/>
                    <a:p>
                      <a:pPr algn="ctr">
                        <a:lnSpc>
                          <a:spcPct val="150000"/>
                        </a:lnSpc>
                        <a:spcAft>
                          <a:spcPts val="0"/>
                        </a:spcAft>
                      </a:pPr>
                      <a:r>
                        <a:rPr lang="el-GR" sz="1200" b="1">
                          <a:latin typeface="Times New Roman"/>
                          <a:ea typeface="Times New Roman"/>
                        </a:rPr>
                        <a:t>7,0</a:t>
                      </a:r>
                    </a:p>
                  </a:txBody>
                  <a:tcPr marL="68580" marR="68580" marT="0" marB="0"/>
                </a:tc>
                <a:tc>
                  <a:txBody>
                    <a:bodyPr/>
                    <a:lstStyle/>
                    <a:p>
                      <a:pPr algn="ctr">
                        <a:lnSpc>
                          <a:spcPct val="150000"/>
                        </a:lnSpc>
                        <a:spcAft>
                          <a:spcPts val="0"/>
                        </a:spcAft>
                      </a:pPr>
                      <a:r>
                        <a:rPr lang="el-GR" sz="1200" b="1">
                          <a:latin typeface="Times New Roman"/>
                          <a:ea typeface="Times New Roman"/>
                        </a:rPr>
                        <a:t>11,1</a:t>
                      </a:r>
                    </a:p>
                  </a:txBody>
                  <a:tcPr marL="68580" marR="68580" marT="0" marB="0"/>
                </a:tc>
                <a:tc>
                  <a:txBody>
                    <a:bodyPr/>
                    <a:lstStyle/>
                    <a:p>
                      <a:pPr algn="ctr">
                        <a:lnSpc>
                          <a:spcPct val="150000"/>
                        </a:lnSpc>
                        <a:spcAft>
                          <a:spcPts val="0"/>
                        </a:spcAft>
                      </a:pPr>
                      <a:r>
                        <a:rPr lang="el-GR" sz="1200" b="1">
                          <a:latin typeface="Times New Roman"/>
                          <a:ea typeface="Times New Roman"/>
                        </a:rPr>
                        <a:t>8,6</a:t>
                      </a:r>
                    </a:p>
                  </a:txBody>
                  <a:tcPr marL="68580" marR="68580" marT="0" marB="0"/>
                </a:tc>
                <a:tc>
                  <a:txBody>
                    <a:bodyPr/>
                    <a:lstStyle/>
                    <a:p>
                      <a:pPr algn="ctr">
                        <a:lnSpc>
                          <a:spcPct val="150000"/>
                        </a:lnSpc>
                        <a:spcAft>
                          <a:spcPts val="0"/>
                        </a:spcAft>
                      </a:pPr>
                      <a:r>
                        <a:rPr lang="el-GR" sz="1200" b="1" dirty="0">
                          <a:latin typeface="Times New Roman"/>
                          <a:ea typeface="Times New Roman"/>
                        </a:rPr>
                        <a:t>3,1</a:t>
                      </a:r>
                    </a:p>
                  </a:txBody>
                  <a:tcPr marL="68580" marR="68580" marT="0" marB="0"/>
                </a:tc>
              </a:tr>
            </a:tbl>
          </a:graphicData>
        </a:graphic>
      </p:graphicFrame>
    </p:spTree>
  </p:cSld>
  <p:clrMapOvr>
    <a:masterClrMapping/>
  </p:clrMapOvr>
  <p:transition spd="slow">
    <p:wipe dir="d"/>
    <p:sndAc>
      <p:stSnd>
        <p:snd r:embed="rId3" name="arrow.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 Τίτλος"/>
          <p:cNvSpPr>
            <a:spLocks noGrp="1"/>
          </p:cNvSpPr>
          <p:nvPr>
            <p:ph type="title"/>
          </p:nvPr>
        </p:nvSpPr>
        <p:spPr>
          <a:xfrm>
            <a:off x="457200" y="1"/>
            <a:ext cx="8229600" cy="548680"/>
          </a:xfrm>
        </p:spPr>
        <p:txBody>
          <a:bodyPr/>
          <a:lstStyle/>
          <a:p>
            <a:pPr algn="ctr" eaLnBrk="1" hangingPunct="1"/>
            <a:r>
              <a:rPr lang="el-GR" sz="1800" b="1" u="sng" dirty="0"/>
              <a:t>ΘΕΣΜΙΚΟΣ ΕΞΕΥΡΩΠΑΪΣΜΟΣ ΤΗΣ ΕΛΛΗΝΙΚΗΣ </a:t>
            </a:r>
            <a:r>
              <a:rPr lang="el-GR" sz="1800" b="1" u="sng" dirty="0" smtClean="0"/>
              <a:t>ΤΟΠΙΚΗΣ </a:t>
            </a:r>
            <a:r>
              <a:rPr lang="el-GR" sz="1800" b="1" u="sng" dirty="0"/>
              <a:t>ΑΥΤΟΔΙΟΙΚΗΣΗΣ</a:t>
            </a:r>
            <a:endParaRPr lang="el-GR" sz="1800" b="1" dirty="0" smtClean="0"/>
          </a:p>
        </p:txBody>
      </p:sp>
      <p:sp>
        <p:nvSpPr>
          <p:cNvPr id="17410" name="2 - Θέση περιεχομένου"/>
          <p:cNvSpPr>
            <a:spLocks noGrp="1"/>
          </p:cNvSpPr>
          <p:nvPr>
            <p:ph idx="1"/>
          </p:nvPr>
        </p:nvSpPr>
        <p:spPr>
          <a:xfrm>
            <a:off x="457200" y="548680"/>
            <a:ext cx="8229600" cy="5775920"/>
          </a:xfrm>
        </p:spPr>
        <p:txBody>
          <a:bodyPr/>
          <a:lstStyle/>
          <a:p>
            <a:r>
              <a:rPr lang="el-GR" sz="1600" dirty="0">
                <a:latin typeface="+mj-lt"/>
              </a:rPr>
              <a:t>Ν. 1622/1986 («τοπική αυτοδιοίκηση περιφερειακή ανάπτυξη και δημοκρατικός προγραμματισμός») και το Προεδρικό Διάταγμα 51 της 6/3/1987  η χώρα διαιρείται σε 13 διοικητικές περιφέρειες «με σκοπό το σχεδιασμό, προγραμματισμό και συντονισμό της περιφερειακής ανάπτυξης»</a:t>
            </a:r>
          </a:p>
          <a:p>
            <a:r>
              <a:rPr lang="el-GR" sz="1600" dirty="0">
                <a:latin typeface="+mj-lt"/>
              </a:rPr>
              <a:t>Ν. 2218/1994 και 2240/1994 κατάργηση κρατικών Νομαρχιών, ως βαθμίδα αποκέντρωσης της κρατικής διοίκησης, και αντικατάσταση από 50 νομαρχιακές αυτοδιοικήσεις</a:t>
            </a:r>
          </a:p>
          <a:p>
            <a:r>
              <a:rPr lang="el-GR" sz="1600" dirty="0">
                <a:latin typeface="+mj-lt"/>
              </a:rPr>
              <a:t>Ν. 2539/1997 «περί συγκροτήσεως της πρωτοβάθμιας τοπικής αυτοδιοίκησης» είχε βασικό νεωτερισμό την άρση του κατακερματισμού και της πολυδιάσπασης της τοπικής αυτοδιοίκησης με την υποχρεωτική συνένωση Δήμων και Κοινοτήτων (από 5825 μείωση σε 1033 λόγω χαμηλής αποτελεσματικότητας στην υλοποίηση έργων)</a:t>
            </a:r>
          </a:p>
          <a:p>
            <a:r>
              <a:rPr lang="el-GR" sz="1600" dirty="0">
                <a:latin typeface="+mj-lt"/>
              </a:rPr>
              <a:t>Ν. 3852/2010 για την «Νέα Αρχιτεκτονική της Αυτοδιοίκησης και της Αποκεντρωμένης Διοίκησης» για μεγαλύτερη μείωση του αριθμού των ΟΤΑ 1</a:t>
            </a:r>
            <a:r>
              <a:rPr lang="el-GR" sz="1600" baseline="30000" dirty="0">
                <a:latin typeface="+mj-lt"/>
              </a:rPr>
              <a:t>ου</a:t>
            </a:r>
            <a:r>
              <a:rPr lang="el-GR" sz="1600" dirty="0">
                <a:latin typeface="+mj-lt"/>
              </a:rPr>
              <a:t> βαθμού, και παράλληλη αύξηση του μεγέθους τους (οι 1033 Δήμοι και Κοινότητες μειώθηκαν σε 325), αντικατάσταση Νομαρχιών από τις «περιφερειακές ενότητες» (με άμεσα εκλεγμένους αντιπεριφερειάρχες), διατήρηση 13 περιφερειών (ΟΤΑ 2</a:t>
            </a:r>
            <a:r>
              <a:rPr lang="el-GR" sz="1600" baseline="30000" dirty="0">
                <a:latin typeface="+mj-lt"/>
              </a:rPr>
              <a:t>ου</a:t>
            </a:r>
            <a:r>
              <a:rPr lang="el-GR" sz="1600" dirty="0">
                <a:latin typeface="+mj-lt"/>
              </a:rPr>
              <a:t> βαθμού με αιρετό περιφερειάρχη) και δημιουργία 7 «αποκεντρωμένων διοικήσεων» (πρόβλημα διαχειρισημότητας – </a:t>
            </a:r>
            <a:r>
              <a:rPr lang="en-US" sz="1600" dirty="0">
                <a:latin typeface="+mj-lt"/>
              </a:rPr>
              <a:t>management</a:t>
            </a:r>
            <a:r>
              <a:rPr lang="el-GR" sz="1600" dirty="0">
                <a:latin typeface="+mj-lt"/>
              </a:rPr>
              <a:t> στις περιφέρειες και στους Δήμους</a:t>
            </a:r>
            <a:r>
              <a:rPr lang="el-GR" sz="1600" dirty="0" smtClean="0">
                <a:latin typeface="+mj-lt"/>
              </a:rPr>
              <a:t>)</a:t>
            </a:r>
          </a:p>
          <a:p>
            <a:pPr marL="0" indent="0">
              <a:buNone/>
            </a:pPr>
            <a:endParaRPr lang="el-GR" sz="1600" dirty="0">
              <a:latin typeface="+mj-lt"/>
            </a:endParaRPr>
          </a:p>
          <a:p>
            <a:pPr marL="0" indent="0" algn="ctr">
              <a:buNone/>
            </a:pPr>
            <a:r>
              <a:rPr lang="el-GR" sz="1400" dirty="0">
                <a:latin typeface="+mj-lt"/>
              </a:rPr>
              <a:t>ΕΡΕΘΙΣΜΑ ΓΙΑ ΤΗΝ ΘΕΣΜΙΚΗ </a:t>
            </a:r>
            <a:r>
              <a:rPr lang="el-GR" sz="1400" dirty="0" smtClean="0">
                <a:latin typeface="+mj-lt"/>
              </a:rPr>
              <a:t>ΑΛΛΑΓΗ:</a:t>
            </a:r>
          </a:p>
          <a:p>
            <a:pPr marL="0" indent="0" algn="ctr">
              <a:buNone/>
            </a:pPr>
            <a:r>
              <a:rPr lang="el-GR" sz="1400" dirty="0" smtClean="0">
                <a:latin typeface="+mj-lt"/>
              </a:rPr>
              <a:t>ΔΙΟΙΚΗΤΙΚΗ </a:t>
            </a:r>
            <a:r>
              <a:rPr lang="el-GR" sz="1400" dirty="0">
                <a:latin typeface="+mj-lt"/>
              </a:rPr>
              <a:t>ΠΡΟΕΤΟΙΜΑΣΙΑ ΓΙΑ ΑΠΟΤΕΛΕΣΜΑΤΙΚΟΤΕΡΗ ΑΠΟΡΡΟΦΗΣΗ </a:t>
            </a:r>
            <a:r>
              <a:rPr lang="el-GR" sz="1400" dirty="0" smtClean="0">
                <a:latin typeface="+mj-lt"/>
              </a:rPr>
              <a:t>ΚΟΙΝΟΤΙΚΩΝ ΠΟΡΩΝ</a:t>
            </a:r>
            <a:endParaRPr lang="el-GR" sz="1400" dirty="0">
              <a:latin typeface="+mj-lt"/>
            </a:endParaRPr>
          </a:p>
          <a:p>
            <a:pPr marL="0" indent="0" algn="ctr">
              <a:buNone/>
            </a:pPr>
            <a:r>
              <a:rPr lang="el-GR" sz="1400" dirty="0" smtClean="0">
                <a:latin typeface="+mj-lt"/>
              </a:rPr>
              <a:t>ΣΥΝΤΟΝΙΣΜΟΣ: α) ΘΕΣΜΙΚΗΣ </a:t>
            </a:r>
            <a:r>
              <a:rPr lang="el-GR" sz="1400" dirty="0">
                <a:latin typeface="+mj-lt"/>
              </a:rPr>
              <a:t>ΑΛΛΑΓΗΣ </a:t>
            </a:r>
            <a:r>
              <a:rPr lang="el-GR" sz="1400" dirty="0" smtClean="0">
                <a:latin typeface="+mj-lt"/>
              </a:rPr>
              <a:t>και β) ΕΞΕΛΙΞΗΣ </a:t>
            </a:r>
            <a:r>
              <a:rPr lang="el-GR" sz="1400" dirty="0">
                <a:latin typeface="+mj-lt"/>
              </a:rPr>
              <a:t>ΕΥΡΩΠΑΪΚΗΣ ΠΕΡΙΦΕΡΕΙΑΚΗΣ ΠΟΛΙΤΙΚΗΣ </a:t>
            </a:r>
          </a:p>
          <a:p>
            <a:pPr marL="0" indent="0" eaLnBrk="1" hangingPunct="1">
              <a:buNone/>
            </a:pPr>
            <a:endParaRPr lang="el-GR" dirty="0" smtClean="0"/>
          </a:p>
          <a:p>
            <a:pPr eaLnBrk="1" hangingPunct="1">
              <a:buFont typeface="Wingdings 2" pitchFamily="18" charset="2"/>
              <a:buNone/>
            </a:pPr>
            <a:endParaRPr lang="el-GR" dirty="0" smtClean="0"/>
          </a:p>
        </p:txBody>
      </p:sp>
    </p:spTree>
  </p:cSld>
  <p:clrMapOvr>
    <a:masterClrMapping/>
  </p:clrMapOvr>
  <p:transition spd="slow">
    <p:wipe dir="d"/>
    <p:sndAc>
      <p:stSnd>
        <p:snd r:embed="rId3" name="arrow.wav"/>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0"/>
            <a:ext cx="8229600" cy="692695"/>
          </a:xfrm>
        </p:spPr>
        <p:txBody>
          <a:bodyPr/>
          <a:lstStyle/>
          <a:p>
            <a:pPr algn="ctr" eaLnBrk="1" hangingPunct="1"/>
            <a:r>
              <a:rPr lang="el-GR" sz="2800" b="1" u="sng" dirty="0" smtClean="0"/>
              <a:t>ΕΣΠΑ </a:t>
            </a:r>
            <a:r>
              <a:rPr lang="el-GR" sz="2800" b="1" u="sng" dirty="0"/>
              <a:t>Ι (2007-2013</a:t>
            </a:r>
            <a:r>
              <a:rPr lang="el-GR" sz="2800" b="1" u="sng" dirty="0" smtClean="0"/>
              <a:t>) Ι</a:t>
            </a:r>
            <a:endParaRPr lang="el-GR" sz="2800" b="1" dirty="0" smtClean="0"/>
          </a:p>
        </p:txBody>
      </p:sp>
      <p:sp>
        <p:nvSpPr>
          <p:cNvPr id="19458" name="2 - Θέση περιεχομένου"/>
          <p:cNvSpPr>
            <a:spLocks noGrp="1"/>
          </p:cNvSpPr>
          <p:nvPr>
            <p:ph idx="1"/>
          </p:nvPr>
        </p:nvSpPr>
        <p:spPr>
          <a:xfrm>
            <a:off x="468313" y="764704"/>
            <a:ext cx="8229600" cy="5976664"/>
          </a:xfrm>
        </p:spPr>
        <p:txBody>
          <a:bodyPr/>
          <a:lstStyle/>
          <a:p>
            <a:pPr marL="0" indent="0" algn="ctr">
              <a:buNone/>
            </a:pPr>
            <a:endParaRPr lang="el-GR" sz="1800" dirty="0">
              <a:latin typeface="+mj-lt"/>
            </a:endParaRPr>
          </a:p>
          <a:p>
            <a:pPr marL="0" indent="0" algn="ctr">
              <a:buNone/>
            </a:pPr>
            <a:r>
              <a:rPr lang="el-GR" sz="1800" b="1" dirty="0" smtClean="0">
                <a:latin typeface="+mj-lt"/>
              </a:rPr>
              <a:t>Ιανουάριος 2007: εκπόνηση το Εθνικού Στρατηγικού Πλαισίου Αναφοράς</a:t>
            </a:r>
          </a:p>
          <a:p>
            <a:pPr marL="0" indent="0" algn="ctr">
              <a:buNone/>
            </a:pPr>
            <a:endParaRPr lang="el-GR" sz="1800" b="1" dirty="0" smtClean="0">
              <a:latin typeface="+mj-lt"/>
            </a:endParaRPr>
          </a:p>
          <a:p>
            <a:pPr marL="0" indent="0" algn="ctr">
              <a:buNone/>
            </a:pPr>
            <a:r>
              <a:rPr lang="el-GR" sz="1800" b="1" dirty="0" smtClean="0">
                <a:latin typeface="+mj-lt"/>
              </a:rPr>
              <a:t>Ν.3614/2007 «Διαχείριση, έλεγχος και εφαρμογή αναπτυξιακών παρεμβάσεων για την Προγραμματική Περίοδο 2007-2013» (ΦΕΚ Α΄ 207, 03.12.2007)</a:t>
            </a:r>
            <a:endParaRPr lang="el-GR" sz="1800" dirty="0">
              <a:latin typeface="+mj-lt"/>
            </a:endParaRPr>
          </a:p>
          <a:p>
            <a:pPr marL="0" indent="0" eaLnBrk="1" hangingPunct="1">
              <a:buNone/>
            </a:pPr>
            <a:endParaRPr lang="el-GR" dirty="0" smtClean="0"/>
          </a:p>
          <a:p>
            <a:pPr marL="0" indent="0" eaLnBrk="1" hangingPunct="1">
              <a:buNone/>
            </a:pPr>
            <a:r>
              <a:rPr lang="el-GR" dirty="0" smtClean="0"/>
              <a:t>4 Στρατηγικοί Στόχοι:</a:t>
            </a:r>
          </a:p>
          <a:p>
            <a:pPr marL="0" indent="0" eaLnBrk="1" hangingPunct="1"/>
            <a:r>
              <a:rPr lang="el-GR" sz="2000" dirty="0" smtClean="0"/>
              <a:t>Προώθηση, καινοτομίας, επιχειρηματικότητας και έρευνας</a:t>
            </a:r>
          </a:p>
          <a:p>
            <a:pPr marL="0" indent="0" eaLnBrk="1" hangingPunct="1"/>
            <a:r>
              <a:rPr lang="el-GR" sz="2000" dirty="0" smtClean="0"/>
              <a:t>Βιώσιμες Υποδομές</a:t>
            </a:r>
          </a:p>
          <a:p>
            <a:pPr marL="0" indent="0" eaLnBrk="1" hangingPunct="1"/>
            <a:r>
              <a:rPr lang="el-GR" sz="2000" dirty="0" smtClean="0"/>
              <a:t>Επένδυση στο ανθρώπινο κεφάλαιο</a:t>
            </a:r>
          </a:p>
          <a:p>
            <a:pPr marL="0" indent="0" eaLnBrk="1" hangingPunct="1"/>
            <a:r>
              <a:rPr lang="el-GR" sz="2000" dirty="0" smtClean="0"/>
              <a:t>Αναβάθμιση θεσμικού περιβάλλοντος </a:t>
            </a:r>
          </a:p>
        </p:txBody>
      </p:sp>
    </p:spTree>
  </p:cSld>
  <p:clrMapOvr>
    <a:masterClrMapping/>
  </p:clrMapOvr>
  <p:transition spd="slow">
    <p:wipe dir="d"/>
    <p:sndAc>
      <p:stSnd>
        <p:snd r:embed="rId2" name="arrow.wav"/>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0"/>
            <a:ext cx="8229600" cy="1357298"/>
          </a:xfrm>
        </p:spPr>
        <p:txBody>
          <a:bodyPr/>
          <a:lstStyle/>
          <a:p>
            <a:pPr algn="ctr" eaLnBrk="1" hangingPunct="1"/>
            <a:r>
              <a:rPr lang="el-GR" sz="2800" b="1" u="sng" dirty="0" smtClean="0"/>
              <a:t>ΕΣΠΑ </a:t>
            </a:r>
            <a:r>
              <a:rPr lang="el-GR" sz="2800" b="1" u="sng" dirty="0"/>
              <a:t>Ι (2007-2013</a:t>
            </a:r>
            <a:r>
              <a:rPr lang="el-GR" sz="2800" b="1" u="sng" dirty="0" smtClean="0"/>
              <a:t>) ΙΙ (ΔΑΠΑΝΗ ΕΠ)</a:t>
            </a:r>
            <a:endParaRPr lang="el-GR" sz="2800" b="1" dirty="0" smtClean="0"/>
          </a:p>
        </p:txBody>
      </p:sp>
      <p:graphicFrame>
        <p:nvGraphicFramePr>
          <p:cNvPr id="4" name="3 - Θέση περιεχομένου"/>
          <p:cNvGraphicFramePr>
            <a:graphicFrameLocks noGrp="1"/>
          </p:cNvGraphicFramePr>
          <p:nvPr>
            <p:ph idx="1"/>
          </p:nvPr>
        </p:nvGraphicFramePr>
        <p:xfrm>
          <a:off x="214279" y="1714487"/>
          <a:ext cx="8483634" cy="4972970"/>
        </p:xfrm>
        <a:graphic>
          <a:graphicData uri="http://schemas.openxmlformats.org/drawingml/2006/table">
            <a:tbl>
              <a:tblPr firstRow="1" bandRow="1">
                <a:tableStyleId>{5C22544A-7EE6-4342-B048-85BDC9FD1C3A}</a:tableStyleId>
              </a:tblPr>
              <a:tblGrid>
                <a:gridCol w="942626"/>
                <a:gridCol w="942626"/>
                <a:gridCol w="942626"/>
                <a:gridCol w="942626"/>
                <a:gridCol w="942626"/>
                <a:gridCol w="942626"/>
                <a:gridCol w="942626"/>
                <a:gridCol w="942626"/>
                <a:gridCol w="942626"/>
              </a:tblGrid>
              <a:tr h="383888">
                <a:tc>
                  <a:txBody>
                    <a:bodyPr/>
                    <a:lstStyle/>
                    <a:p>
                      <a:r>
                        <a:rPr lang="el-GR" sz="1600" dirty="0" smtClean="0"/>
                        <a:t>ΕΠ</a:t>
                      </a:r>
                      <a:endParaRPr lang="el-GR" sz="1600" dirty="0"/>
                    </a:p>
                  </a:txBody>
                  <a:tcPr/>
                </a:tc>
                <a:tc>
                  <a:txBody>
                    <a:bodyPr/>
                    <a:lstStyle/>
                    <a:p>
                      <a:r>
                        <a:rPr lang="el-GR" sz="1600" dirty="0" smtClean="0"/>
                        <a:t>2007</a:t>
                      </a:r>
                      <a:endParaRPr lang="el-GR" sz="1600" dirty="0"/>
                    </a:p>
                  </a:txBody>
                  <a:tcPr/>
                </a:tc>
                <a:tc>
                  <a:txBody>
                    <a:bodyPr/>
                    <a:lstStyle/>
                    <a:p>
                      <a:r>
                        <a:rPr lang="el-GR" sz="1600" dirty="0" smtClean="0"/>
                        <a:t>2008</a:t>
                      </a:r>
                      <a:endParaRPr lang="el-GR" sz="1600" dirty="0"/>
                    </a:p>
                  </a:txBody>
                  <a:tcPr/>
                </a:tc>
                <a:tc>
                  <a:txBody>
                    <a:bodyPr/>
                    <a:lstStyle/>
                    <a:p>
                      <a:r>
                        <a:rPr lang="el-GR" sz="1600" dirty="0" smtClean="0"/>
                        <a:t>2009</a:t>
                      </a:r>
                      <a:endParaRPr lang="el-GR" sz="1600" dirty="0"/>
                    </a:p>
                  </a:txBody>
                  <a:tcPr/>
                </a:tc>
                <a:tc>
                  <a:txBody>
                    <a:bodyPr/>
                    <a:lstStyle/>
                    <a:p>
                      <a:r>
                        <a:rPr lang="el-GR" sz="1600" dirty="0" smtClean="0"/>
                        <a:t>2010</a:t>
                      </a:r>
                      <a:endParaRPr lang="el-GR" sz="1600" dirty="0"/>
                    </a:p>
                  </a:txBody>
                  <a:tcPr/>
                </a:tc>
                <a:tc>
                  <a:txBody>
                    <a:bodyPr/>
                    <a:lstStyle/>
                    <a:p>
                      <a:r>
                        <a:rPr lang="el-GR" sz="1600" dirty="0" smtClean="0"/>
                        <a:t>2011</a:t>
                      </a:r>
                      <a:endParaRPr lang="el-GR" sz="1600" dirty="0"/>
                    </a:p>
                  </a:txBody>
                  <a:tcPr/>
                </a:tc>
                <a:tc>
                  <a:txBody>
                    <a:bodyPr/>
                    <a:lstStyle/>
                    <a:p>
                      <a:r>
                        <a:rPr lang="el-GR" sz="1600" dirty="0" smtClean="0"/>
                        <a:t>2012</a:t>
                      </a:r>
                      <a:endParaRPr lang="el-GR" sz="1600" dirty="0"/>
                    </a:p>
                  </a:txBody>
                  <a:tcPr/>
                </a:tc>
                <a:tc>
                  <a:txBody>
                    <a:bodyPr/>
                    <a:lstStyle/>
                    <a:p>
                      <a:r>
                        <a:rPr lang="el-GR" sz="1600" dirty="0" smtClean="0"/>
                        <a:t>2013</a:t>
                      </a:r>
                      <a:endParaRPr lang="el-GR" sz="1600" dirty="0"/>
                    </a:p>
                  </a:txBody>
                  <a:tcPr/>
                </a:tc>
                <a:tc>
                  <a:txBody>
                    <a:bodyPr/>
                    <a:lstStyle/>
                    <a:p>
                      <a:r>
                        <a:rPr lang="el-GR" sz="1200" dirty="0" smtClean="0"/>
                        <a:t>ΣΥΝΟΛΑ</a:t>
                      </a:r>
                      <a:endParaRPr lang="el-GR" sz="1200" dirty="0"/>
                    </a:p>
                  </a:txBody>
                  <a:tcPr/>
                </a:tc>
              </a:tr>
              <a:tr h="662601">
                <a:tc>
                  <a:txBody>
                    <a:bodyPr/>
                    <a:lstStyle/>
                    <a:p>
                      <a:r>
                        <a:rPr lang="el-GR" sz="900" dirty="0" smtClean="0"/>
                        <a:t>ΠΕΡΙΒΑΛΛΟΝ ΑΕΙΦΟΡΟΣ ΑΝΑΠΤΥΞΗ</a:t>
                      </a:r>
                      <a:endParaRPr lang="el-GR" sz="900" dirty="0"/>
                    </a:p>
                  </a:txBody>
                  <a:tcPr/>
                </a:tc>
                <a:tc>
                  <a:txBody>
                    <a:bodyPr/>
                    <a:lstStyle/>
                    <a:p>
                      <a:r>
                        <a:rPr kumimoji="0" lang="el-GR" sz="1500" kern="1200" baseline="0" dirty="0" smtClean="0">
                          <a:solidFill>
                            <a:schemeClr val="dk1"/>
                          </a:solidFill>
                          <a:latin typeface="+mn-lt"/>
                          <a:ea typeface="+mn-ea"/>
                          <a:cs typeface="+mn-cs"/>
                        </a:rPr>
                        <a:t>242.1</a:t>
                      </a:r>
                      <a:endParaRPr lang="el-GR" sz="1500" dirty="0"/>
                    </a:p>
                  </a:txBody>
                  <a:tcPr/>
                </a:tc>
                <a:tc>
                  <a:txBody>
                    <a:bodyPr/>
                    <a:lstStyle/>
                    <a:p>
                      <a:r>
                        <a:rPr lang="el-GR" sz="1500" dirty="0" smtClean="0"/>
                        <a:t>246.9</a:t>
                      </a:r>
                      <a:endParaRPr lang="el-GR" sz="1500" dirty="0"/>
                    </a:p>
                  </a:txBody>
                  <a:tcPr/>
                </a:tc>
                <a:tc>
                  <a:txBody>
                    <a:bodyPr/>
                    <a:lstStyle/>
                    <a:p>
                      <a:r>
                        <a:rPr kumimoji="0" lang="el-GR" sz="1500" kern="1200" baseline="0" dirty="0" smtClean="0">
                          <a:solidFill>
                            <a:schemeClr val="dk1"/>
                          </a:solidFill>
                          <a:latin typeface="+mn-lt"/>
                          <a:ea typeface="+mn-ea"/>
                          <a:cs typeface="+mn-cs"/>
                        </a:rPr>
                        <a:t>251.9</a:t>
                      </a:r>
                      <a:endParaRPr lang="el-GR" sz="1500" dirty="0"/>
                    </a:p>
                  </a:txBody>
                  <a:tcPr/>
                </a:tc>
                <a:tc>
                  <a:txBody>
                    <a:bodyPr/>
                    <a:lstStyle/>
                    <a:p>
                      <a:r>
                        <a:rPr kumimoji="0" lang="el-GR" sz="1500" kern="1200" baseline="0" dirty="0" smtClean="0">
                          <a:solidFill>
                            <a:schemeClr val="dk1"/>
                          </a:solidFill>
                          <a:latin typeface="+mn-lt"/>
                          <a:ea typeface="+mn-ea"/>
                          <a:cs typeface="+mn-cs"/>
                        </a:rPr>
                        <a:t>256.9</a:t>
                      </a:r>
                      <a:endParaRPr lang="el-GR" sz="1500" dirty="0"/>
                    </a:p>
                  </a:txBody>
                  <a:tcPr/>
                </a:tc>
                <a:tc>
                  <a:txBody>
                    <a:bodyPr/>
                    <a:lstStyle/>
                    <a:p>
                      <a:r>
                        <a:rPr kumimoji="0" lang="el-GR" sz="1500" kern="1200" baseline="0" dirty="0" smtClean="0">
                          <a:solidFill>
                            <a:schemeClr val="dk1"/>
                          </a:solidFill>
                          <a:latin typeface="+mn-lt"/>
                          <a:ea typeface="+mn-ea"/>
                          <a:cs typeface="+mn-cs"/>
                        </a:rPr>
                        <a:t>262.0</a:t>
                      </a:r>
                      <a:endParaRPr lang="el-GR" sz="1500" dirty="0"/>
                    </a:p>
                  </a:txBody>
                  <a:tcPr/>
                </a:tc>
                <a:tc>
                  <a:txBody>
                    <a:bodyPr/>
                    <a:lstStyle/>
                    <a:p>
                      <a:r>
                        <a:rPr kumimoji="0" lang="el-GR" sz="1500" kern="1200" baseline="0" dirty="0" smtClean="0">
                          <a:solidFill>
                            <a:schemeClr val="dk1"/>
                          </a:solidFill>
                          <a:latin typeface="+mn-lt"/>
                          <a:ea typeface="+mn-ea"/>
                          <a:cs typeface="+mn-cs"/>
                        </a:rPr>
                        <a:t>267.3</a:t>
                      </a:r>
                      <a:endParaRPr lang="el-GR" sz="1500" dirty="0"/>
                    </a:p>
                  </a:txBody>
                  <a:tcPr/>
                </a:tc>
                <a:tc>
                  <a:txBody>
                    <a:bodyPr/>
                    <a:lstStyle/>
                    <a:p>
                      <a:r>
                        <a:rPr kumimoji="0" lang="el-GR" sz="1500" kern="1200" baseline="0" dirty="0" smtClean="0">
                          <a:solidFill>
                            <a:schemeClr val="dk1"/>
                          </a:solidFill>
                          <a:latin typeface="+mn-lt"/>
                          <a:ea typeface="+mn-ea"/>
                          <a:cs typeface="+mn-cs"/>
                        </a:rPr>
                        <a:t>272.6</a:t>
                      </a:r>
                      <a:endParaRPr lang="el-GR" sz="1500" dirty="0"/>
                    </a:p>
                  </a:txBody>
                  <a:tcPr/>
                </a:tc>
                <a:tc>
                  <a:txBody>
                    <a:bodyPr/>
                    <a:lstStyle/>
                    <a:p>
                      <a:r>
                        <a:rPr lang="el-GR" sz="1500" dirty="0" smtClean="0"/>
                        <a:t>1.800.0</a:t>
                      </a:r>
                      <a:endParaRPr lang="el-GR" sz="1500" dirty="0"/>
                    </a:p>
                  </a:txBody>
                  <a:tcPr/>
                </a:tc>
              </a:tr>
              <a:tr h="662601">
                <a:tc>
                  <a:txBody>
                    <a:bodyPr/>
                    <a:lstStyle/>
                    <a:p>
                      <a:r>
                        <a:rPr lang="el-GR" sz="900" dirty="0" smtClean="0"/>
                        <a:t>ΕΝΙΣΧΥΣΗ ΠΡΟΣΠΕΛΑΣΙΜΟΤΗΤΑΣ</a:t>
                      </a:r>
                      <a:endParaRPr lang="el-GR" sz="900" dirty="0"/>
                    </a:p>
                  </a:txBody>
                  <a:tcPr/>
                </a:tc>
                <a:tc>
                  <a:txBody>
                    <a:bodyPr/>
                    <a:lstStyle/>
                    <a:p>
                      <a:r>
                        <a:rPr kumimoji="0" lang="el-GR" sz="1500" kern="1200" baseline="0" dirty="0" smtClean="0">
                          <a:solidFill>
                            <a:schemeClr val="dk1"/>
                          </a:solidFill>
                          <a:latin typeface="+mn-lt"/>
                          <a:ea typeface="+mn-ea"/>
                          <a:cs typeface="+mn-cs"/>
                        </a:rPr>
                        <a:t>510.3</a:t>
                      </a:r>
                      <a:endParaRPr lang="el-GR" sz="1500" dirty="0"/>
                    </a:p>
                  </a:txBody>
                  <a:tcPr/>
                </a:tc>
                <a:tc>
                  <a:txBody>
                    <a:bodyPr/>
                    <a:lstStyle/>
                    <a:p>
                      <a:r>
                        <a:rPr lang="el-GR" sz="1500" dirty="0" smtClean="0"/>
                        <a:t>520.6</a:t>
                      </a:r>
                      <a:endParaRPr lang="el-GR" sz="1500" dirty="0"/>
                    </a:p>
                  </a:txBody>
                  <a:tcPr/>
                </a:tc>
                <a:tc>
                  <a:txBody>
                    <a:bodyPr/>
                    <a:lstStyle/>
                    <a:p>
                      <a:r>
                        <a:rPr lang="el-GR" sz="1500" dirty="0" smtClean="0"/>
                        <a:t>517.8</a:t>
                      </a:r>
                      <a:endParaRPr lang="el-GR" sz="1500" dirty="0"/>
                    </a:p>
                  </a:txBody>
                  <a:tcPr/>
                </a:tc>
                <a:tc>
                  <a:txBody>
                    <a:bodyPr/>
                    <a:lstStyle/>
                    <a:p>
                      <a:r>
                        <a:rPr lang="el-GR" sz="1500" dirty="0" smtClean="0"/>
                        <a:t>524.3</a:t>
                      </a:r>
                      <a:endParaRPr lang="el-GR" sz="1500" dirty="0"/>
                    </a:p>
                  </a:txBody>
                  <a:tcPr/>
                </a:tc>
                <a:tc>
                  <a:txBody>
                    <a:bodyPr/>
                    <a:lstStyle/>
                    <a:p>
                      <a:r>
                        <a:rPr lang="el-GR" sz="1500" dirty="0" smtClean="0"/>
                        <a:t>533.6</a:t>
                      </a:r>
                      <a:endParaRPr lang="el-GR" sz="1500" dirty="0"/>
                    </a:p>
                  </a:txBody>
                  <a:tcPr/>
                </a:tc>
                <a:tc>
                  <a:txBody>
                    <a:bodyPr/>
                    <a:lstStyle/>
                    <a:p>
                      <a:r>
                        <a:rPr lang="el-GR" sz="1500" dirty="0" smtClean="0"/>
                        <a:t>543.1</a:t>
                      </a:r>
                      <a:endParaRPr lang="el-GR" sz="1500" dirty="0"/>
                    </a:p>
                  </a:txBody>
                  <a:tcPr/>
                </a:tc>
                <a:tc>
                  <a:txBody>
                    <a:bodyPr/>
                    <a:lstStyle/>
                    <a:p>
                      <a:r>
                        <a:rPr lang="el-GR" sz="1500" dirty="0" smtClean="0"/>
                        <a:t>550.2</a:t>
                      </a:r>
                      <a:endParaRPr lang="el-GR" sz="1500" dirty="0"/>
                    </a:p>
                  </a:txBody>
                  <a:tcPr/>
                </a:tc>
                <a:tc>
                  <a:txBody>
                    <a:bodyPr/>
                    <a:lstStyle/>
                    <a:p>
                      <a:r>
                        <a:rPr lang="el-GR" sz="1500" dirty="0" smtClean="0"/>
                        <a:t>3.700.1</a:t>
                      </a:r>
                      <a:endParaRPr lang="el-GR" sz="1500" dirty="0"/>
                    </a:p>
                  </a:txBody>
                  <a:tcPr/>
                </a:tc>
              </a:tr>
              <a:tr h="662601">
                <a:tc>
                  <a:txBody>
                    <a:bodyPr/>
                    <a:lstStyle/>
                    <a:p>
                      <a:r>
                        <a:rPr lang="el-GR" sz="900" dirty="0" smtClean="0"/>
                        <a:t>ΑΝΤΑΓΩΝΙΣΤΙΚΟΤΗΤΑ ΕΠΙΧΕΙΡΗΜΑΤΙΚΟΤΗΤΑ</a:t>
                      </a:r>
                      <a:endParaRPr lang="el-GR" sz="900" dirty="0"/>
                    </a:p>
                  </a:txBody>
                  <a:tcPr/>
                </a:tc>
                <a:tc>
                  <a:txBody>
                    <a:bodyPr/>
                    <a:lstStyle/>
                    <a:p>
                      <a:r>
                        <a:rPr lang="el-GR" sz="1500" dirty="0" smtClean="0"/>
                        <a:t>173.6</a:t>
                      </a:r>
                      <a:endParaRPr lang="el-GR" sz="1500" dirty="0"/>
                    </a:p>
                  </a:txBody>
                  <a:tcPr/>
                </a:tc>
                <a:tc>
                  <a:txBody>
                    <a:bodyPr/>
                    <a:lstStyle/>
                    <a:p>
                      <a:r>
                        <a:rPr lang="el-GR" sz="1500" dirty="0" smtClean="0"/>
                        <a:t>177.1</a:t>
                      </a:r>
                      <a:endParaRPr lang="el-GR" sz="1500" dirty="0"/>
                    </a:p>
                  </a:txBody>
                  <a:tcPr/>
                </a:tc>
                <a:tc>
                  <a:txBody>
                    <a:bodyPr/>
                    <a:lstStyle/>
                    <a:p>
                      <a:r>
                        <a:rPr lang="el-GR" sz="1500" dirty="0" smtClean="0"/>
                        <a:t>180.6</a:t>
                      </a:r>
                      <a:endParaRPr lang="el-GR" sz="1500" dirty="0"/>
                    </a:p>
                  </a:txBody>
                  <a:tcPr/>
                </a:tc>
                <a:tc>
                  <a:txBody>
                    <a:bodyPr/>
                    <a:lstStyle/>
                    <a:p>
                      <a:r>
                        <a:rPr lang="el-GR" sz="1500" dirty="0" smtClean="0"/>
                        <a:t>184.2</a:t>
                      </a:r>
                      <a:endParaRPr lang="el-GR" sz="1500" dirty="0"/>
                    </a:p>
                  </a:txBody>
                  <a:tcPr/>
                </a:tc>
                <a:tc>
                  <a:txBody>
                    <a:bodyPr/>
                    <a:lstStyle/>
                    <a:p>
                      <a:r>
                        <a:rPr lang="el-GR" sz="1500" dirty="0" smtClean="0"/>
                        <a:t>187.6</a:t>
                      </a:r>
                      <a:endParaRPr lang="el-GR" sz="1500" dirty="0"/>
                    </a:p>
                  </a:txBody>
                  <a:tcPr/>
                </a:tc>
                <a:tc>
                  <a:txBody>
                    <a:bodyPr/>
                    <a:lstStyle/>
                    <a:p>
                      <a:r>
                        <a:rPr lang="el-GR" sz="1500" dirty="0" smtClean="0"/>
                        <a:t>191.7</a:t>
                      </a:r>
                      <a:endParaRPr lang="el-GR" sz="1500" dirty="0"/>
                    </a:p>
                  </a:txBody>
                  <a:tcPr/>
                </a:tc>
                <a:tc>
                  <a:txBody>
                    <a:bodyPr/>
                    <a:lstStyle/>
                    <a:p>
                      <a:r>
                        <a:rPr lang="el-GR" sz="1500" dirty="0" smtClean="0"/>
                        <a:t>195.5</a:t>
                      </a:r>
                      <a:endParaRPr lang="el-GR" sz="1500" dirty="0"/>
                    </a:p>
                  </a:txBody>
                  <a:tcPr/>
                </a:tc>
                <a:tc>
                  <a:txBody>
                    <a:bodyPr/>
                    <a:lstStyle/>
                    <a:p>
                      <a:r>
                        <a:rPr lang="el-GR" sz="1500" dirty="0" smtClean="0"/>
                        <a:t>1.129.0</a:t>
                      </a:r>
                      <a:endParaRPr lang="el-GR" sz="1500" dirty="0"/>
                    </a:p>
                  </a:txBody>
                  <a:tcPr/>
                </a:tc>
              </a:tr>
              <a:tr h="599496">
                <a:tc>
                  <a:txBody>
                    <a:bodyPr/>
                    <a:lstStyle/>
                    <a:p>
                      <a:r>
                        <a:rPr lang="el-GR" sz="900" dirty="0" smtClean="0"/>
                        <a:t>ΨΗΦΙΑΚΗ ΣΥΓΚΛΙΣΗ</a:t>
                      </a:r>
                      <a:endParaRPr lang="el-GR" sz="900" dirty="0"/>
                    </a:p>
                  </a:txBody>
                  <a:tcPr/>
                </a:tc>
                <a:tc>
                  <a:txBody>
                    <a:bodyPr/>
                    <a:lstStyle/>
                    <a:p>
                      <a:r>
                        <a:rPr lang="el-GR" sz="1500" dirty="0" smtClean="0"/>
                        <a:t>115.6</a:t>
                      </a:r>
                      <a:endParaRPr lang="el-GR" sz="1500" dirty="0"/>
                    </a:p>
                  </a:txBody>
                  <a:tcPr/>
                </a:tc>
                <a:tc>
                  <a:txBody>
                    <a:bodyPr/>
                    <a:lstStyle/>
                    <a:p>
                      <a:r>
                        <a:rPr lang="el-GR" sz="1500" dirty="0" smtClean="0"/>
                        <a:t>117.9</a:t>
                      </a:r>
                      <a:endParaRPr lang="el-GR" sz="1500" dirty="0"/>
                    </a:p>
                  </a:txBody>
                  <a:tcPr/>
                </a:tc>
                <a:tc>
                  <a:txBody>
                    <a:bodyPr/>
                    <a:lstStyle/>
                    <a:p>
                      <a:r>
                        <a:rPr lang="el-GR" sz="1500" dirty="0" smtClean="0"/>
                        <a:t>120.3</a:t>
                      </a:r>
                      <a:endParaRPr lang="el-GR" sz="1500" dirty="0"/>
                    </a:p>
                  </a:txBody>
                  <a:tcPr/>
                </a:tc>
                <a:tc>
                  <a:txBody>
                    <a:bodyPr/>
                    <a:lstStyle/>
                    <a:p>
                      <a:r>
                        <a:rPr lang="el-GR" sz="1500" dirty="0" smtClean="0"/>
                        <a:t>122.76</a:t>
                      </a:r>
                      <a:endParaRPr lang="el-GR" sz="1500" dirty="0"/>
                    </a:p>
                  </a:txBody>
                  <a:tcPr/>
                </a:tc>
                <a:tc>
                  <a:txBody>
                    <a:bodyPr/>
                    <a:lstStyle/>
                    <a:p>
                      <a:r>
                        <a:rPr lang="el-GR" sz="1500" dirty="0" smtClean="0"/>
                        <a:t>125.2</a:t>
                      </a:r>
                      <a:endParaRPr lang="el-GR" sz="1500" dirty="0"/>
                    </a:p>
                  </a:txBody>
                  <a:tcPr/>
                </a:tc>
                <a:tc>
                  <a:txBody>
                    <a:bodyPr/>
                    <a:lstStyle/>
                    <a:p>
                      <a:r>
                        <a:rPr lang="el-GR" sz="1500" dirty="0" smtClean="0"/>
                        <a:t>127.7</a:t>
                      </a:r>
                      <a:endParaRPr lang="el-GR" sz="1500" dirty="0"/>
                    </a:p>
                  </a:txBody>
                  <a:tcPr/>
                </a:tc>
                <a:tc>
                  <a:txBody>
                    <a:bodyPr/>
                    <a:lstStyle/>
                    <a:p>
                      <a:r>
                        <a:rPr lang="el-GR" sz="1500" dirty="0" smtClean="0"/>
                        <a:t>130.2</a:t>
                      </a:r>
                      <a:endParaRPr lang="el-GR" sz="1500" dirty="0"/>
                    </a:p>
                  </a:txBody>
                  <a:tcPr/>
                </a:tc>
                <a:tc>
                  <a:txBody>
                    <a:bodyPr/>
                    <a:lstStyle/>
                    <a:p>
                      <a:r>
                        <a:rPr lang="el-GR" sz="1500" dirty="0" smtClean="0"/>
                        <a:t>860.0</a:t>
                      </a:r>
                      <a:endParaRPr lang="el-GR" sz="1500" dirty="0"/>
                    </a:p>
                  </a:txBody>
                  <a:tcPr/>
                </a:tc>
              </a:tr>
              <a:tr h="383888">
                <a:tc>
                  <a:txBody>
                    <a:bodyPr/>
                    <a:lstStyle/>
                    <a:p>
                      <a:r>
                        <a:rPr lang="el-GR" sz="900" dirty="0" smtClean="0"/>
                        <a:t>ΑΝΘΡΩΠΙΝΟ ΔΥΝΑΜΙΚΟ</a:t>
                      </a:r>
                      <a:endParaRPr lang="el-GR" sz="900" dirty="0"/>
                    </a:p>
                  </a:txBody>
                  <a:tcPr/>
                </a:tc>
                <a:tc>
                  <a:txBody>
                    <a:bodyPr/>
                    <a:lstStyle/>
                    <a:p>
                      <a:r>
                        <a:rPr lang="el-GR" sz="1500" dirty="0" smtClean="0"/>
                        <a:t>348,6</a:t>
                      </a:r>
                      <a:endParaRPr lang="el-GR" sz="1500" dirty="0"/>
                    </a:p>
                  </a:txBody>
                  <a:tcPr/>
                </a:tc>
                <a:tc>
                  <a:txBody>
                    <a:bodyPr/>
                    <a:lstStyle/>
                    <a:p>
                      <a:r>
                        <a:rPr lang="el-GR" sz="1500" dirty="0" smtClean="0"/>
                        <a:t>340</a:t>
                      </a:r>
                      <a:endParaRPr lang="el-GR" sz="1500" dirty="0"/>
                    </a:p>
                  </a:txBody>
                  <a:tcPr/>
                </a:tc>
                <a:tc>
                  <a:txBody>
                    <a:bodyPr/>
                    <a:lstStyle/>
                    <a:p>
                      <a:r>
                        <a:rPr lang="el-GR" sz="1500" dirty="0" smtClean="0"/>
                        <a:t>330,8</a:t>
                      </a:r>
                      <a:endParaRPr lang="el-GR" sz="1500" dirty="0"/>
                    </a:p>
                  </a:txBody>
                  <a:tcPr/>
                </a:tc>
                <a:tc>
                  <a:txBody>
                    <a:bodyPr/>
                    <a:lstStyle/>
                    <a:p>
                      <a:r>
                        <a:rPr lang="el-GR" sz="1500" dirty="0" smtClean="0"/>
                        <a:t>321,2</a:t>
                      </a:r>
                      <a:endParaRPr lang="el-GR" sz="1500" dirty="0"/>
                    </a:p>
                  </a:txBody>
                  <a:tcPr/>
                </a:tc>
                <a:tc>
                  <a:txBody>
                    <a:bodyPr/>
                    <a:lstStyle/>
                    <a:p>
                      <a:r>
                        <a:rPr lang="el-GR" sz="1500" dirty="0" smtClean="0"/>
                        <a:t>311,1</a:t>
                      </a:r>
                      <a:endParaRPr lang="el-GR" sz="1500" dirty="0"/>
                    </a:p>
                  </a:txBody>
                  <a:tcPr/>
                </a:tc>
                <a:tc>
                  <a:txBody>
                    <a:bodyPr/>
                    <a:lstStyle/>
                    <a:p>
                      <a:r>
                        <a:rPr lang="el-GR" sz="1500" dirty="0" smtClean="0"/>
                        <a:t>306,4</a:t>
                      </a:r>
                      <a:endParaRPr lang="el-GR" sz="1500" dirty="0"/>
                    </a:p>
                  </a:txBody>
                  <a:tcPr/>
                </a:tc>
                <a:tc>
                  <a:txBody>
                    <a:bodyPr/>
                    <a:lstStyle/>
                    <a:p>
                      <a:r>
                        <a:rPr lang="el-GR" sz="1500" dirty="0" smtClean="0"/>
                        <a:t>301,5</a:t>
                      </a:r>
                      <a:endParaRPr lang="el-GR" sz="1500" dirty="0"/>
                    </a:p>
                  </a:txBody>
                  <a:tcPr/>
                </a:tc>
                <a:tc>
                  <a:txBody>
                    <a:bodyPr/>
                    <a:lstStyle/>
                    <a:p>
                      <a:r>
                        <a:rPr lang="el-GR" sz="1500" dirty="0" smtClean="0"/>
                        <a:t>2,260,0</a:t>
                      </a:r>
                      <a:endParaRPr lang="el-GR" sz="1500" dirty="0"/>
                    </a:p>
                  </a:txBody>
                  <a:tcPr/>
                </a:tc>
              </a:tr>
              <a:tr h="520615">
                <a:tc>
                  <a:txBody>
                    <a:bodyPr/>
                    <a:lstStyle/>
                    <a:p>
                      <a:r>
                        <a:rPr lang="el-GR" sz="900" dirty="0" smtClean="0"/>
                        <a:t>ΕΚΠΑΙΔΕΥΣΗ ΔΙΑ ΒΙΟΥ ΜΑΘΗΣΗ</a:t>
                      </a:r>
                      <a:endParaRPr lang="el-GR" sz="900" dirty="0"/>
                    </a:p>
                  </a:txBody>
                  <a:tcPr/>
                </a:tc>
                <a:tc>
                  <a:txBody>
                    <a:bodyPr/>
                    <a:lstStyle/>
                    <a:p>
                      <a:r>
                        <a:rPr lang="el-GR" sz="1500" dirty="0" smtClean="0"/>
                        <a:t>222,1</a:t>
                      </a:r>
                      <a:endParaRPr lang="el-GR" sz="1500" dirty="0"/>
                    </a:p>
                  </a:txBody>
                  <a:tcPr/>
                </a:tc>
                <a:tc>
                  <a:txBody>
                    <a:bodyPr/>
                    <a:lstStyle/>
                    <a:p>
                      <a:r>
                        <a:rPr lang="el-GR" sz="1500" dirty="0" smtClean="0"/>
                        <a:t>216,6</a:t>
                      </a:r>
                      <a:endParaRPr lang="el-GR" sz="1500" dirty="0"/>
                    </a:p>
                  </a:txBody>
                  <a:tcPr/>
                </a:tc>
                <a:tc>
                  <a:txBody>
                    <a:bodyPr/>
                    <a:lstStyle/>
                    <a:p>
                      <a:r>
                        <a:rPr lang="el-GR" sz="1500" dirty="0" smtClean="0"/>
                        <a:t>210,8</a:t>
                      </a:r>
                      <a:endParaRPr lang="el-GR" sz="1500" dirty="0"/>
                    </a:p>
                  </a:txBody>
                  <a:tcPr/>
                </a:tc>
                <a:tc>
                  <a:txBody>
                    <a:bodyPr/>
                    <a:lstStyle/>
                    <a:p>
                      <a:r>
                        <a:rPr lang="el-GR" sz="1500" dirty="0" smtClean="0"/>
                        <a:t>204,7</a:t>
                      </a:r>
                      <a:endParaRPr lang="el-GR" sz="1500" dirty="0"/>
                    </a:p>
                  </a:txBody>
                  <a:tcPr/>
                </a:tc>
                <a:tc>
                  <a:txBody>
                    <a:bodyPr/>
                    <a:lstStyle/>
                    <a:p>
                      <a:r>
                        <a:rPr lang="el-GR" sz="1500" dirty="0" smtClean="0"/>
                        <a:t>198,2</a:t>
                      </a:r>
                      <a:endParaRPr lang="el-GR" sz="1500" dirty="0"/>
                    </a:p>
                  </a:txBody>
                  <a:tcPr/>
                </a:tc>
                <a:tc>
                  <a:txBody>
                    <a:bodyPr/>
                    <a:lstStyle/>
                    <a:p>
                      <a:r>
                        <a:rPr lang="el-GR" sz="1500" dirty="0" smtClean="0"/>
                        <a:t>195,2</a:t>
                      </a:r>
                      <a:endParaRPr lang="el-GR" sz="1500" dirty="0"/>
                    </a:p>
                  </a:txBody>
                  <a:tcPr/>
                </a:tc>
                <a:tc>
                  <a:txBody>
                    <a:bodyPr/>
                    <a:lstStyle/>
                    <a:p>
                      <a:r>
                        <a:rPr lang="el-GR" sz="1500" dirty="0" smtClean="0"/>
                        <a:t>192,1</a:t>
                      </a:r>
                      <a:endParaRPr lang="el-GR" sz="1500" dirty="0"/>
                    </a:p>
                  </a:txBody>
                  <a:tcPr/>
                </a:tc>
                <a:tc>
                  <a:txBody>
                    <a:bodyPr/>
                    <a:lstStyle/>
                    <a:p>
                      <a:r>
                        <a:rPr lang="el-GR" sz="1500" dirty="0" smtClean="0"/>
                        <a:t>1.440,0</a:t>
                      </a:r>
                      <a:endParaRPr lang="el-GR" sz="1500" dirty="0"/>
                    </a:p>
                  </a:txBody>
                  <a:tcPr/>
                </a:tc>
              </a:tr>
              <a:tr h="383888">
                <a:tc>
                  <a:txBody>
                    <a:bodyPr/>
                    <a:lstStyle/>
                    <a:p>
                      <a:r>
                        <a:rPr lang="el-GR" sz="900" dirty="0" smtClean="0"/>
                        <a:t>ΔΗΜΟΣΙΑ ΔΙΟΙΚΗΣΗ</a:t>
                      </a:r>
                      <a:endParaRPr lang="el-GR" sz="900" dirty="0"/>
                    </a:p>
                  </a:txBody>
                  <a:tcPr/>
                </a:tc>
                <a:tc>
                  <a:txBody>
                    <a:bodyPr/>
                    <a:lstStyle/>
                    <a:p>
                      <a:r>
                        <a:rPr lang="el-GR" sz="1500" dirty="0" smtClean="0"/>
                        <a:t>77,9</a:t>
                      </a:r>
                      <a:endParaRPr lang="el-GR" sz="1500" dirty="0"/>
                    </a:p>
                  </a:txBody>
                  <a:tcPr/>
                </a:tc>
                <a:tc>
                  <a:txBody>
                    <a:bodyPr/>
                    <a:lstStyle/>
                    <a:p>
                      <a:r>
                        <a:rPr lang="el-GR" sz="1500" dirty="0" smtClean="0"/>
                        <a:t>75,9</a:t>
                      </a:r>
                      <a:endParaRPr lang="el-GR" sz="1500" dirty="0"/>
                    </a:p>
                  </a:txBody>
                  <a:tcPr/>
                </a:tc>
                <a:tc>
                  <a:txBody>
                    <a:bodyPr/>
                    <a:lstStyle/>
                    <a:p>
                      <a:r>
                        <a:rPr lang="el-GR" sz="1500" dirty="0" smtClean="0"/>
                        <a:t>73,9</a:t>
                      </a:r>
                      <a:endParaRPr lang="el-GR" sz="1500" dirty="0"/>
                    </a:p>
                  </a:txBody>
                  <a:tcPr/>
                </a:tc>
                <a:tc>
                  <a:txBody>
                    <a:bodyPr/>
                    <a:lstStyle/>
                    <a:p>
                      <a:r>
                        <a:rPr lang="el-GR" sz="1500" dirty="0" smtClean="0"/>
                        <a:t>71,7</a:t>
                      </a:r>
                      <a:endParaRPr lang="el-GR" sz="1500" dirty="0"/>
                    </a:p>
                  </a:txBody>
                  <a:tcPr/>
                </a:tc>
                <a:tc>
                  <a:txBody>
                    <a:bodyPr/>
                    <a:lstStyle/>
                    <a:p>
                      <a:r>
                        <a:rPr lang="el-GR" sz="1500" dirty="0" smtClean="0"/>
                        <a:t>69,5</a:t>
                      </a:r>
                      <a:endParaRPr lang="el-GR" sz="1500" dirty="0"/>
                    </a:p>
                  </a:txBody>
                  <a:tcPr/>
                </a:tc>
                <a:tc>
                  <a:txBody>
                    <a:bodyPr/>
                    <a:lstStyle/>
                    <a:p>
                      <a:r>
                        <a:rPr lang="el-GR" sz="1500" dirty="0" smtClean="0"/>
                        <a:t>68,4</a:t>
                      </a:r>
                      <a:endParaRPr lang="el-GR" sz="1500" dirty="0"/>
                    </a:p>
                  </a:txBody>
                  <a:tcPr/>
                </a:tc>
                <a:tc>
                  <a:txBody>
                    <a:bodyPr/>
                    <a:lstStyle/>
                    <a:p>
                      <a:r>
                        <a:rPr lang="el-GR" sz="1500" dirty="0" smtClean="0"/>
                        <a:t>67,3</a:t>
                      </a:r>
                      <a:endParaRPr lang="el-GR" sz="1500" dirty="0"/>
                    </a:p>
                  </a:txBody>
                  <a:tcPr/>
                </a:tc>
                <a:tc>
                  <a:txBody>
                    <a:bodyPr/>
                    <a:lstStyle/>
                    <a:p>
                      <a:r>
                        <a:rPr lang="el-GR" sz="1500" dirty="0" smtClean="0"/>
                        <a:t>505.000,0</a:t>
                      </a:r>
                      <a:endParaRPr lang="el-GR" sz="1500" dirty="0"/>
                    </a:p>
                  </a:txBody>
                  <a:tcPr/>
                </a:tc>
              </a:tr>
              <a:tr h="383888">
                <a:tc>
                  <a:txBody>
                    <a:bodyPr/>
                    <a:lstStyle/>
                    <a:p>
                      <a:r>
                        <a:rPr lang="el-GR" sz="900" dirty="0" smtClean="0"/>
                        <a:t>ΤΕΧΝΙΚΗ</a:t>
                      </a:r>
                      <a:r>
                        <a:rPr lang="el-GR" sz="900" baseline="0" dirty="0" smtClean="0"/>
                        <a:t> ΥΠΟΣΤΗΡΙΞΗ</a:t>
                      </a:r>
                      <a:endParaRPr lang="el-GR" sz="900" dirty="0"/>
                    </a:p>
                  </a:txBody>
                  <a:tcPr/>
                </a:tc>
                <a:tc>
                  <a:txBody>
                    <a:bodyPr/>
                    <a:lstStyle/>
                    <a:p>
                      <a:r>
                        <a:rPr lang="el-GR" sz="1500" dirty="0" smtClean="0"/>
                        <a:t>25,8</a:t>
                      </a:r>
                      <a:endParaRPr lang="el-GR" sz="1500" dirty="0"/>
                    </a:p>
                  </a:txBody>
                  <a:tcPr/>
                </a:tc>
                <a:tc>
                  <a:txBody>
                    <a:bodyPr/>
                    <a:lstStyle/>
                    <a:p>
                      <a:r>
                        <a:rPr lang="el-GR" sz="1500" dirty="0" smtClean="0"/>
                        <a:t>26,3</a:t>
                      </a:r>
                      <a:endParaRPr lang="el-GR" sz="1500" dirty="0"/>
                    </a:p>
                  </a:txBody>
                  <a:tcPr/>
                </a:tc>
                <a:tc>
                  <a:txBody>
                    <a:bodyPr/>
                    <a:lstStyle/>
                    <a:p>
                      <a:r>
                        <a:rPr lang="el-GR" sz="1500" dirty="0" smtClean="0"/>
                        <a:t>26,8</a:t>
                      </a:r>
                      <a:endParaRPr lang="el-GR" sz="1500" dirty="0"/>
                    </a:p>
                  </a:txBody>
                  <a:tcPr/>
                </a:tc>
                <a:tc>
                  <a:txBody>
                    <a:bodyPr/>
                    <a:lstStyle/>
                    <a:p>
                      <a:r>
                        <a:rPr lang="el-GR" sz="1500" dirty="0" smtClean="0"/>
                        <a:t>27,4</a:t>
                      </a:r>
                      <a:endParaRPr lang="el-GR" sz="1500" dirty="0"/>
                    </a:p>
                  </a:txBody>
                  <a:tcPr/>
                </a:tc>
                <a:tc>
                  <a:txBody>
                    <a:bodyPr/>
                    <a:lstStyle/>
                    <a:p>
                      <a:r>
                        <a:rPr lang="el-GR" sz="1500" dirty="0" smtClean="0"/>
                        <a:t>27,9</a:t>
                      </a:r>
                      <a:endParaRPr lang="el-GR" sz="1500" dirty="0"/>
                    </a:p>
                  </a:txBody>
                  <a:tcPr/>
                </a:tc>
                <a:tc>
                  <a:txBody>
                    <a:bodyPr/>
                    <a:lstStyle/>
                    <a:p>
                      <a:r>
                        <a:rPr lang="el-GR" sz="1500" dirty="0" smtClean="0"/>
                        <a:t>28,5</a:t>
                      </a:r>
                      <a:endParaRPr lang="el-GR" sz="1500" dirty="0"/>
                    </a:p>
                  </a:txBody>
                  <a:tcPr/>
                </a:tc>
                <a:tc>
                  <a:txBody>
                    <a:bodyPr/>
                    <a:lstStyle/>
                    <a:p>
                      <a:r>
                        <a:rPr lang="el-GR" sz="1500" dirty="0" smtClean="0"/>
                        <a:t>29,0</a:t>
                      </a:r>
                      <a:endParaRPr lang="el-GR" sz="1500" dirty="0"/>
                    </a:p>
                  </a:txBody>
                  <a:tcPr/>
                </a:tc>
                <a:tc>
                  <a:txBody>
                    <a:bodyPr/>
                    <a:lstStyle/>
                    <a:p>
                      <a:r>
                        <a:rPr lang="el-GR" sz="1500" dirty="0" smtClean="0"/>
                        <a:t>192.000,0</a:t>
                      </a:r>
                      <a:endParaRPr lang="el-GR" sz="1500" dirty="0"/>
                    </a:p>
                  </a:txBody>
                  <a:tcPr/>
                </a:tc>
              </a:tr>
            </a:tbl>
          </a:graphicData>
        </a:graphic>
      </p:graphicFrame>
    </p:spTree>
  </p:cSld>
  <p:clrMapOvr>
    <a:masterClrMapping/>
  </p:clrMapOvr>
  <p:transition spd="slow">
    <p:wipe dir="d"/>
    <p:sndAc>
      <p:stSnd>
        <p:snd r:embed="rId2" name="arrow.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0"/>
            <a:ext cx="8229600" cy="692695"/>
          </a:xfrm>
        </p:spPr>
        <p:txBody>
          <a:bodyPr/>
          <a:lstStyle/>
          <a:p>
            <a:pPr algn="ctr" eaLnBrk="1" hangingPunct="1"/>
            <a:r>
              <a:rPr lang="el-GR" sz="2800" b="1" u="sng" dirty="0" smtClean="0"/>
              <a:t>ΕΣΠΑ </a:t>
            </a:r>
            <a:r>
              <a:rPr lang="el-GR" sz="2800" b="1" u="sng" dirty="0"/>
              <a:t>Ι (2007-2013</a:t>
            </a:r>
            <a:r>
              <a:rPr lang="el-GR" sz="2800" b="1" u="sng" dirty="0" smtClean="0"/>
              <a:t>) ΙΙΙ (ΔΑΠΑΝΗ ΠΕΠ) </a:t>
            </a:r>
            <a:endParaRPr lang="el-GR" sz="2800" b="1" dirty="0" smtClean="0"/>
          </a:p>
        </p:txBody>
      </p:sp>
      <p:graphicFrame>
        <p:nvGraphicFramePr>
          <p:cNvPr id="4" name="3 - Θέση περιεχομένου"/>
          <p:cNvGraphicFramePr>
            <a:graphicFrameLocks noGrp="1"/>
          </p:cNvGraphicFramePr>
          <p:nvPr>
            <p:ph idx="1"/>
          </p:nvPr>
        </p:nvGraphicFramePr>
        <p:xfrm>
          <a:off x="214279" y="785799"/>
          <a:ext cx="8483634" cy="5913464"/>
        </p:xfrm>
        <a:graphic>
          <a:graphicData uri="http://schemas.openxmlformats.org/drawingml/2006/table">
            <a:tbl>
              <a:tblPr firstRow="1" bandRow="1">
                <a:tableStyleId>{5C22544A-7EE6-4342-B048-85BDC9FD1C3A}</a:tableStyleId>
              </a:tblPr>
              <a:tblGrid>
                <a:gridCol w="942626"/>
                <a:gridCol w="942626"/>
                <a:gridCol w="942626"/>
                <a:gridCol w="942626"/>
                <a:gridCol w="942626"/>
                <a:gridCol w="942626"/>
                <a:gridCol w="942626"/>
                <a:gridCol w="942626"/>
                <a:gridCol w="942626"/>
              </a:tblGrid>
              <a:tr h="562018">
                <a:tc>
                  <a:txBody>
                    <a:bodyPr/>
                    <a:lstStyle/>
                    <a:p>
                      <a:r>
                        <a:rPr lang="el-GR" sz="1600" dirty="0" smtClean="0"/>
                        <a:t>ΕΠ</a:t>
                      </a:r>
                      <a:endParaRPr lang="el-GR" sz="1600" dirty="0"/>
                    </a:p>
                  </a:txBody>
                  <a:tcPr/>
                </a:tc>
                <a:tc>
                  <a:txBody>
                    <a:bodyPr/>
                    <a:lstStyle/>
                    <a:p>
                      <a:r>
                        <a:rPr lang="el-GR" sz="1600" dirty="0" smtClean="0"/>
                        <a:t>2007</a:t>
                      </a:r>
                      <a:endParaRPr lang="el-GR" sz="1600" dirty="0"/>
                    </a:p>
                  </a:txBody>
                  <a:tcPr/>
                </a:tc>
                <a:tc>
                  <a:txBody>
                    <a:bodyPr/>
                    <a:lstStyle/>
                    <a:p>
                      <a:r>
                        <a:rPr lang="el-GR" sz="1600" dirty="0" smtClean="0"/>
                        <a:t>2008</a:t>
                      </a:r>
                      <a:endParaRPr lang="el-GR" sz="1600" dirty="0"/>
                    </a:p>
                  </a:txBody>
                  <a:tcPr/>
                </a:tc>
                <a:tc>
                  <a:txBody>
                    <a:bodyPr/>
                    <a:lstStyle/>
                    <a:p>
                      <a:r>
                        <a:rPr lang="el-GR" sz="1600" dirty="0" smtClean="0"/>
                        <a:t>2009</a:t>
                      </a:r>
                      <a:endParaRPr lang="el-GR" sz="1600" dirty="0"/>
                    </a:p>
                  </a:txBody>
                  <a:tcPr/>
                </a:tc>
                <a:tc>
                  <a:txBody>
                    <a:bodyPr/>
                    <a:lstStyle/>
                    <a:p>
                      <a:r>
                        <a:rPr lang="el-GR" sz="1600" dirty="0" smtClean="0"/>
                        <a:t>2010</a:t>
                      </a:r>
                      <a:endParaRPr lang="el-GR" sz="1600" dirty="0"/>
                    </a:p>
                  </a:txBody>
                  <a:tcPr/>
                </a:tc>
                <a:tc>
                  <a:txBody>
                    <a:bodyPr/>
                    <a:lstStyle/>
                    <a:p>
                      <a:r>
                        <a:rPr lang="el-GR" sz="1600" dirty="0" smtClean="0"/>
                        <a:t>2011</a:t>
                      </a:r>
                      <a:endParaRPr lang="el-GR" sz="1600" dirty="0"/>
                    </a:p>
                  </a:txBody>
                  <a:tcPr/>
                </a:tc>
                <a:tc>
                  <a:txBody>
                    <a:bodyPr/>
                    <a:lstStyle/>
                    <a:p>
                      <a:r>
                        <a:rPr lang="el-GR" sz="1600" dirty="0" smtClean="0"/>
                        <a:t>2012</a:t>
                      </a:r>
                      <a:endParaRPr lang="el-GR" sz="1600" dirty="0"/>
                    </a:p>
                  </a:txBody>
                  <a:tcPr/>
                </a:tc>
                <a:tc>
                  <a:txBody>
                    <a:bodyPr/>
                    <a:lstStyle/>
                    <a:p>
                      <a:r>
                        <a:rPr lang="el-GR" sz="1600" dirty="0" smtClean="0"/>
                        <a:t>2013</a:t>
                      </a:r>
                      <a:endParaRPr lang="el-GR" sz="1600" dirty="0"/>
                    </a:p>
                  </a:txBody>
                  <a:tcPr/>
                </a:tc>
                <a:tc>
                  <a:txBody>
                    <a:bodyPr/>
                    <a:lstStyle/>
                    <a:p>
                      <a:r>
                        <a:rPr lang="el-GR" sz="1200" dirty="0" smtClean="0"/>
                        <a:t>ΣΥΝΟΛΑ</a:t>
                      </a:r>
                      <a:endParaRPr lang="el-GR" sz="1200" dirty="0"/>
                    </a:p>
                  </a:txBody>
                  <a:tcPr/>
                </a:tc>
              </a:tr>
              <a:tr h="562018">
                <a:tc>
                  <a:txBody>
                    <a:bodyPr/>
                    <a:lstStyle/>
                    <a:p>
                      <a:r>
                        <a:rPr lang="el-GR" sz="900" dirty="0" smtClean="0"/>
                        <a:t>ΜΑΚΕΔΟΝΙΑ ΘΡΑΚΗ</a:t>
                      </a:r>
                      <a:endParaRPr lang="el-GR" sz="900" dirty="0"/>
                    </a:p>
                  </a:txBody>
                  <a:tcPr/>
                </a:tc>
                <a:tc>
                  <a:txBody>
                    <a:bodyPr/>
                    <a:lstStyle/>
                    <a:p>
                      <a:r>
                        <a:rPr lang="el-GR" sz="1500" dirty="0" smtClean="0"/>
                        <a:t>430,1</a:t>
                      </a:r>
                      <a:endParaRPr lang="el-GR" sz="1500" dirty="0"/>
                    </a:p>
                  </a:txBody>
                  <a:tcPr/>
                </a:tc>
                <a:tc>
                  <a:txBody>
                    <a:bodyPr/>
                    <a:lstStyle/>
                    <a:p>
                      <a:r>
                        <a:rPr lang="el-GR" sz="1500" dirty="0" smtClean="0"/>
                        <a:t>415,4</a:t>
                      </a:r>
                      <a:endParaRPr lang="el-GR" sz="1500" dirty="0"/>
                    </a:p>
                  </a:txBody>
                  <a:tcPr/>
                </a:tc>
                <a:tc>
                  <a:txBody>
                    <a:bodyPr/>
                    <a:lstStyle/>
                    <a:p>
                      <a:r>
                        <a:rPr lang="el-GR" sz="1500" dirty="0" smtClean="0"/>
                        <a:t>400,0</a:t>
                      </a:r>
                      <a:endParaRPr lang="el-GR" sz="1500" dirty="0"/>
                    </a:p>
                  </a:txBody>
                  <a:tcPr/>
                </a:tc>
                <a:tc>
                  <a:txBody>
                    <a:bodyPr/>
                    <a:lstStyle/>
                    <a:p>
                      <a:r>
                        <a:rPr lang="el-GR" sz="1500" dirty="0" smtClean="0"/>
                        <a:t>383,7</a:t>
                      </a:r>
                      <a:endParaRPr lang="el-GR" sz="1500" dirty="0"/>
                    </a:p>
                  </a:txBody>
                  <a:tcPr/>
                </a:tc>
                <a:tc>
                  <a:txBody>
                    <a:bodyPr/>
                    <a:lstStyle/>
                    <a:p>
                      <a:r>
                        <a:rPr lang="el-GR" sz="1500" dirty="0" smtClean="0"/>
                        <a:t>366,7</a:t>
                      </a:r>
                      <a:endParaRPr lang="el-GR" sz="1500" dirty="0"/>
                    </a:p>
                  </a:txBody>
                  <a:tcPr/>
                </a:tc>
                <a:tc>
                  <a:txBody>
                    <a:bodyPr/>
                    <a:lstStyle/>
                    <a:p>
                      <a:r>
                        <a:rPr lang="el-GR" sz="1500" dirty="0" smtClean="0"/>
                        <a:t>348,8</a:t>
                      </a:r>
                      <a:endParaRPr lang="el-GR" sz="1500" dirty="0"/>
                    </a:p>
                  </a:txBody>
                  <a:tcPr/>
                </a:tc>
                <a:tc>
                  <a:txBody>
                    <a:bodyPr/>
                    <a:lstStyle/>
                    <a:p>
                      <a:r>
                        <a:rPr lang="el-GR" sz="1500" dirty="0" smtClean="0"/>
                        <a:t>330,0</a:t>
                      </a:r>
                      <a:endParaRPr lang="el-GR" sz="1500" dirty="0"/>
                    </a:p>
                  </a:txBody>
                  <a:tcPr/>
                </a:tc>
                <a:tc>
                  <a:txBody>
                    <a:bodyPr/>
                    <a:lstStyle/>
                    <a:p>
                      <a:r>
                        <a:rPr lang="el-GR" sz="1500" dirty="0" smtClean="0"/>
                        <a:t>2.675,0</a:t>
                      </a:r>
                      <a:endParaRPr lang="el-GR" sz="1500" dirty="0"/>
                    </a:p>
                  </a:txBody>
                  <a:tcPr/>
                </a:tc>
              </a:tr>
              <a:tr h="746775">
                <a:tc>
                  <a:txBody>
                    <a:bodyPr/>
                    <a:lstStyle/>
                    <a:p>
                      <a:r>
                        <a:rPr lang="el-GR" sz="900" dirty="0" smtClean="0"/>
                        <a:t>ΔΥΤΙΚΗ ΕΛΛΑΔΑ</a:t>
                      </a:r>
                    </a:p>
                    <a:p>
                      <a:r>
                        <a:rPr lang="el-GR" sz="900" dirty="0" smtClean="0"/>
                        <a:t>ΠΕΛΟΠΟΝΝΗΣΟΣ</a:t>
                      </a:r>
                      <a:r>
                        <a:rPr lang="el-GR" sz="900" baseline="0" dirty="0" smtClean="0"/>
                        <a:t> ΙΟΝΙΩΝ</a:t>
                      </a:r>
                      <a:endParaRPr lang="el-GR" sz="900" dirty="0"/>
                    </a:p>
                  </a:txBody>
                  <a:tcPr/>
                </a:tc>
                <a:tc>
                  <a:txBody>
                    <a:bodyPr/>
                    <a:lstStyle/>
                    <a:p>
                      <a:r>
                        <a:rPr lang="el-GR" sz="1500" dirty="0" smtClean="0"/>
                        <a:t>122,9</a:t>
                      </a:r>
                      <a:endParaRPr lang="el-GR" sz="1500" dirty="0"/>
                    </a:p>
                  </a:txBody>
                  <a:tcPr/>
                </a:tc>
                <a:tc>
                  <a:txBody>
                    <a:bodyPr/>
                    <a:lstStyle/>
                    <a:p>
                      <a:r>
                        <a:rPr lang="el-GR" sz="1500" dirty="0" smtClean="0"/>
                        <a:t>125,4</a:t>
                      </a:r>
                      <a:endParaRPr lang="el-GR" sz="1500" dirty="0"/>
                    </a:p>
                  </a:txBody>
                  <a:tcPr/>
                </a:tc>
                <a:tc>
                  <a:txBody>
                    <a:bodyPr/>
                    <a:lstStyle/>
                    <a:p>
                      <a:r>
                        <a:rPr lang="el-GR" sz="1500" dirty="0" smtClean="0"/>
                        <a:t>127,9</a:t>
                      </a:r>
                      <a:endParaRPr lang="el-GR" sz="1500" dirty="0"/>
                    </a:p>
                  </a:txBody>
                  <a:tcPr/>
                </a:tc>
                <a:tc>
                  <a:txBody>
                    <a:bodyPr/>
                    <a:lstStyle/>
                    <a:p>
                      <a:r>
                        <a:rPr lang="el-GR" sz="1500" dirty="0" smtClean="0"/>
                        <a:t>130,4</a:t>
                      </a:r>
                      <a:endParaRPr lang="el-GR" sz="1500" dirty="0"/>
                    </a:p>
                  </a:txBody>
                  <a:tcPr/>
                </a:tc>
                <a:tc>
                  <a:txBody>
                    <a:bodyPr/>
                    <a:lstStyle/>
                    <a:p>
                      <a:r>
                        <a:rPr lang="el-GR" sz="1500" dirty="0" smtClean="0"/>
                        <a:t>133,0</a:t>
                      </a:r>
                      <a:endParaRPr lang="el-GR" sz="1500" dirty="0"/>
                    </a:p>
                  </a:txBody>
                  <a:tcPr/>
                </a:tc>
                <a:tc>
                  <a:txBody>
                    <a:bodyPr/>
                    <a:lstStyle/>
                    <a:p>
                      <a:r>
                        <a:rPr lang="el-GR" sz="1500" dirty="0" smtClean="0"/>
                        <a:t>135,7</a:t>
                      </a:r>
                      <a:endParaRPr lang="el-GR" sz="1500" dirty="0"/>
                    </a:p>
                  </a:txBody>
                  <a:tcPr/>
                </a:tc>
                <a:tc>
                  <a:txBody>
                    <a:bodyPr/>
                    <a:lstStyle/>
                    <a:p>
                      <a:r>
                        <a:rPr lang="el-GR" sz="1500" dirty="0" smtClean="0"/>
                        <a:t>138,4</a:t>
                      </a:r>
                      <a:endParaRPr lang="el-GR" sz="1500" dirty="0"/>
                    </a:p>
                  </a:txBody>
                  <a:tcPr/>
                </a:tc>
                <a:tc>
                  <a:txBody>
                    <a:bodyPr/>
                    <a:lstStyle/>
                    <a:p>
                      <a:r>
                        <a:rPr lang="el-GR" sz="1500" dirty="0" smtClean="0"/>
                        <a:t>914.000,0</a:t>
                      </a:r>
                      <a:endParaRPr lang="el-GR" sz="1500" dirty="0"/>
                    </a:p>
                  </a:txBody>
                  <a:tcPr/>
                </a:tc>
              </a:tr>
              <a:tr h="562018">
                <a:tc>
                  <a:txBody>
                    <a:bodyPr/>
                    <a:lstStyle/>
                    <a:p>
                      <a:r>
                        <a:rPr lang="el-GR" sz="900" dirty="0" smtClean="0"/>
                        <a:t>ΚΡΗΤΗ ΚΑΙ</a:t>
                      </a:r>
                      <a:r>
                        <a:rPr lang="el-GR" sz="900" baseline="0" dirty="0" smtClean="0"/>
                        <a:t> ΝΗΣΩΝ</a:t>
                      </a:r>
                      <a:endParaRPr lang="el-GR" sz="900" dirty="0"/>
                    </a:p>
                  </a:txBody>
                  <a:tcPr/>
                </a:tc>
                <a:tc>
                  <a:txBody>
                    <a:bodyPr/>
                    <a:lstStyle/>
                    <a:p>
                      <a:r>
                        <a:rPr lang="el-GR" sz="1500" dirty="0" smtClean="0"/>
                        <a:t>146,4</a:t>
                      </a:r>
                      <a:endParaRPr lang="el-GR" sz="1500" dirty="0"/>
                    </a:p>
                  </a:txBody>
                  <a:tcPr/>
                </a:tc>
                <a:tc>
                  <a:txBody>
                    <a:bodyPr/>
                    <a:lstStyle/>
                    <a:p>
                      <a:r>
                        <a:rPr lang="el-GR" sz="1500" dirty="0" smtClean="0"/>
                        <a:t>138,0</a:t>
                      </a:r>
                      <a:endParaRPr lang="el-GR" sz="1500" dirty="0"/>
                    </a:p>
                  </a:txBody>
                  <a:tcPr/>
                </a:tc>
                <a:tc>
                  <a:txBody>
                    <a:bodyPr/>
                    <a:lstStyle/>
                    <a:p>
                      <a:r>
                        <a:rPr lang="el-GR" sz="1500" dirty="0" smtClean="0"/>
                        <a:t>129,2</a:t>
                      </a:r>
                      <a:endParaRPr lang="el-GR" sz="1500" dirty="0"/>
                    </a:p>
                  </a:txBody>
                  <a:tcPr/>
                </a:tc>
                <a:tc>
                  <a:txBody>
                    <a:bodyPr/>
                    <a:lstStyle/>
                    <a:p>
                      <a:r>
                        <a:rPr lang="el-GR" sz="1500" dirty="0" smtClean="0"/>
                        <a:t>119,9</a:t>
                      </a:r>
                      <a:endParaRPr lang="el-GR" sz="1500" dirty="0"/>
                    </a:p>
                  </a:txBody>
                  <a:tcPr/>
                </a:tc>
                <a:tc>
                  <a:txBody>
                    <a:bodyPr/>
                    <a:lstStyle/>
                    <a:p>
                      <a:r>
                        <a:rPr lang="el-GR" sz="1500" dirty="0" smtClean="0"/>
                        <a:t>110,3</a:t>
                      </a:r>
                      <a:endParaRPr lang="el-GR" sz="1500" dirty="0"/>
                    </a:p>
                  </a:txBody>
                  <a:tcPr/>
                </a:tc>
                <a:tc>
                  <a:txBody>
                    <a:bodyPr/>
                    <a:lstStyle/>
                    <a:p>
                      <a:r>
                        <a:rPr lang="el-GR" sz="1500" dirty="0" smtClean="0"/>
                        <a:t>112,5</a:t>
                      </a:r>
                      <a:endParaRPr lang="el-GR" sz="1500" dirty="0"/>
                    </a:p>
                  </a:txBody>
                  <a:tcPr/>
                </a:tc>
                <a:tc>
                  <a:txBody>
                    <a:bodyPr/>
                    <a:lstStyle/>
                    <a:p>
                      <a:r>
                        <a:rPr lang="el-GR" sz="1500" dirty="0" smtClean="0"/>
                        <a:t>114,7</a:t>
                      </a:r>
                      <a:endParaRPr lang="el-GR" sz="1500" dirty="0"/>
                    </a:p>
                  </a:txBody>
                  <a:tcPr/>
                </a:tc>
                <a:tc>
                  <a:txBody>
                    <a:bodyPr/>
                    <a:lstStyle/>
                    <a:p>
                      <a:r>
                        <a:rPr lang="el-GR" sz="1500" dirty="0" smtClean="0"/>
                        <a:t>871.300,1</a:t>
                      </a:r>
                      <a:endParaRPr lang="el-GR" sz="1500" dirty="0"/>
                    </a:p>
                  </a:txBody>
                  <a:tcPr/>
                </a:tc>
              </a:tr>
              <a:tr h="614991">
                <a:tc>
                  <a:txBody>
                    <a:bodyPr/>
                    <a:lstStyle/>
                    <a:p>
                      <a:r>
                        <a:rPr lang="el-GR" sz="900" dirty="0" smtClean="0"/>
                        <a:t>ΘΕΣΣΑΛΙΑ ΣΤΕΡΕΑ ΕΛΛΑΔΑ</a:t>
                      </a:r>
                    </a:p>
                    <a:p>
                      <a:r>
                        <a:rPr lang="el-GR" sz="900" dirty="0" smtClean="0"/>
                        <a:t>ΗΠΕΙΡΟΣ</a:t>
                      </a:r>
                      <a:endParaRPr lang="el-GR" sz="900" dirty="0"/>
                    </a:p>
                  </a:txBody>
                  <a:tcPr/>
                </a:tc>
                <a:tc>
                  <a:txBody>
                    <a:bodyPr/>
                    <a:lstStyle/>
                    <a:p>
                      <a:r>
                        <a:rPr lang="el-GR" sz="1500" dirty="0" smtClean="0"/>
                        <a:t>225,1</a:t>
                      </a:r>
                      <a:endParaRPr lang="el-GR" sz="1500" dirty="0"/>
                    </a:p>
                  </a:txBody>
                  <a:tcPr/>
                </a:tc>
                <a:tc>
                  <a:txBody>
                    <a:bodyPr/>
                    <a:lstStyle/>
                    <a:p>
                      <a:r>
                        <a:rPr lang="el-GR" sz="1500" dirty="0" smtClean="0"/>
                        <a:t>199,9</a:t>
                      </a:r>
                      <a:endParaRPr lang="el-GR" sz="1500" dirty="0"/>
                    </a:p>
                  </a:txBody>
                  <a:tcPr/>
                </a:tc>
                <a:tc>
                  <a:txBody>
                    <a:bodyPr/>
                    <a:lstStyle/>
                    <a:p>
                      <a:r>
                        <a:rPr lang="el-GR" sz="1500" dirty="0" smtClean="0"/>
                        <a:t>173,6</a:t>
                      </a:r>
                      <a:endParaRPr lang="el-GR" sz="1500" dirty="0"/>
                    </a:p>
                  </a:txBody>
                  <a:tcPr/>
                </a:tc>
                <a:tc>
                  <a:txBody>
                    <a:bodyPr/>
                    <a:lstStyle/>
                    <a:p>
                      <a:r>
                        <a:rPr lang="el-GR" sz="1500" dirty="0" smtClean="0"/>
                        <a:t>146,2</a:t>
                      </a:r>
                      <a:endParaRPr lang="el-GR" sz="1500" dirty="0"/>
                    </a:p>
                  </a:txBody>
                  <a:tcPr/>
                </a:tc>
                <a:tc>
                  <a:txBody>
                    <a:bodyPr/>
                    <a:lstStyle/>
                    <a:p>
                      <a:r>
                        <a:rPr lang="el-GR" sz="1500" dirty="0" smtClean="0"/>
                        <a:t>117,6</a:t>
                      </a:r>
                      <a:endParaRPr lang="el-GR" sz="1500" dirty="0"/>
                    </a:p>
                  </a:txBody>
                  <a:tcPr/>
                </a:tc>
                <a:tc>
                  <a:txBody>
                    <a:bodyPr/>
                    <a:lstStyle/>
                    <a:p>
                      <a:r>
                        <a:rPr lang="el-GR" sz="1500" dirty="0" smtClean="0"/>
                        <a:t>119,9</a:t>
                      </a:r>
                      <a:endParaRPr lang="el-GR" sz="1500" dirty="0"/>
                    </a:p>
                  </a:txBody>
                  <a:tcPr/>
                </a:tc>
                <a:tc>
                  <a:txBody>
                    <a:bodyPr/>
                    <a:lstStyle/>
                    <a:p>
                      <a:r>
                        <a:rPr lang="el-GR" sz="1500" dirty="0" smtClean="0"/>
                        <a:t>122,3</a:t>
                      </a:r>
                      <a:endParaRPr lang="el-GR" sz="1500" dirty="0"/>
                    </a:p>
                  </a:txBody>
                  <a:tcPr/>
                </a:tc>
                <a:tc>
                  <a:txBody>
                    <a:bodyPr/>
                    <a:lstStyle/>
                    <a:p>
                      <a:r>
                        <a:rPr lang="el-GR" sz="1500" dirty="0" smtClean="0"/>
                        <a:t>1.105,0</a:t>
                      </a:r>
                      <a:endParaRPr lang="el-GR" sz="1500" dirty="0"/>
                    </a:p>
                  </a:txBody>
                  <a:tcPr/>
                </a:tc>
              </a:tr>
              <a:tr h="562018">
                <a:tc>
                  <a:txBody>
                    <a:bodyPr/>
                    <a:lstStyle/>
                    <a:p>
                      <a:r>
                        <a:rPr lang="el-GR" sz="900" dirty="0" smtClean="0"/>
                        <a:t>ΑΤΤΙΚΗ</a:t>
                      </a:r>
                      <a:endParaRPr lang="el-GR" sz="900" dirty="0"/>
                    </a:p>
                  </a:txBody>
                  <a:tcPr/>
                </a:tc>
                <a:tc>
                  <a:txBody>
                    <a:bodyPr/>
                    <a:lstStyle/>
                    <a:p>
                      <a:r>
                        <a:rPr lang="el-GR" sz="1500" dirty="0" smtClean="0"/>
                        <a:t>416,8</a:t>
                      </a:r>
                      <a:endParaRPr lang="el-GR" sz="1500" dirty="0"/>
                    </a:p>
                  </a:txBody>
                  <a:tcPr/>
                </a:tc>
                <a:tc>
                  <a:txBody>
                    <a:bodyPr/>
                    <a:lstStyle/>
                    <a:p>
                      <a:r>
                        <a:rPr lang="el-GR" sz="1500" dirty="0" smtClean="0"/>
                        <a:t>398,5</a:t>
                      </a:r>
                      <a:endParaRPr lang="el-GR" sz="1500" dirty="0"/>
                    </a:p>
                  </a:txBody>
                  <a:tcPr/>
                </a:tc>
                <a:tc>
                  <a:txBody>
                    <a:bodyPr/>
                    <a:lstStyle/>
                    <a:p>
                      <a:r>
                        <a:rPr lang="el-GR" sz="1500" dirty="0" smtClean="0"/>
                        <a:t>365,4</a:t>
                      </a:r>
                      <a:endParaRPr lang="el-GR" sz="1500" dirty="0"/>
                    </a:p>
                  </a:txBody>
                  <a:tcPr/>
                </a:tc>
                <a:tc>
                  <a:txBody>
                    <a:bodyPr/>
                    <a:lstStyle/>
                    <a:p>
                      <a:r>
                        <a:rPr lang="el-GR" sz="1500" dirty="0" smtClean="0"/>
                        <a:t>345,9</a:t>
                      </a:r>
                      <a:endParaRPr lang="el-GR" sz="1500" dirty="0"/>
                    </a:p>
                  </a:txBody>
                  <a:tcPr/>
                </a:tc>
                <a:tc>
                  <a:txBody>
                    <a:bodyPr/>
                    <a:lstStyle/>
                    <a:p>
                      <a:r>
                        <a:rPr lang="el-GR" sz="1500" dirty="0" smtClean="0"/>
                        <a:t>325,4</a:t>
                      </a:r>
                      <a:endParaRPr lang="el-GR" sz="1500" dirty="0"/>
                    </a:p>
                  </a:txBody>
                  <a:tcPr/>
                </a:tc>
                <a:tc>
                  <a:txBody>
                    <a:bodyPr/>
                    <a:lstStyle/>
                    <a:p>
                      <a:r>
                        <a:rPr lang="el-GR" sz="1500" dirty="0" smtClean="0"/>
                        <a:t>304,0</a:t>
                      </a:r>
                      <a:endParaRPr lang="el-GR" sz="1500" dirty="0"/>
                    </a:p>
                  </a:txBody>
                  <a:tcPr/>
                </a:tc>
                <a:tc>
                  <a:txBody>
                    <a:bodyPr/>
                    <a:lstStyle/>
                    <a:p>
                      <a:r>
                        <a:rPr lang="el-GR" sz="1500" dirty="0" smtClean="0"/>
                        <a:t>281,6</a:t>
                      </a:r>
                      <a:endParaRPr lang="el-GR" sz="1500" dirty="0"/>
                    </a:p>
                  </a:txBody>
                  <a:tcPr/>
                </a:tc>
                <a:tc>
                  <a:txBody>
                    <a:bodyPr/>
                    <a:lstStyle/>
                    <a:p>
                      <a:r>
                        <a:rPr lang="el-GR" sz="1500" dirty="0" smtClean="0"/>
                        <a:t>2.438,0</a:t>
                      </a:r>
                      <a:endParaRPr lang="el-GR" sz="1500" dirty="0"/>
                    </a:p>
                  </a:txBody>
                  <a:tcPr/>
                </a:tc>
              </a:tr>
              <a:tr h="562018">
                <a:tc>
                  <a:txBody>
                    <a:bodyPr/>
                    <a:lstStyle/>
                    <a:p>
                      <a:r>
                        <a:rPr lang="el-GR" sz="900" dirty="0" smtClean="0"/>
                        <a:t>ΕΔΑΦΙΚΗ ΣΥΝΕΡΓΑΣΙΑ</a:t>
                      </a:r>
                      <a:endParaRPr lang="el-GR" sz="900" dirty="0"/>
                    </a:p>
                  </a:txBody>
                  <a:tcPr/>
                </a:tc>
                <a:tc>
                  <a:txBody>
                    <a:bodyPr/>
                    <a:lstStyle/>
                    <a:p>
                      <a:r>
                        <a:rPr lang="el-GR" sz="1500" dirty="0" smtClean="0"/>
                        <a:t>27,5</a:t>
                      </a:r>
                      <a:endParaRPr lang="el-GR" sz="1500" dirty="0"/>
                    </a:p>
                  </a:txBody>
                  <a:tcPr/>
                </a:tc>
                <a:tc>
                  <a:txBody>
                    <a:bodyPr/>
                    <a:lstStyle/>
                    <a:p>
                      <a:r>
                        <a:rPr lang="el-GR" sz="1500" dirty="0" smtClean="0"/>
                        <a:t>28,2</a:t>
                      </a:r>
                      <a:endParaRPr lang="el-GR" sz="1500" dirty="0"/>
                    </a:p>
                  </a:txBody>
                  <a:tcPr/>
                </a:tc>
                <a:tc>
                  <a:txBody>
                    <a:bodyPr/>
                    <a:lstStyle/>
                    <a:p>
                      <a:r>
                        <a:rPr lang="el-GR" sz="1500" dirty="0" smtClean="0"/>
                        <a:t>28,9</a:t>
                      </a:r>
                      <a:endParaRPr lang="el-GR" sz="1500" dirty="0"/>
                    </a:p>
                  </a:txBody>
                  <a:tcPr/>
                </a:tc>
                <a:tc>
                  <a:txBody>
                    <a:bodyPr/>
                    <a:lstStyle/>
                    <a:p>
                      <a:r>
                        <a:rPr lang="el-GR" sz="1500" dirty="0" smtClean="0"/>
                        <a:t>29,8</a:t>
                      </a:r>
                      <a:endParaRPr lang="el-GR" sz="1500" dirty="0"/>
                    </a:p>
                  </a:txBody>
                  <a:tcPr/>
                </a:tc>
                <a:tc>
                  <a:txBody>
                    <a:bodyPr/>
                    <a:lstStyle/>
                    <a:p>
                      <a:r>
                        <a:rPr lang="el-GR" sz="1500" dirty="0" smtClean="0"/>
                        <a:t>30,7</a:t>
                      </a:r>
                      <a:endParaRPr lang="el-GR" sz="1500" dirty="0"/>
                    </a:p>
                  </a:txBody>
                  <a:tcPr/>
                </a:tc>
                <a:tc>
                  <a:txBody>
                    <a:bodyPr/>
                    <a:lstStyle/>
                    <a:p>
                      <a:r>
                        <a:rPr lang="el-GR" sz="1500" dirty="0" smtClean="0"/>
                        <a:t>31,6</a:t>
                      </a:r>
                      <a:endParaRPr lang="el-GR" sz="1500" dirty="0"/>
                    </a:p>
                  </a:txBody>
                  <a:tcPr/>
                </a:tc>
                <a:tc>
                  <a:txBody>
                    <a:bodyPr/>
                    <a:lstStyle/>
                    <a:p>
                      <a:r>
                        <a:rPr lang="el-GR" sz="1500" dirty="0" smtClean="0"/>
                        <a:t>32,4</a:t>
                      </a:r>
                      <a:endParaRPr lang="el-GR" sz="1500" dirty="0"/>
                    </a:p>
                  </a:txBody>
                  <a:tcPr/>
                </a:tc>
                <a:tc>
                  <a:txBody>
                    <a:bodyPr/>
                    <a:lstStyle/>
                    <a:p>
                      <a:r>
                        <a:rPr lang="el-GR" sz="1500" dirty="0" smtClean="0"/>
                        <a:t>209.515,5</a:t>
                      </a:r>
                      <a:endParaRPr lang="el-GR" sz="1500" dirty="0"/>
                    </a:p>
                  </a:txBody>
                  <a:tcPr/>
                </a:tc>
              </a:tr>
              <a:tr h="562018">
                <a:tc>
                  <a:txBody>
                    <a:bodyPr/>
                    <a:lstStyle/>
                    <a:p>
                      <a:r>
                        <a:rPr lang="el-GR" sz="900" dirty="0" smtClean="0"/>
                        <a:t>ΣΥΝΟΛΟ ΕΣΠΑ</a:t>
                      </a:r>
                      <a:endParaRPr lang="el-GR" sz="900" dirty="0"/>
                    </a:p>
                  </a:txBody>
                  <a:tcPr/>
                </a:tc>
                <a:tc>
                  <a:txBody>
                    <a:bodyPr/>
                    <a:lstStyle/>
                    <a:p>
                      <a:r>
                        <a:rPr lang="el-GR" sz="1500" b="1" dirty="0" smtClean="0"/>
                        <a:t>3.085,4</a:t>
                      </a:r>
                      <a:endParaRPr lang="el-GR" sz="1500" b="1" dirty="0"/>
                    </a:p>
                  </a:txBody>
                  <a:tcPr/>
                </a:tc>
                <a:tc>
                  <a:txBody>
                    <a:bodyPr/>
                    <a:lstStyle/>
                    <a:p>
                      <a:r>
                        <a:rPr lang="el-GR" sz="1500" b="1" dirty="0" smtClean="0"/>
                        <a:t>3.027,3</a:t>
                      </a:r>
                      <a:endParaRPr lang="el-GR" sz="1500" b="1" dirty="0"/>
                    </a:p>
                  </a:txBody>
                  <a:tcPr/>
                </a:tc>
                <a:tc>
                  <a:txBody>
                    <a:bodyPr/>
                    <a:lstStyle/>
                    <a:p>
                      <a:r>
                        <a:rPr lang="el-GR" sz="1500" b="1" dirty="0" smtClean="0"/>
                        <a:t>2.965,7</a:t>
                      </a:r>
                      <a:endParaRPr lang="el-GR" sz="1500" b="1" dirty="0"/>
                    </a:p>
                  </a:txBody>
                  <a:tcPr/>
                </a:tc>
                <a:tc>
                  <a:txBody>
                    <a:bodyPr/>
                    <a:lstStyle/>
                    <a:p>
                      <a:r>
                        <a:rPr lang="el-GR" sz="1500" b="1" dirty="0" smtClean="0"/>
                        <a:t>2.900,5</a:t>
                      </a:r>
                      <a:endParaRPr lang="el-GR" sz="1500" b="1" dirty="0"/>
                    </a:p>
                  </a:txBody>
                  <a:tcPr/>
                </a:tc>
                <a:tc>
                  <a:txBody>
                    <a:bodyPr/>
                    <a:lstStyle/>
                    <a:p>
                      <a:r>
                        <a:rPr lang="el-GR" sz="1500" b="1" dirty="0" smtClean="0"/>
                        <a:t>2.831,5</a:t>
                      </a:r>
                      <a:endParaRPr lang="el-GR" sz="1500" b="1" dirty="0"/>
                    </a:p>
                  </a:txBody>
                  <a:tcPr/>
                </a:tc>
                <a:tc>
                  <a:txBody>
                    <a:bodyPr/>
                    <a:lstStyle/>
                    <a:p>
                      <a:r>
                        <a:rPr lang="el-GR" sz="1500" b="1" dirty="0" smtClean="0"/>
                        <a:t>2.814,1</a:t>
                      </a:r>
                      <a:endParaRPr lang="el-GR" sz="1500" b="1" dirty="0"/>
                    </a:p>
                  </a:txBody>
                  <a:tcPr/>
                </a:tc>
                <a:tc>
                  <a:txBody>
                    <a:bodyPr/>
                    <a:lstStyle/>
                    <a:p>
                      <a:r>
                        <a:rPr lang="el-GR" sz="1500" b="1" dirty="0" smtClean="0"/>
                        <a:t>2.795,0</a:t>
                      </a:r>
                      <a:endParaRPr lang="el-GR" sz="1500" b="1" dirty="0"/>
                    </a:p>
                  </a:txBody>
                  <a:tcPr/>
                </a:tc>
                <a:tc>
                  <a:txBody>
                    <a:bodyPr/>
                    <a:lstStyle/>
                    <a:p>
                      <a:r>
                        <a:rPr lang="el-GR" sz="1500" b="1" dirty="0" smtClean="0"/>
                        <a:t>20.419,7</a:t>
                      </a:r>
                      <a:endParaRPr lang="el-GR" sz="1500" b="1" dirty="0"/>
                    </a:p>
                  </a:txBody>
                  <a:tcPr/>
                </a:tc>
              </a:tr>
              <a:tr h="562018">
                <a:tc>
                  <a:txBody>
                    <a:bodyPr/>
                    <a:lstStyle/>
                    <a:p>
                      <a:r>
                        <a:rPr lang="el-GR" sz="900" dirty="0" smtClean="0"/>
                        <a:t>ΑΓΡΟΤΙΚΗ</a:t>
                      </a:r>
                      <a:r>
                        <a:rPr lang="el-GR" sz="900" baseline="0" dirty="0" smtClean="0"/>
                        <a:t> ΑΝΑΠΤΥΞΗ</a:t>
                      </a:r>
                      <a:endParaRPr lang="el-GR" sz="900" dirty="0"/>
                    </a:p>
                  </a:txBody>
                  <a:tcPr/>
                </a:tc>
                <a:tc>
                  <a:txBody>
                    <a:bodyPr/>
                    <a:lstStyle/>
                    <a:p>
                      <a:r>
                        <a:rPr lang="el-GR" sz="1500" b="1" dirty="0" smtClean="0"/>
                        <a:t>461,3</a:t>
                      </a:r>
                      <a:endParaRPr lang="el-GR" sz="1500" b="1" dirty="0"/>
                    </a:p>
                  </a:txBody>
                  <a:tcPr/>
                </a:tc>
                <a:tc>
                  <a:txBody>
                    <a:bodyPr/>
                    <a:lstStyle/>
                    <a:p>
                      <a:r>
                        <a:rPr lang="el-GR" sz="1500" b="1" dirty="0" smtClean="0"/>
                        <a:t>463,4</a:t>
                      </a:r>
                      <a:endParaRPr lang="el-GR" sz="1500" b="1" dirty="0"/>
                    </a:p>
                  </a:txBody>
                  <a:tcPr/>
                </a:tc>
                <a:tc>
                  <a:txBody>
                    <a:bodyPr/>
                    <a:lstStyle/>
                    <a:p>
                      <a:r>
                        <a:rPr lang="el-GR" sz="1500" b="1" dirty="0" smtClean="0"/>
                        <a:t>453,3</a:t>
                      </a:r>
                      <a:endParaRPr lang="el-GR" sz="1500" b="1" dirty="0"/>
                    </a:p>
                  </a:txBody>
                  <a:tcPr/>
                </a:tc>
                <a:tc>
                  <a:txBody>
                    <a:bodyPr/>
                    <a:lstStyle/>
                    <a:p>
                      <a:r>
                        <a:rPr lang="el-GR" sz="1500" b="1" dirty="0" smtClean="0"/>
                        <a:t>452,0</a:t>
                      </a:r>
                      <a:endParaRPr lang="el-GR" sz="1500" b="1" dirty="0"/>
                    </a:p>
                  </a:txBody>
                  <a:tcPr/>
                </a:tc>
                <a:tc>
                  <a:txBody>
                    <a:bodyPr/>
                    <a:lstStyle/>
                    <a:p>
                      <a:r>
                        <a:rPr lang="el-GR" sz="1500" b="1" dirty="0" smtClean="0"/>
                        <a:t>631,7</a:t>
                      </a:r>
                      <a:endParaRPr lang="el-GR" sz="1500" b="1" dirty="0"/>
                    </a:p>
                  </a:txBody>
                  <a:tcPr/>
                </a:tc>
                <a:tc>
                  <a:txBody>
                    <a:bodyPr/>
                    <a:lstStyle/>
                    <a:p>
                      <a:r>
                        <a:rPr lang="el-GR" sz="1500" b="1" dirty="0" smtClean="0"/>
                        <a:t>626,0</a:t>
                      </a:r>
                      <a:endParaRPr lang="el-GR" sz="1500" b="1" dirty="0"/>
                    </a:p>
                  </a:txBody>
                  <a:tcPr/>
                </a:tc>
                <a:tc>
                  <a:txBody>
                    <a:bodyPr/>
                    <a:lstStyle/>
                    <a:p>
                      <a:r>
                        <a:rPr lang="el-GR" sz="1500" b="1" dirty="0" smtClean="0"/>
                        <a:t>619,2</a:t>
                      </a:r>
                      <a:endParaRPr lang="el-GR" sz="1500" b="1" dirty="0"/>
                    </a:p>
                  </a:txBody>
                  <a:tcPr/>
                </a:tc>
                <a:tc>
                  <a:txBody>
                    <a:bodyPr/>
                    <a:lstStyle/>
                    <a:p>
                      <a:r>
                        <a:rPr lang="el-GR" sz="1500" b="1" dirty="0" smtClean="0"/>
                        <a:t>3.707,3</a:t>
                      </a:r>
                      <a:endParaRPr lang="el-GR" sz="1500" b="1" dirty="0"/>
                    </a:p>
                  </a:txBody>
                  <a:tcPr/>
                </a:tc>
              </a:tr>
              <a:tr h="562018">
                <a:tc>
                  <a:txBody>
                    <a:bodyPr/>
                    <a:lstStyle/>
                    <a:p>
                      <a:r>
                        <a:rPr lang="el-GR" sz="900" dirty="0" smtClean="0"/>
                        <a:t>ΑΛΙΕΙΑ</a:t>
                      </a:r>
                      <a:endParaRPr lang="el-GR" sz="900" dirty="0"/>
                    </a:p>
                  </a:txBody>
                  <a:tcPr/>
                </a:tc>
                <a:tc>
                  <a:txBody>
                    <a:bodyPr/>
                    <a:lstStyle/>
                    <a:p>
                      <a:r>
                        <a:rPr lang="el-GR" sz="1500" b="1" dirty="0" smtClean="0"/>
                        <a:t>30,2</a:t>
                      </a:r>
                      <a:endParaRPr lang="el-GR" sz="1500" b="1" dirty="0"/>
                    </a:p>
                  </a:txBody>
                  <a:tcPr/>
                </a:tc>
                <a:tc>
                  <a:txBody>
                    <a:bodyPr/>
                    <a:lstStyle/>
                    <a:p>
                      <a:r>
                        <a:rPr lang="el-GR" sz="1500" b="1" dirty="0" smtClean="0"/>
                        <a:t>30,1</a:t>
                      </a:r>
                      <a:endParaRPr lang="el-GR" sz="1500" b="1" dirty="0"/>
                    </a:p>
                  </a:txBody>
                  <a:tcPr/>
                </a:tc>
                <a:tc>
                  <a:txBody>
                    <a:bodyPr/>
                    <a:lstStyle/>
                    <a:p>
                      <a:r>
                        <a:rPr lang="el-GR" sz="1500" b="1" dirty="0" smtClean="0"/>
                        <a:t>29,9</a:t>
                      </a:r>
                      <a:endParaRPr lang="el-GR" sz="1500" b="1" dirty="0"/>
                    </a:p>
                  </a:txBody>
                  <a:tcPr/>
                </a:tc>
                <a:tc>
                  <a:txBody>
                    <a:bodyPr/>
                    <a:lstStyle/>
                    <a:p>
                      <a:r>
                        <a:rPr lang="el-GR" sz="1500" b="1" dirty="0" smtClean="0"/>
                        <a:t>29,7</a:t>
                      </a:r>
                      <a:endParaRPr lang="el-GR" sz="1500" b="1" dirty="0"/>
                    </a:p>
                  </a:txBody>
                  <a:tcPr/>
                </a:tc>
                <a:tc>
                  <a:txBody>
                    <a:bodyPr/>
                    <a:lstStyle/>
                    <a:p>
                      <a:r>
                        <a:rPr lang="el-GR" sz="1500" b="1" dirty="0" smtClean="0"/>
                        <a:t>29,5</a:t>
                      </a:r>
                      <a:endParaRPr lang="el-GR" sz="1500" b="1" dirty="0"/>
                    </a:p>
                  </a:txBody>
                  <a:tcPr/>
                </a:tc>
                <a:tc>
                  <a:txBody>
                    <a:bodyPr/>
                    <a:lstStyle/>
                    <a:p>
                      <a:r>
                        <a:rPr lang="el-GR" sz="1500" b="1" dirty="0" smtClean="0"/>
                        <a:t>29,2</a:t>
                      </a:r>
                      <a:endParaRPr lang="el-GR" sz="1500" b="1" dirty="0"/>
                    </a:p>
                  </a:txBody>
                  <a:tcPr/>
                </a:tc>
                <a:tc>
                  <a:txBody>
                    <a:bodyPr/>
                    <a:lstStyle/>
                    <a:p>
                      <a:r>
                        <a:rPr lang="el-GR" sz="1500" b="1" dirty="0" smtClean="0"/>
                        <a:t>29,0</a:t>
                      </a:r>
                      <a:endParaRPr lang="el-GR" sz="1500" b="1" dirty="0"/>
                    </a:p>
                  </a:txBody>
                  <a:tcPr/>
                </a:tc>
                <a:tc>
                  <a:txBody>
                    <a:bodyPr/>
                    <a:lstStyle/>
                    <a:p>
                      <a:r>
                        <a:rPr lang="el-GR" sz="1500" b="1" dirty="0" smtClean="0"/>
                        <a:t>207.832,2</a:t>
                      </a:r>
                      <a:endParaRPr lang="el-GR" sz="1500" b="1" dirty="0"/>
                    </a:p>
                  </a:txBody>
                  <a:tcPr/>
                </a:tc>
              </a:tr>
            </a:tbl>
          </a:graphicData>
        </a:graphic>
      </p:graphicFrame>
    </p:spTree>
  </p:cSld>
  <p:clrMapOvr>
    <a:masterClrMapping/>
  </p:clrMapOvr>
  <p:transition spd="slow">
    <p:wipe dir="d"/>
    <p:sndAc>
      <p:stSnd>
        <p:snd r:embed="rId2" name="arrow.wav"/>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0"/>
            <a:ext cx="8229600" cy="692695"/>
          </a:xfrm>
        </p:spPr>
        <p:txBody>
          <a:bodyPr/>
          <a:lstStyle/>
          <a:p>
            <a:pPr algn="ctr" eaLnBrk="1" hangingPunct="1"/>
            <a:r>
              <a:rPr lang="el-GR" sz="2800" b="1" u="sng" dirty="0" smtClean="0"/>
              <a:t>ΕΣΠΑ </a:t>
            </a:r>
            <a:r>
              <a:rPr lang="el-GR" sz="2800" b="1" u="sng" dirty="0"/>
              <a:t>Ι (2007-2013</a:t>
            </a:r>
            <a:r>
              <a:rPr lang="el-GR" sz="2800" b="1" u="sng" dirty="0" smtClean="0"/>
              <a:t>) </a:t>
            </a:r>
            <a:r>
              <a:rPr lang="en-US" sz="2800" b="1" u="sng" dirty="0" smtClean="0"/>
              <a:t>IV</a:t>
            </a:r>
            <a:endParaRPr lang="el-GR" sz="2800" b="1" dirty="0" smtClean="0"/>
          </a:p>
        </p:txBody>
      </p:sp>
      <p:graphicFrame>
        <p:nvGraphicFramePr>
          <p:cNvPr id="4" name="3 - Θέση περιεχομένου"/>
          <p:cNvGraphicFramePr>
            <a:graphicFrameLocks noGrp="1"/>
          </p:cNvGraphicFramePr>
          <p:nvPr>
            <p:ph idx="1"/>
          </p:nvPr>
        </p:nvGraphicFramePr>
        <p:xfrm>
          <a:off x="468313" y="765175"/>
          <a:ext cx="8229600" cy="523559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wipe dir="d"/>
    <p:sndAc>
      <p:stSnd>
        <p:snd r:embed="rId2" name="arrow.wav"/>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0"/>
            <a:ext cx="8229600" cy="692695"/>
          </a:xfrm>
        </p:spPr>
        <p:txBody>
          <a:bodyPr/>
          <a:lstStyle/>
          <a:p>
            <a:pPr algn="ctr" eaLnBrk="1" hangingPunct="1"/>
            <a:r>
              <a:rPr lang="el-GR" sz="2800" b="1" u="sng" dirty="0" smtClean="0"/>
              <a:t>ΕΣΠΑ </a:t>
            </a:r>
            <a:r>
              <a:rPr lang="el-GR" sz="2800" b="1" u="sng" dirty="0"/>
              <a:t>Ι (2007-2013</a:t>
            </a:r>
            <a:r>
              <a:rPr lang="el-GR" sz="2800" b="1" u="sng" dirty="0" smtClean="0"/>
              <a:t>) </a:t>
            </a:r>
            <a:r>
              <a:rPr lang="en-US" sz="2800" b="1" u="sng" dirty="0" smtClean="0"/>
              <a:t>V</a:t>
            </a:r>
            <a:endParaRPr lang="el-GR" sz="2800" b="1" dirty="0" smtClean="0"/>
          </a:p>
        </p:txBody>
      </p:sp>
      <p:sp>
        <p:nvSpPr>
          <p:cNvPr id="19458" name="2 - Θέση περιεχομένου"/>
          <p:cNvSpPr>
            <a:spLocks noGrp="1"/>
          </p:cNvSpPr>
          <p:nvPr>
            <p:ph idx="1"/>
          </p:nvPr>
        </p:nvSpPr>
        <p:spPr>
          <a:xfrm>
            <a:off x="468313" y="764704"/>
            <a:ext cx="8229600" cy="5976664"/>
          </a:xfrm>
        </p:spPr>
        <p:txBody>
          <a:bodyPr/>
          <a:lstStyle/>
          <a:p>
            <a:pPr marL="0" indent="0" algn="ctr">
              <a:buNone/>
            </a:pPr>
            <a:r>
              <a:rPr lang="el-GR" sz="2400" dirty="0" smtClean="0">
                <a:latin typeface="+mj-lt"/>
              </a:rPr>
              <a:t>Βασικοί Θεσμικοί Δρώντες στην υλοποίηση του ΕΣΠΑ Ι</a:t>
            </a:r>
          </a:p>
          <a:p>
            <a:pPr marL="0" indent="0"/>
            <a:r>
              <a:rPr lang="el-GR" sz="2000" b="1" dirty="0" smtClean="0">
                <a:latin typeface="+mj-lt"/>
              </a:rPr>
              <a:t>Εθνική Αρχή Συντονισμού</a:t>
            </a:r>
            <a:endParaRPr lang="en-US" sz="2000" b="1" dirty="0" smtClean="0">
              <a:latin typeface="+mj-lt"/>
            </a:endParaRPr>
          </a:p>
          <a:p>
            <a:pPr marL="0" indent="0">
              <a:buNone/>
            </a:pPr>
            <a:r>
              <a:rPr lang="el-GR" sz="2000" dirty="0" smtClean="0">
                <a:latin typeface="+mj-lt"/>
              </a:rPr>
              <a:t>Συντονισμός προγραμματισμού, εφαρμογή ΕΠ, καθοδήγηση Δ.Α., συνομιλητής με Ε. Επιτροπή, συντονισμός Ταμείων  … </a:t>
            </a:r>
          </a:p>
          <a:p>
            <a:pPr marL="0" indent="0"/>
            <a:r>
              <a:rPr lang="el-GR" sz="2000" b="1" dirty="0" smtClean="0">
                <a:latin typeface="+mj-lt"/>
              </a:rPr>
              <a:t>Διαχειριστική Αρχή</a:t>
            </a:r>
          </a:p>
          <a:p>
            <a:pPr marL="0" indent="0">
              <a:buNone/>
            </a:pPr>
            <a:r>
              <a:rPr lang="el-GR" sz="2000" dirty="0" smtClean="0">
                <a:latin typeface="+mj-lt"/>
              </a:rPr>
              <a:t>Χρηστή δημοσιονομική διαχείριση, καταχώρηση στο ΟΠΣ,  παρακολούθηση και υποστήριξη δικαιούχων …</a:t>
            </a:r>
          </a:p>
          <a:p>
            <a:pPr marL="0" indent="0"/>
            <a:r>
              <a:rPr lang="el-GR" sz="2000" b="1" dirty="0" smtClean="0">
                <a:latin typeface="+mj-lt"/>
              </a:rPr>
              <a:t>Ενδιάμεσοι Φορείς Διαχείρισης</a:t>
            </a:r>
          </a:p>
          <a:p>
            <a:pPr marL="0" indent="0">
              <a:buNone/>
            </a:pPr>
            <a:r>
              <a:rPr lang="el-GR" sz="2000" dirty="0" smtClean="0">
                <a:latin typeface="+mj-lt"/>
              </a:rPr>
              <a:t>Ορίζονται με απόφαση του Υπουργού του αντιστοίχου τομεακού (παροχή δικαιώματος βάσει νομοθεσίας), μέρος αρμοδιοτήτων της Δ.Α., τελική ευθύνη στην Δ.Α., έλεγχος από την Δ.Α. και τελική ευθύνη της τελευταίας</a:t>
            </a:r>
          </a:p>
          <a:p>
            <a:pPr marL="0" indent="0"/>
            <a:r>
              <a:rPr lang="el-GR" sz="2000" b="1" dirty="0" smtClean="0">
                <a:latin typeface="+mj-lt"/>
              </a:rPr>
              <a:t>Ενδιάμεσες Διαχειριστικές Αρχές</a:t>
            </a:r>
          </a:p>
          <a:p>
            <a:pPr marL="0" indent="0">
              <a:buNone/>
            </a:pPr>
            <a:r>
              <a:rPr lang="el-GR" sz="2000" dirty="0" smtClean="0">
                <a:latin typeface="+mj-lt"/>
              </a:rPr>
              <a:t>Πρώην Ε.Υ.Δ. Περιφερειακών Προγραμμάτων του Γ΄ ΚΠΣ,  επιλογή πράξεων,  αποφάσεις ένταξης, ΟΠΣ, ένταξη ή ανάκληση πράξεων,  επαληθεύεις, έλεγχοι … </a:t>
            </a:r>
          </a:p>
          <a:p>
            <a:pPr marL="0" indent="0" algn="ctr">
              <a:buNone/>
            </a:pPr>
            <a:endParaRPr lang="el-GR" sz="1800" dirty="0" smtClean="0">
              <a:latin typeface="+mj-lt"/>
            </a:endParaRPr>
          </a:p>
          <a:p>
            <a:pPr marL="0" indent="0" algn="ctr">
              <a:buNone/>
            </a:pPr>
            <a:endParaRPr lang="el-GR" sz="1800" dirty="0" smtClean="0">
              <a:latin typeface="+mj-lt"/>
            </a:endParaRPr>
          </a:p>
          <a:p>
            <a:pPr marL="0" indent="0" algn="ctr">
              <a:buNone/>
            </a:pPr>
            <a:endParaRPr lang="el-GR" sz="1800" dirty="0" smtClean="0">
              <a:latin typeface="+mj-lt"/>
            </a:endParaRPr>
          </a:p>
          <a:p>
            <a:pPr marL="0" indent="0" algn="just">
              <a:buNone/>
            </a:pPr>
            <a:endParaRPr lang="el-GR" sz="1800" dirty="0">
              <a:latin typeface="+mj-lt"/>
            </a:endParaRPr>
          </a:p>
        </p:txBody>
      </p:sp>
    </p:spTree>
  </p:cSld>
  <p:clrMapOvr>
    <a:masterClrMapping/>
  </p:clrMapOvr>
  <p:transition spd="slow">
    <p:wipe dir="d"/>
    <p:sndAc>
      <p:stSnd>
        <p:snd r:embed="rId2" name="arrow.wav"/>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0"/>
            <a:ext cx="8229600" cy="692695"/>
          </a:xfrm>
        </p:spPr>
        <p:txBody>
          <a:bodyPr/>
          <a:lstStyle/>
          <a:p>
            <a:pPr algn="ctr" eaLnBrk="1" hangingPunct="1"/>
            <a:r>
              <a:rPr lang="el-GR" sz="2800" b="1" u="sng" dirty="0" smtClean="0"/>
              <a:t>ΕΣΠΑ </a:t>
            </a:r>
            <a:r>
              <a:rPr lang="el-GR" sz="2800" b="1" u="sng" dirty="0"/>
              <a:t>Ι (2007-2013</a:t>
            </a:r>
            <a:r>
              <a:rPr lang="el-GR" sz="2800" b="1" u="sng" dirty="0" smtClean="0"/>
              <a:t>) </a:t>
            </a:r>
            <a:r>
              <a:rPr lang="en-US" sz="2800" b="1" u="sng" dirty="0" smtClean="0"/>
              <a:t>V</a:t>
            </a:r>
            <a:r>
              <a:rPr lang="el-GR" sz="2800" b="1" u="sng" dirty="0" smtClean="0"/>
              <a:t>Ι</a:t>
            </a:r>
            <a:endParaRPr lang="el-GR" sz="2800" b="1" dirty="0" smtClean="0"/>
          </a:p>
        </p:txBody>
      </p:sp>
      <p:sp>
        <p:nvSpPr>
          <p:cNvPr id="19458" name="2 - Θέση περιεχομένου"/>
          <p:cNvSpPr>
            <a:spLocks noGrp="1"/>
          </p:cNvSpPr>
          <p:nvPr>
            <p:ph idx="1"/>
          </p:nvPr>
        </p:nvSpPr>
        <p:spPr>
          <a:xfrm>
            <a:off x="468313" y="764704"/>
            <a:ext cx="8229600" cy="5976664"/>
          </a:xfrm>
        </p:spPr>
        <p:txBody>
          <a:bodyPr/>
          <a:lstStyle/>
          <a:p>
            <a:pPr marL="0" indent="0" algn="ctr">
              <a:buNone/>
            </a:pPr>
            <a:r>
              <a:rPr lang="el-GR" sz="2400" dirty="0" smtClean="0">
                <a:latin typeface="+mj-lt"/>
              </a:rPr>
              <a:t>Βασικοί Θεσμικοί Δρώντες στην υλοποίηση του ΕΣΠΑ Ι</a:t>
            </a:r>
          </a:p>
          <a:p>
            <a:pPr marL="0" indent="0"/>
            <a:r>
              <a:rPr lang="el-GR" sz="2000" b="1" dirty="0" smtClean="0">
                <a:latin typeface="+mj-lt"/>
              </a:rPr>
              <a:t>Διάσκεψη Προέδρων των Επιτροπών Παρακολούθησης των Ε.Π.</a:t>
            </a:r>
          </a:p>
          <a:p>
            <a:pPr marL="0" indent="0">
              <a:buNone/>
            </a:pPr>
            <a:r>
              <a:rPr lang="el-GR" sz="2000" dirty="0" smtClean="0">
                <a:latin typeface="+mj-lt"/>
              </a:rPr>
              <a:t>Παρακολούθηση αποτελεσμάτων εφαρμογής των Προγραμμάτων, επικεφαλής ο Υπουργός Οικονομίας, εκδίδει την ετήσια στρατηγική πολιτικής, διαμορφώνει προτάσεις … </a:t>
            </a:r>
          </a:p>
          <a:p>
            <a:pPr marL="0" indent="0"/>
            <a:r>
              <a:rPr lang="el-GR" sz="2000" dirty="0" smtClean="0">
                <a:latin typeface="+mj-lt"/>
              </a:rPr>
              <a:t> </a:t>
            </a:r>
            <a:r>
              <a:rPr lang="el-GR" sz="2000" b="1" dirty="0" smtClean="0">
                <a:latin typeface="+mj-lt"/>
              </a:rPr>
              <a:t>Επιτροπές Παρακολούθησης των Ε.Π.</a:t>
            </a:r>
          </a:p>
          <a:p>
            <a:pPr marL="0" indent="0">
              <a:buNone/>
            </a:pPr>
            <a:r>
              <a:rPr lang="el-GR" sz="2000" dirty="0" smtClean="0">
                <a:latin typeface="+mj-lt"/>
              </a:rPr>
              <a:t>Παρακολούθηση αποτελεσματικότητας και ποιότητας υλοποίησης του Ε.Π., έγκριση εκθέσεων, </a:t>
            </a:r>
          </a:p>
          <a:p>
            <a:pPr marL="0" indent="0"/>
            <a:r>
              <a:rPr lang="el-GR" sz="2000" b="1" dirty="0" smtClean="0">
                <a:latin typeface="+mj-lt"/>
              </a:rPr>
              <a:t>Αρχή Πιστοποίησης</a:t>
            </a:r>
          </a:p>
          <a:p>
            <a:pPr marL="0" indent="0">
              <a:buNone/>
            </a:pPr>
            <a:r>
              <a:rPr lang="el-GR" sz="2000" dirty="0" smtClean="0">
                <a:latin typeface="+mj-lt"/>
              </a:rPr>
              <a:t>Αρχή Πληρωμών, Έλεγχος </a:t>
            </a:r>
            <a:r>
              <a:rPr lang="el-GR" sz="2000" dirty="0" err="1" smtClean="0">
                <a:latin typeface="+mj-lt"/>
              </a:rPr>
              <a:t>χρηματοροών</a:t>
            </a:r>
            <a:r>
              <a:rPr lang="el-GR" sz="2000" dirty="0" smtClean="0">
                <a:latin typeface="+mj-lt"/>
              </a:rPr>
              <a:t>, ακριβή δήλωση δαπανών, επαλήθευση αυτών, μητρώα ποσών ανάκλησης, δυνατότητα επιθεωρήσεων ελέγχων σε δικαιούχους. </a:t>
            </a:r>
          </a:p>
          <a:p>
            <a:pPr marL="0" indent="0"/>
            <a:r>
              <a:rPr lang="el-GR" sz="2000" b="1" dirty="0" smtClean="0">
                <a:latin typeface="+mj-lt"/>
              </a:rPr>
              <a:t>Αρχή Ελέγχου (Επιτροπή Δημοσιονομικού Ελέγχου)</a:t>
            </a:r>
          </a:p>
          <a:p>
            <a:pPr marL="0" indent="0">
              <a:buNone/>
            </a:pPr>
            <a:r>
              <a:rPr lang="el-GR" sz="2000" dirty="0" smtClean="0">
                <a:latin typeface="+mj-lt"/>
              </a:rPr>
              <a:t>Εξωτερικός έλεγχος,  έλεγχος αποτελεσματικότητας, υποβολή στην Ε. Επιτροπή στρατηγικής ελέγχου , υποβολή ετήσιας έκθεσης Ελέγχου</a:t>
            </a:r>
          </a:p>
          <a:p>
            <a:pPr marL="0" indent="0" algn="ctr">
              <a:buNone/>
            </a:pPr>
            <a:endParaRPr lang="el-GR" sz="1800" dirty="0" smtClean="0">
              <a:latin typeface="+mj-lt"/>
            </a:endParaRPr>
          </a:p>
          <a:p>
            <a:pPr marL="0" indent="0" algn="ctr">
              <a:buNone/>
            </a:pPr>
            <a:endParaRPr lang="el-GR" sz="1800" dirty="0" smtClean="0">
              <a:latin typeface="+mj-lt"/>
            </a:endParaRPr>
          </a:p>
          <a:p>
            <a:pPr marL="0" indent="0" algn="ctr">
              <a:buNone/>
            </a:pPr>
            <a:endParaRPr lang="el-GR" sz="1800" dirty="0" smtClean="0">
              <a:latin typeface="+mj-lt"/>
            </a:endParaRPr>
          </a:p>
          <a:p>
            <a:pPr marL="0" indent="0" algn="just">
              <a:buNone/>
            </a:pPr>
            <a:endParaRPr lang="el-GR" sz="1800" dirty="0">
              <a:latin typeface="+mj-lt"/>
            </a:endParaRPr>
          </a:p>
        </p:txBody>
      </p:sp>
    </p:spTree>
  </p:cSld>
  <p:clrMapOvr>
    <a:masterClrMapping/>
  </p:clrMapOvr>
  <p:transition spd="slow">
    <p:wipe dir="d"/>
    <p:sndAc>
      <p:stSnd>
        <p:snd r:embed="rId2" name="arrow.wav"/>
      </p:st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214290"/>
            <a:ext cx="8229600" cy="1000132"/>
          </a:xfrm>
        </p:spPr>
        <p:txBody>
          <a:bodyPr/>
          <a:lstStyle/>
          <a:p>
            <a:pPr algn="ctr" eaLnBrk="1" hangingPunct="1"/>
            <a:r>
              <a:rPr lang="el-GR" sz="2800" b="1" u="sng" dirty="0" smtClean="0"/>
              <a:t>ΕΤΑΙΡΙΚΟ ΣΥΜΦΩΝΟ για το ΠΛΑΙΣΙΟ ΑΝΑΠΤΥΞΗΣ</a:t>
            </a:r>
            <a:br>
              <a:rPr lang="el-GR" sz="2800" b="1" u="sng" dirty="0" smtClean="0"/>
            </a:br>
            <a:r>
              <a:rPr lang="el-GR" sz="2800" b="1" u="sng" dirty="0" smtClean="0"/>
              <a:t>ΕΣΠΑ ΙΙ (</a:t>
            </a:r>
            <a:r>
              <a:rPr lang="en-US" sz="2800" b="1" u="sng" dirty="0" smtClean="0"/>
              <a:t>2014-2020</a:t>
            </a:r>
            <a:r>
              <a:rPr lang="el-GR" sz="2800" b="1" u="sng" dirty="0" smtClean="0"/>
              <a:t>) Ι</a:t>
            </a:r>
            <a:endParaRPr lang="el-GR" sz="2800" b="1" dirty="0" smtClean="0"/>
          </a:p>
        </p:txBody>
      </p:sp>
      <p:sp>
        <p:nvSpPr>
          <p:cNvPr id="19458" name="2 - Θέση περιεχομένου"/>
          <p:cNvSpPr>
            <a:spLocks noGrp="1"/>
          </p:cNvSpPr>
          <p:nvPr>
            <p:ph idx="1"/>
          </p:nvPr>
        </p:nvSpPr>
        <p:spPr>
          <a:xfrm>
            <a:off x="468313" y="1142984"/>
            <a:ext cx="8229600" cy="5598384"/>
          </a:xfrm>
        </p:spPr>
        <p:txBody>
          <a:bodyPr/>
          <a:lstStyle/>
          <a:p>
            <a:pPr marL="0" indent="0" algn="ctr">
              <a:buNone/>
            </a:pPr>
            <a:r>
              <a:rPr lang="el-GR" sz="1800" b="1" dirty="0" smtClean="0">
                <a:latin typeface="+mj-lt"/>
              </a:rPr>
              <a:t>Εθνικό Συνέδριο Απρίλιος 2013 – 13 Περιφερειακά Συνέδρια Μάιος 2013 – Σχέδιο Πρότασης Αύγουστος 2013 – Εγκύκλιος Ιανουάριος 2014</a:t>
            </a:r>
          </a:p>
          <a:p>
            <a:pPr marL="0" indent="0" algn="ctr">
              <a:buNone/>
            </a:pPr>
            <a:r>
              <a:rPr lang="el-GR" sz="1800" b="1" dirty="0" smtClean="0">
                <a:latin typeface="+mj-lt"/>
              </a:rPr>
              <a:t>Μάιος 2014: εκπόνηση το Εταιρικού Συμφώνου για το Πλαίσιο Αναφοράς</a:t>
            </a:r>
          </a:p>
          <a:p>
            <a:pPr marL="0" indent="0" algn="ctr">
              <a:buNone/>
            </a:pPr>
            <a:endParaRPr lang="el-GR" sz="1800" b="1" dirty="0" smtClean="0">
              <a:latin typeface="+mj-lt"/>
            </a:endParaRPr>
          </a:p>
          <a:p>
            <a:pPr marL="0" indent="0" algn="ctr">
              <a:buNone/>
            </a:pPr>
            <a:r>
              <a:rPr lang="el-GR" sz="1800" b="1" dirty="0" smtClean="0">
                <a:latin typeface="+mj-lt"/>
              </a:rPr>
              <a:t>Ν.4314/2014 «Διαχείριση, έλεγχος και εφαρμογή αναπτυξιακών παρεμβάσεων για την Προγραμματική Περίοδο 2014-2020» (ΦΕΚ Α΄ 265, 23.12.2014)</a:t>
            </a:r>
            <a:endParaRPr lang="el-GR" dirty="0" smtClean="0"/>
          </a:p>
          <a:p>
            <a:pPr marL="0" indent="0" eaLnBrk="1" hangingPunct="1">
              <a:buNone/>
            </a:pPr>
            <a:r>
              <a:rPr lang="el-GR" sz="2400" b="1" u="sng" dirty="0" smtClean="0">
                <a:latin typeface="+mj-lt"/>
              </a:rPr>
              <a:t>5 Εθνικοί Στρατηγικοί Στόχοι</a:t>
            </a:r>
            <a:r>
              <a:rPr lang="el-GR" sz="2400" b="1" dirty="0" smtClean="0">
                <a:latin typeface="+mj-lt"/>
              </a:rPr>
              <a:t>:</a:t>
            </a:r>
          </a:p>
          <a:p>
            <a:r>
              <a:rPr lang="el-GR" sz="1800" dirty="0" smtClean="0">
                <a:latin typeface="+mj-lt"/>
              </a:rPr>
              <a:t>Ενίσχυση της ανταγωνιστικότητας και της εξωστρέφειας των επιχειρήσεων, μετάβαση στην ποιοτική επιχειρηματικότητα, με αιχμή την καινοτομία και αύξηση της εγχώριας προστιθέμενης αξίας</a:t>
            </a:r>
          </a:p>
          <a:p>
            <a:r>
              <a:rPr lang="el-GR" sz="1800" dirty="0" smtClean="0">
                <a:latin typeface="+mj-lt"/>
              </a:rPr>
              <a:t>Ανάπτυξη και αξιοποίηση ικανοτήτων ανθρώπινου δυναμικού – ενεργός κοινωνική ενσωμάτωση</a:t>
            </a:r>
          </a:p>
          <a:p>
            <a:r>
              <a:rPr lang="el-GR" sz="1800" dirty="0" smtClean="0">
                <a:latin typeface="+mj-lt"/>
              </a:rPr>
              <a:t>Προστασία του περιβάλλοντος – μετάβαση σε μία οικονομία φιλική στο περιβάλλον</a:t>
            </a:r>
          </a:p>
          <a:p>
            <a:r>
              <a:rPr lang="el-GR" sz="1800" dirty="0" smtClean="0">
                <a:latin typeface="+mj-lt"/>
              </a:rPr>
              <a:t>Ανάπτυξη – εκσυγχρονισμός – συμπλήρωση υποδομών για την οικονομική και κοινωνική ανάπτυξη</a:t>
            </a:r>
          </a:p>
          <a:p>
            <a:r>
              <a:rPr lang="el-GR" sz="1800" dirty="0" smtClean="0">
                <a:latin typeface="+mj-lt"/>
              </a:rPr>
              <a:t>Βελτίωση της θεσμικής επάρκειας και της αποτελεσματικής δημόσιας διοίκησης</a:t>
            </a:r>
          </a:p>
        </p:txBody>
      </p:sp>
    </p:spTree>
  </p:cSld>
  <p:clrMapOvr>
    <a:masterClrMapping/>
  </p:clrMapOvr>
  <p:transition spd="slow">
    <p:wipe dir="d"/>
    <p:sndAc>
      <p:stSnd>
        <p:snd r:embed="rId2" name="arrow.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a:xfrm>
            <a:off x="457200" y="0"/>
            <a:ext cx="8229600" cy="1052513"/>
          </a:xfrm>
        </p:spPr>
        <p:txBody>
          <a:bodyPr/>
          <a:lstStyle/>
          <a:p>
            <a:pPr algn="ctr" eaLnBrk="1" hangingPunct="1"/>
            <a:r>
              <a:rPr lang="el-GR" sz="2800" b="1" dirty="0" smtClean="0"/>
              <a:t>ΟΙ ΠΡΟΫΠΟΛΟΓΙΣΜΟΙ ΤΗΣ Ε.Ε. (ΕΣΟΔΑ)</a:t>
            </a:r>
          </a:p>
        </p:txBody>
      </p:sp>
      <p:sp>
        <p:nvSpPr>
          <p:cNvPr id="15362" name="2 - Θέση περιεχομένου"/>
          <p:cNvSpPr>
            <a:spLocks noGrp="1"/>
          </p:cNvSpPr>
          <p:nvPr>
            <p:ph idx="1"/>
          </p:nvPr>
        </p:nvSpPr>
        <p:spPr>
          <a:xfrm>
            <a:off x="457200" y="981075"/>
            <a:ext cx="8229600" cy="5343525"/>
          </a:xfrm>
        </p:spPr>
        <p:txBody>
          <a:bodyPr/>
          <a:lstStyle/>
          <a:p>
            <a:pPr eaLnBrk="1" hangingPunct="1">
              <a:buNone/>
            </a:pPr>
            <a:endParaRPr lang="el-GR" dirty="0" smtClean="0"/>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p:txBody>
      </p:sp>
      <p:graphicFrame>
        <p:nvGraphicFramePr>
          <p:cNvPr id="4" name="3 - Γράφημα"/>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slow">
    <p:wipe dir="d"/>
    <p:sndAc>
      <p:stSnd>
        <p:snd r:embed="rId3" name="arrow.wav"/>
      </p:st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214290"/>
            <a:ext cx="8229600" cy="1000132"/>
          </a:xfrm>
        </p:spPr>
        <p:txBody>
          <a:bodyPr/>
          <a:lstStyle/>
          <a:p>
            <a:pPr algn="ctr" eaLnBrk="1" hangingPunct="1"/>
            <a:r>
              <a:rPr lang="el-GR" sz="2800" b="1" u="sng" dirty="0" smtClean="0"/>
              <a:t>ΕΤΑΙΡΙΚΟ ΣΥΜΦΩΝΟ για το ΠΛΑΙΣΙΟ ΑΝΑΠΤΥΞΗΣ</a:t>
            </a:r>
            <a:br>
              <a:rPr lang="el-GR" sz="2800" b="1" u="sng" dirty="0" smtClean="0"/>
            </a:br>
            <a:r>
              <a:rPr lang="el-GR" sz="2800" b="1" u="sng" dirty="0" smtClean="0"/>
              <a:t>ΕΣΠΑ ΙΙ </a:t>
            </a:r>
            <a:r>
              <a:rPr lang="el-GR" sz="2800" b="1" u="sng" dirty="0"/>
              <a:t>(</a:t>
            </a:r>
            <a:r>
              <a:rPr lang="el-GR" sz="2800" b="1" u="sng" dirty="0" smtClean="0"/>
              <a:t>201</a:t>
            </a:r>
            <a:r>
              <a:rPr lang="en-US" sz="2800" b="1" u="sng" dirty="0" smtClean="0"/>
              <a:t>4</a:t>
            </a:r>
            <a:r>
              <a:rPr lang="el-GR" sz="2800" b="1" u="sng" dirty="0" smtClean="0"/>
              <a:t>-2020) ΙΙ</a:t>
            </a:r>
            <a:endParaRPr lang="el-GR" sz="2800" b="1" dirty="0" smtClean="0"/>
          </a:p>
        </p:txBody>
      </p:sp>
      <p:sp>
        <p:nvSpPr>
          <p:cNvPr id="19458" name="2 - Θέση περιεχομένου"/>
          <p:cNvSpPr>
            <a:spLocks noGrp="1"/>
          </p:cNvSpPr>
          <p:nvPr>
            <p:ph idx="1"/>
          </p:nvPr>
        </p:nvSpPr>
        <p:spPr>
          <a:xfrm>
            <a:off x="468313" y="1142984"/>
            <a:ext cx="8229600" cy="5598384"/>
          </a:xfrm>
        </p:spPr>
        <p:txBody>
          <a:bodyPr/>
          <a:lstStyle/>
          <a:p>
            <a:pPr>
              <a:buNone/>
            </a:pPr>
            <a:r>
              <a:rPr lang="el-GR" sz="1800" b="1" dirty="0" smtClean="0">
                <a:latin typeface="+mj-lt"/>
              </a:rPr>
              <a:t>Τα βασικά χαρακτηριστικά του νέου ΕΣΠΑ:</a:t>
            </a:r>
            <a:endParaRPr lang="el-GR" sz="1800" dirty="0" smtClean="0">
              <a:latin typeface="+mj-lt"/>
            </a:endParaRPr>
          </a:p>
          <a:p>
            <a:pPr>
              <a:buNone/>
            </a:pPr>
            <a:r>
              <a:rPr lang="el-GR" sz="1800" dirty="0" smtClean="0">
                <a:latin typeface="+mj-lt"/>
              </a:rPr>
              <a:t>- Κοινοτική Συνδρομή ΕΣΠΑ: 19,7 δις. (Δημόσια Δαπάνη 24,6 δις) ευρώ</a:t>
            </a:r>
          </a:p>
          <a:p>
            <a:pPr>
              <a:buNone/>
            </a:pPr>
            <a:r>
              <a:rPr lang="el-GR" sz="1800" dirty="0" smtClean="0">
                <a:latin typeface="+mj-lt"/>
              </a:rPr>
              <a:t>Σε  αυτό προστίθενται:</a:t>
            </a:r>
          </a:p>
          <a:p>
            <a:pPr>
              <a:buNone/>
            </a:pPr>
            <a:r>
              <a:rPr lang="el-GR" sz="1800" dirty="0" smtClean="0">
                <a:latin typeface="+mj-lt"/>
              </a:rPr>
              <a:t>-      οι πόροι του CEF (Συνδέοντας την Ευρώπη) περίπου 580 εκ. € (ΔΔ 682 εκ. €) πόροι   από Ταμείο Συνοχής που διαχειρίζονται κεντρικά από ΕΕ αλλά αποκλειστικά για έργα που θα προτείνει η χώρα</a:t>
            </a:r>
          </a:p>
          <a:p>
            <a:pPr>
              <a:buNone/>
            </a:pPr>
            <a:r>
              <a:rPr lang="el-GR" sz="1800" dirty="0" smtClean="0">
                <a:latin typeface="+mj-lt"/>
              </a:rPr>
              <a:t>-      οι πόροι για τα Προγράμματα  Ευρωπαϊκής εδαφικής συνεργασίας (231,7 εκ. €) (ΔΔ 289,6 εκ. €)</a:t>
            </a:r>
          </a:p>
          <a:p>
            <a:pPr>
              <a:buNone/>
            </a:pPr>
            <a:r>
              <a:rPr lang="el-GR" sz="1800" dirty="0" smtClean="0">
                <a:latin typeface="+mj-lt"/>
              </a:rPr>
              <a:t>-      οι πόροι του Ευρωπαϊκού Ταμείου για τους απόρους (FEAD) που διαχειρίζεται η χώρα περίπου 281 εκ. € (351 εκ. €)</a:t>
            </a:r>
          </a:p>
          <a:p>
            <a:pPr>
              <a:buNone/>
            </a:pPr>
            <a:r>
              <a:rPr lang="el-GR" sz="1800" b="1" u="sng" dirty="0" smtClean="0">
                <a:latin typeface="+mj-lt"/>
              </a:rPr>
              <a:t>Συνολικό ποσό κοινοτικής συνδρομής : περίπου 20,8 δις €</a:t>
            </a:r>
          </a:p>
          <a:p>
            <a:pPr>
              <a:buNone/>
            </a:pPr>
            <a:r>
              <a:rPr lang="el-GR" sz="1800" b="1" u="sng" dirty="0" smtClean="0">
                <a:latin typeface="+mj-lt"/>
              </a:rPr>
              <a:t>Εκτιμώμενη συνολική δημόσια δαπάνη: περίπου 26 δις €</a:t>
            </a:r>
          </a:p>
          <a:p>
            <a:pPr>
              <a:buNone/>
            </a:pPr>
            <a:r>
              <a:rPr lang="el-GR" sz="1800" dirty="0" smtClean="0">
                <a:latin typeface="+mj-lt"/>
              </a:rPr>
              <a:t>-Επτά Εθνικά Επιχειρησιακά προγράμματα (μαζί με την Τεχνική Βοήθεια)</a:t>
            </a:r>
          </a:p>
          <a:p>
            <a:pPr marL="0" indent="0" algn="ctr">
              <a:buNone/>
            </a:pPr>
            <a:endParaRPr lang="el-GR" sz="1800" dirty="0" smtClean="0"/>
          </a:p>
        </p:txBody>
      </p:sp>
    </p:spTree>
  </p:cSld>
  <p:clrMapOvr>
    <a:masterClrMapping/>
  </p:clrMapOvr>
  <p:transition spd="slow">
    <p:wipe dir="d"/>
    <p:sndAc>
      <p:stSnd>
        <p:snd r:embed="rId2" name="arrow.wav"/>
      </p:stSnd>
    </p:sndAc>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214290"/>
            <a:ext cx="8229600" cy="1000132"/>
          </a:xfrm>
        </p:spPr>
        <p:txBody>
          <a:bodyPr/>
          <a:lstStyle/>
          <a:p>
            <a:pPr algn="ctr" eaLnBrk="1" hangingPunct="1"/>
            <a:r>
              <a:rPr lang="el-GR" sz="2800" b="1" u="sng" dirty="0" smtClean="0"/>
              <a:t>ΕΤΑΙΡΙΚΟ ΣΥΜΦΩΝΟ για το ΠΛΑΙΣΙΟ ΑΝΑΠΤΥΞΗΣ</a:t>
            </a:r>
            <a:br>
              <a:rPr lang="el-GR" sz="2800" b="1" u="sng" dirty="0" smtClean="0"/>
            </a:br>
            <a:r>
              <a:rPr lang="el-GR" sz="2800" b="1" u="sng" dirty="0" smtClean="0"/>
              <a:t>ΕΣΠΑ ΙΙ </a:t>
            </a:r>
            <a:r>
              <a:rPr lang="el-GR" sz="2800" b="1" u="sng" dirty="0"/>
              <a:t>(</a:t>
            </a:r>
            <a:r>
              <a:rPr lang="el-GR" sz="2800" b="1" u="sng" dirty="0" smtClean="0"/>
              <a:t>201</a:t>
            </a:r>
            <a:r>
              <a:rPr lang="en-US" sz="2800" b="1" u="sng" dirty="0" smtClean="0"/>
              <a:t>4</a:t>
            </a:r>
            <a:r>
              <a:rPr lang="el-GR" sz="2800" b="1" u="sng" dirty="0" smtClean="0"/>
              <a:t>-2020) ΙΙΙ</a:t>
            </a:r>
            <a:endParaRPr lang="el-GR" sz="2800" b="1" dirty="0" smtClean="0"/>
          </a:p>
        </p:txBody>
      </p:sp>
      <p:sp>
        <p:nvSpPr>
          <p:cNvPr id="19458" name="2 - Θέση περιεχομένου"/>
          <p:cNvSpPr>
            <a:spLocks noGrp="1"/>
          </p:cNvSpPr>
          <p:nvPr>
            <p:ph idx="1"/>
          </p:nvPr>
        </p:nvSpPr>
        <p:spPr>
          <a:xfrm>
            <a:off x="500034" y="1142984"/>
            <a:ext cx="8229600" cy="5455508"/>
          </a:xfrm>
        </p:spPr>
        <p:txBody>
          <a:bodyPr/>
          <a:lstStyle/>
          <a:p>
            <a:pPr>
              <a:buNone/>
            </a:pPr>
            <a:r>
              <a:rPr lang="el-GR" sz="1600" b="1" dirty="0" smtClean="0">
                <a:latin typeface="+mj-lt"/>
              </a:rPr>
              <a:t>1.«Επιχειρηματικότητα - Ανταγωνιστικότητα - Καινοτομία».</a:t>
            </a:r>
            <a:endParaRPr lang="el-GR" sz="1600" dirty="0" smtClean="0">
              <a:latin typeface="+mj-lt"/>
            </a:endParaRPr>
          </a:p>
          <a:p>
            <a:pPr>
              <a:buNone/>
            </a:pPr>
            <a:r>
              <a:rPr lang="el-GR" sz="1600" dirty="0" smtClean="0">
                <a:latin typeface="+mj-lt"/>
              </a:rPr>
              <a:t>Προϋπολογισμός: 3,64 δις ευρώ (ΔΔ 4,55 δις ευρώ)</a:t>
            </a:r>
          </a:p>
          <a:p>
            <a:pPr>
              <a:buNone/>
            </a:pPr>
            <a:r>
              <a:rPr lang="el-GR" sz="1600" dirty="0" smtClean="0">
                <a:latin typeface="+mj-lt"/>
              </a:rPr>
              <a:t>Το μεγαλύτερο πρόγραμμα του νέου ΕΣΠΑ, απορροφά το 25 % των πόρων.</a:t>
            </a:r>
          </a:p>
          <a:p>
            <a:pPr>
              <a:buNone/>
            </a:pPr>
            <a:r>
              <a:rPr lang="el-GR" sz="1600" b="1" dirty="0" smtClean="0">
                <a:latin typeface="+mj-lt"/>
              </a:rPr>
              <a:t>2.«Μεταρρύθμιση του Δημοσίου»</a:t>
            </a:r>
            <a:endParaRPr lang="el-GR" sz="1600" dirty="0" smtClean="0">
              <a:latin typeface="+mj-lt"/>
            </a:endParaRPr>
          </a:p>
          <a:p>
            <a:pPr>
              <a:buNone/>
            </a:pPr>
            <a:r>
              <a:rPr lang="el-GR" sz="1600" dirty="0" smtClean="0">
                <a:latin typeface="+mj-lt"/>
              </a:rPr>
              <a:t>Προϋπολογισμός: 0,4 δις. Ευρώ (ΔΔ 0,5 δις ευρώ)</a:t>
            </a:r>
          </a:p>
          <a:p>
            <a:pPr>
              <a:buNone/>
            </a:pPr>
            <a:r>
              <a:rPr lang="el-GR" sz="1600" dirty="0" smtClean="0">
                <a:latin typeface="+mj-lt"/>
              </a:rPr>
              <a:t>Παροχή ηλεκτρονικών υπηρεσιών στους πολίτες, εκσυγχρονισμός της δικαιοσύνης, αξιολόγηση ανθρώπινου δυναμικού, αναβάθμιση ΟΤΑ Α' και Β΄ Βαθμού, κ.α.</a:t>
            </a:r>
          </a:p>
          <a:p>
            <a:pPr>
              <a:buNone/>
            </a:pPr>
            <a:r>
              <a:rPr lang="el-GR" sz="1600" b="1" dirty="0" smtClean="0">
                <a:latin typeface="+mj-lt"/>
              </a:rPr>
              <a:t>3.«Περιβάλλον-Μεταφορές»</a:t>
            </a:r>
            <a:endParaRPr lang="el-GR" sz="1600" dirty="0" smtClean="0">
              <a:latin typeface="+mj-lt"/>
            </a:endParaRPr>
          </a:p>
          <a:p>
            <a:pPr>
              <a:buNone/>
            </a:pPr>
            <a:r>
              <a:rPr lang="el-GR" sz="1600" dirty="0" smtClean="0">
                <a:latin typeface="+mj-lt"/>
              </a:rPr>
              <a:t>Προϋπολογισμός: 3,5 δις. ευρώ (ΔΔ 4,2 δις.)</a:t>
            </a:r>
          </a:p>
          <a:p>
            <a:pPr>
              <a:buNone/>
            </a:pPr>
            <a:r>
              <a:rPr lang="el-GR" sz="1600" b="1" dirty="0" smtClean="0">
                <a:latin typeface="+mj-lt"/>
              </a:rPr>
              <a:t>4.«Εκπαίδευση-Κατάρτιση-Απασχόληση»</a:t>
            </a:r>
            <a:endParaRPr lang="el-GR" sz="1600" dirty="0" smtClean="0">
              <a:latin typeface="+mj-lt"/>
            </a:endParaRPr>
          </a:p>
          <a:p>
            <a:pPr>
              <a:buNone/>
            </a:pPr>
            <a:r>
              <a:rPr lang="el-GR" sz="1600" dirty="0" smtClean="0">
                <a:latin typeface="+mj-lt"/>
              </a:rPr>
              <a:t>Προϋπολογισμός: 1,9 δις. Ευρώ (ΔΔ 2,3 δις ευρώ) συν 0,17 δις. (ΔΔ 0,214) για απασχόληση νέων</a:t>
            </a:r>
          </a:p>
          <a:p>
            <a:pPr>
              <a:buNone/>
            </a:pPr>
            <a:r>
              <a:rPr lang="el-GR" sz="1600" dirty="0" smtClean="0">
                <a:latin typeface="+mj-lt"/>
              </a:rPr>
              <a:t>Αύξηση του ποσοστού συμμετοχής του ΕΚΤ στο ΕΣΠΑ από 25 σε 31%</a:t>
            </a:r>
          </a:p>
          <a:p>
            <a:pPr>
              <a:buNone/>
            </a:pPr>
            <a:r>
              <a:rPr lang="el-GR" sz="1600" b="1" dirty="0" smtClean="0">
                <a:latin typeface="+mj-lt"/>
              </a:rPr>
              <a:t>5. Πρόγραμμα Αγροτικής Ανάπτυξης</a:t>
            </a:r>
            <a:endParaRPr lang="el-GR" sz="1600" dirty="0" smtClean="0">
              <a:latin typeface="+mj-lt"/>
            </a:endParaRPr>
          </a:p>
          <a:p>
            <a:pPr>
              <a:buNone/>
            </a:pPr>
            <a:r>
              <a:rPr lang="el-GR" sz="1600" dirty="0" smtClean="0">
                <a:latin typeface="+mj-lt"/>
              </a:rPr>
              <a:t>Προϋπολογισμός: 4,2 δις. Ευρώ  (ΔΔ περίπου 5,2 δις €) εκ των οποίων 1,2 δις. (ΔΔ περίπου 1,5 δις €)  μέσω ΠΕΠ</a:t>
            </a:r>
          </a:p>
          <a:p>
            <a:pPr>
              <a:buNone/>
            </a:pPr>
            <a:r>
              <a:rPr lang="el-GR" sz="1600" b="1" dirty="0" smtClean="0">
                <a:latin typeface="+mj-lt"/>
              </a:rPr>
              <a:t>6. Πρόγραμμα Αλιείας και Θάλασσας</a:t>
            </a:r>
            <a:endParaRPr lang="el-GR" sz="1600" dirty="0" smtClean="0">
              <a:latin typeface="+mj-lt"/>
            </a:endParaRPr>
          </a:p>
          <a:p>
            <a:pPr>
              <a:buNone/>
            </a:pPr>
            <a:r>
              <a:rPr lang="el-GR" sz="1600" dirty="0" smtClean="0">
                <a:latin typeface="+mj-lt"/>
              </a:rPr>
              <a:t>Προϋπολογισμός 250 εκ. € (ΔΔ 333 εκ. €)</a:t>
            </a:r>
          </a:p>
          <a:p>
            <a:pPr>
              <a:buNone/>
            </a:pPr>
            <a:r>
              <a:rPr lang="el-GR" sz="1600" b="1" dirty="0" smtClean="0">
                <a:latin typeface="+mj-lt"/>
              </a:rPr>
              <a:t>7. Τεχνική Βοήθεια </a:t>
            </a:r>
          </a:p>
          <a:p>
            <a:pPr>
              <a:buNone/>
            </a:pPr>
            <a:r>
              <a:rPr lang="el-GR" sz="1600" dirty="0" smtClean="0"/>
              <a:t>Προϋπολογισμός: 0,3 δις. Ευρώ		</a:t>
            </a:r>
            <a:r>
              <a:rPr lang="el-GR" sz="2000" b="1" u="sng" dirty="0" smtClean="0"/>
              <a:t>(+13 Περιφερειακά Προγράμματα)</a:t>
            </a:r>
            <a:endParaRPr lang="el-GR" sz="2000" b="1" u="sng" dirty="0" smtClean="0">
              <a:latin typeface="+mj-lt"/>
            </a:endParaRPr>
          </a:p>
          <a:p>
            <a:pPr>
              <a:buNone/>
            </a:pPr>
            <a:endParaRPr lang="el-GR" sz="1600" dirty="0" smtClean="0"/>
          </a:p>
          <a:p>
            <a:pPr>
              <a:buNone/>
            </a:pPr>
            <a:endParaRPr lang="el-GR" sz="1800" dirty="0" smtClean="0"/>
          </a:p>
          <a:p>
            <a:pPr>
              <a:buNone/>
            </a:pPr>
            <a:endParaRPr lang="el-GR" sz="1800" dirty="0" smtClean="0"/>
          </a:p>
          <a:p>
            <a:pPr>
              <a:buNone/>
            </a:pPr>
            <a:endParaRPr lang="el-GR" sz="1800" dirty="0" smtClean="0"/>
          </a:p>
          <a:p>
            <a:pPr marL="0" indent="0" algn="ctr">
              <a:buNone/>
            </a:pPr>
            <a:endParaRPr lang="el-GR" sz="1800" dirty="0" smtClean="0"/>
          </a:p>
        </p:txBody>
      </p:sp>
    </p:spTree>
  </p:cSld>
  <p:clrMapOvr>
    <a:masterClrMapping/>
  </p:clrMapOvr>
  <p:transition spd="slow">
    <p:wipe dir="d"/>
    <p:sndAc>
      <p:stSnd>
        <p:snd r:embed="rId2" name="arrow.wav"/>
      </p:stSnd>
    </p:sndAc>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214290"/>
            <a:ext cx="8229600" cy="1000132"/>
          </a:xfrm>
        </p:spPr>
        <p:txBody>
          <a:bodyPr/>
          <a:lstStyle/>
          <a:p>
            <a:pPr algn="ctr" eaLnBrk="1" hangingPunct="1"/>
            <a:r>
              <a:rPr lang="el-GR" sz="2800" b="1" u="sng" dirty="0" smtClean="0"/>
              <a:t>ΕΤΑΙΡΙΚΟ ΣΥΜΦΩΝΟ για το ΠΛΑΙΣΙΟ ΑΝΑΠΤΥΞΗΣ</a:t>
            </a:r>
            <a:br>
              <a:rPr lang="el-GR" sz="2800" b="1" u="sng" dirty="0" smtClean="0"/>
            </a:br>
            <a:r>
              <a:rPr lang="el-GR" sz="2800" b="1" u="sng" dirty="0" smtClean="0"/>
              <a:t>ΕΣΠΑ ΙΙ </a:t>
            </a:r>
            <a:r>
              <a:rPr lang="el-GR" sz="2800" b="1" u="sng" dirty="0"/>
              <a:t>(</a:t>
            </a:r>
            <a:r>
              <a:rPr lang="el-GR" sz="2800" b="1" u="sng" dirty="0" smtClean="0"/>
              <a:t>201</a:t>
            </a:r>
            <a:r>
              <a:rPr lang="en-US" sz="2800" b="1" u="sng" dirty="0" smtClean="0"/>
              <a:t>4</a:t>
            </a:r>
            <a:r>
              <a:rPr lang="el-GR" sz="2800" b="1" u="sng" dirty="0" smtClean="0"/>
              <a:t>-2020) Ι</a:t>
            </a:r>
            <a:r>
              <a:rPr lang="en-US" sz="2800" b="1" u="sng" dirty="0" smtClean="0"/>
              <a:t>V</a:t>
            </a:r>
            <a:endParaRPr lang="el-GR" sz="2800" b="1" dirty="0" smtClean="0"/>
          </a:p>
        </p:txBody>
      </p:sp>
      <p:sp>
        <p:nvSpPr>
          <p:cNvPr id="19458" name="2 - Θέση περιεχομένου"/>
          <p:cNvSpPr>
            <a:spLocks noGrp="1"/>
          </p:cNvSpPr>
          <p:nvPr>
            <p:ph idx="1"/>
          </p:nvPr>
        </p:nvSpPr>
        <p:spPr>
          <a:xfrm>
            <a:off x="467544" y="1124744"/>
            <a:ext cx="8229600" cy="5598384"/>
          </a:xfrm>
        </p:spPr>
        <p:txBody>
          <a:bodyPr/>
          <a:lstStyle/>
          <a:p>
            <a:pPr>
              <a:buNone/>
            </a:pPr>
            <a:r>
              <a:rPr lang="el-GR" sz="2000" b="1" dirty="0" smtClean="0">
                <a:latin typeface="+mj-lt"/>
              </a:rPr>
              <a:t>Περιφέρειες (</a:t>
            </a:r>
            <a:r>
              <a:rPr lang="en-US" sz="2000" b="1" dirty="0" smtClean="0">
                <a:latin typeface="+mj-lt"/>
              </a:rPr>
              <a:t>NUTS II)</a:t>
            </a:r>
            <a:r>
              <a:rPr lang="el-GR" sz="2000" b="1" dirty="0" smtClean="0">
                <a:latin typeface="+mj-lt"/>
              </a:rPr>
              <a:t>				         Συνολική Δαπάνη</a:t>
            </a:r>
          </a:p>
          <a:p>
            <a:pPr>
              <a:buNone/>
            </a:pPr>
            <a:r>
              <a:rPr lang="el-GR" sz="2000" b="1" dirty="0" smtClean="0">
                <a:latin typeface="+mj-lt"/>
              </a:rPr>
              <a:t>1 ΑΝΑΤΟΛΙΚΗ ΜΑΚΕΔΟΝΙΑ ΘΡΑΚΗ 			416.069.729</a:t>
            </a:r>
          </a:p>
          <a:p>
            <a:pPr>
              <a:buNone/>
            </a:pPr>
            <a:r>
              <a:rPr lang="el-GR" sz="2000" b="1" dirty="0" smtClean="0">
                <a:latin typeface="+mj-lt"/>
              </a:rPr>
              <a:t>2 ΚΕΝΤΡΙΚΗ ΜΑΚΕΔΟΝΙΑ 					790.667.716</a:t>
            </a:r>
          </a:p>
          <a:p>
            <a:pPr>
              <a:buNone/>
            </a:pPr>
            <a:r>
              <a:rPr lang="el-GR" sz="2000" b="1" dirty="0" smtClean="0">
                <a:latin typeface="+mj-lt"/>
              </a:rPr>
              <a:t>3 ΘΕΣΣΑΛΙΑ 						328.710.978</a:t>
            </a:r>
          </a:p>
          <a:p>
            <a:pPr>
              <a:buNone/>
            </a:pPr>
            <a:r>
              <a:rPr lang="el-GR" sz="2000" b="1" dirty="0" smtClean="0">
                <a:latin typeface="+mj-lt"/>
              </a:rPr>
              <a:t>4 ΗΠΕΙΡΟΣ 						267.016.991</a:t>
            </a:r>
          </a:p>
          <a:p>
            <a:pPr>
              <a:buNone/>
            </a:pPr>
            <a:r>
              <a:rPr lang="el-GR" sz="2000" b="1" dirty="0" smtClean="0">
                <a:latin typeface="+mj-lt"/>
              </a:rPr>
              <a:t>5 ΔΥΤΙΚΗ ΕΛΛΑΔΑ 					402.343.182</a:t>
            </a:r>
          </a:p>
          <a:p>
            <a:pPr>
              <a:buNone/>
            </a:pPr>
            <a:r>
              <a:rPr lang="el-GR" sz="2000" b="1" dirty="0" smtClean="0">
                <a:latin typeface="+mj-lt"/>
              </a:rPr>
              <a:t>6 ΔΥΤΙΚΗ ΜΑΚΕΔΟΝΙΑ 					271.022.397</a:t>
            </a:r>
          </a:p>
          <a:p>
            <a:pPr>
              <a:buNone/>
            </a:pPr>
            <a:r>
              <a:rPr lang="el-GR" sz="2000" b="1" dirty="0" smtClean="0">
                <a:latin typeface="+mj-lt"/>
              </a:rPr>
              <a:t>7 ΣΤΕΡΕΑ ΕΛΛΑΔΑ 					97.338.435</a:t>
            </a:r>
          </a:p>
          <a:p>
            <a:pPr>
              <a:buNone/>
            </a:pPr>
            <a:r>
              <a:rPr lang="el-GR" sz="2000" b="1" dirty="0" smtClean="0">
                <a:latin typeface="+mj-lt"/>
              </a:rPr>
              <a:t>8 ΠΕΛΟΠΟΝΝΗΣΟΣ 					221.537.609</a:t>
            </a:r>
          </a:p>
          <a:p>
            <a:pPr>
              <a:buNone/>
            </a:pPr>
            <a:r>
              <a:rPr lang="el-GR" sz="2000" b="1" dirty="0" smtClean="0">
                <a:latin typeface="+mj-lt"/>
              </a:rPr>
              <a:t>9 ΙΟΝΙΑ ΝΗΣΙΑ 						185.955.002</a:t>
            </a:r>
          </a:p>
          <a:p>
            <a:pPr>
              <a:buNone/>
            </a:pPr>
            <a:r>
              <a:rPr lang="el-GR" sz="2000" b="1" dirty="0" smtClean="0">
                <a:latin typeface="+mj-lt"/>
              </a:rPr>
              <a:t>10 ΒΟΡΕΙΟ ΑΙΓΑΙΟ 					247.203.968</a:t>
            </a:r>
          </a:p>
          <a:p>
            <a:pPr>
              <a:buNone/>
            </a:pPr>
            <a:r>
              <a:rPr lang="el-GR" sz="2000" b="1" dirty="0" smtClean="0">
                <a:latin typeface="+mj-lt"/>
              </a:rPr>
              <a:t>11 ΚΡΗΤΗ 						356.369.237</a:t>
            </a:r>
          </a:p>
          <a:p>
            <a:pPr>
              <a:buNone/>
            </a:pPr>
            <a:r>
              <a:rPr lang="el-GR" sz="2000" b="1" dirty="0" smtClean="0">
                <a:latin typeface="+mj-lt"/>
              </a:rPr>
              <a:t>12 ΑΤΤΙΚΗ 						934.169.428</a:t>
            </a:r>
          </a:p>
          <a:p>
            <a:pPr>
              <a:buNone/>
            </a:pPr>
            <a:r>
              <a:rPr lang="el-GR" sz="2000" b="1" dirty="0" smtClean="0">
                <a:latin typeface="+mj-lt"/>
              </a:rPr>
              <a:t>13 ΝΟΤΙΟ ΑΙΓΑΙΟ 					86.131.827</a:t>
            </a:r>
            <a:endParaRPr lang="el-GR" sz="2000" dirty="0" smtClean="0">
              <a:latin typeface="+mj-lt"/>
            </a:endParaRPr>
          </a:p>
        </p:txBody>
      </p:sp>
      <p:cxnSp>
        <p:nvCxnSpPr>
          <p:cNvPr id="5" name="4 - Ευθεία γραμμή σύνδεσης"/>
          <p:cNvCxnSpPr/>
          <p:nvPr/>
        </p:nvCxnSpPr>
        <p:spPr>
          <a:xfrm>
            <a:off x="214282" y="3357562"/>
            <a:ext cx="828680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8 - Ορθογώνιο"/>
          <p:cNvSpPr/>
          <p:nvPr/>
        </p:nvSpPr>
        <p:spPr>
          <a:xfrm>
            <a:off x="107504" y="1556792"/>
            <a:ext cx="360040"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l-GR" sz="1000" dirty="0" smtClean="0"/>
              <a:t>ΛΙΓΟΤΕΡΟ ΑΝΕΠΤΥΓΜΕΝΕΣ</a:t>
            </a:r>
            <a:endParaRPr lang="el-GR" sz="1000" dirty="0"/>
          </a:p>
        </p:txBody>
      </p:sp>
      <p:cxnSp>
        <p:nvCxnSpPr>
          <p:cNvPr id="7" name="6 - Ευθεία γραμμή σύνδεσης"/>
          <p:cNvCxnSpPr/>
          <p:nvPr/>
        </p:nvCxnSpPr>
        <p:spPr>
          <a:xfrm>
            <a:off x="142844" y="5572140"/>
            <a:ext cx="857256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9 - Ορθογώνιο"/>
          <p:cNvSpPr/>
          <p:nvPr/>
        </p:nvSpPr>
        <p:spPr>
          <a:xfrm>
            <a:off x="107504" y="3429000"/>
            <a:ext cx="360040"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l-GR" sz="1000" dirty="0" smtClean="0"/>
              <a:t>ΜΕΤΑΒΑΣΗΣ</a:t>
            </a:r>
            <a:r>
              <a:rPr lang="en-US" sz="1000" dirty="0" smtClean="0"/>
              <a:t> phasing out</a:t>
            </a:r>
            <a:endParaRPr lang="el-GR" sz="1000" dirty="0"/>
          </a:p>
        </p:txBody>
      </p:sp>
      <p:sp>
        <p:nvSpPr>
          <p:cNvPr id="11" name="10 - Ορθογώνιο"/>
          <p:cNvSpPr/>
          <p:nvPr/>
        </p:nvSpPr>
        <p:spPr>
          <a:xfrm>
            <a:off x="107504" y="5661248"/>
            <a:ext cx="360040" cy="1196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l-GR" sz="1000" dirty="0" smtClean="0"/>
              <a:t>ΠΕΡΙΣΣΟΤΕΡΟ ΑΝΕΠΤΥΓΜΕΝΕΣ</a:t>
            </a:r>
            <a:endParaRPr lang="el-GR" sz="1000" dirty="0"/>
          </a:p>
        </p:txBody>
      </p:sp>
    </p:spTree>
  </p:cSld>
  <p:clrMapOvr>
    <a:masterClrMapping/>
  </p:clrMapOvr>
  <p:transition spd="slow">
    <p:wipe dir="d"/>
    <p:sndAc>
      <p:stSnd>
        <p:snd r:embed="rId2" name="arrow.wav"/>
      </p:stSnd>
    </p:sndAc>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214290"/>
            <a:ext cx="8229600" cy="1000132"/>
          </a:xfrm>
        </p:spPr>
        <p:txBody>
          <a:bodyPr/>
          <a:lstStyle/>
          <a:p>
            <a:pPr algn="ctr" eaLnBrk="1" hangingPunct="1"/>
            <a:r>
              <a:rPr lang="el-GR" sz="2800" b="1" u="sng" dirty="0" smtClean="0"/>
              <a:t>ΕΤΑΙΡΙΚΟ ΣΥΜΦΩΝΟ για το ΠΛΑΙΣΙΟ ΑΝΑΠΤΥΞΗΣ</a:t>
            </a:r>
            <a:br>
              <a:rPr lang="el-GR" sz="2800" b="1" u="sng" dirty="0" smtClean="0"/>
            </a:br>
            <a:r>
              <a:rPr lang="el-GR" sz="2800" b="1" u="sng" dirty="0" smtClean="0"/>
              <a:t>ΕΣΠΑ ΙΙ </a:t>
            </a:r>
            <a:r>
              <a:rPr lang="el-GR" sz="2800" b="1" u="sng" dirty="0"/>
              <a:t>(</a:t>
            </a:r>
            <a:r>
              <a:rPr lang="el-GR" sz="2800" b="1" u="sng" dirty="0" smtClean="0"/>
              <a:t>201</a:t>
            </a:r>
            <a:r>
              <a:rPr lang="en-US" sz="2800" b="1" u="sng" dirty="0" smtClean="0"/>
              <a:t>4</a:t>
            </a:r>
            <a:r>
              <a:rPr lang="el-GR" sz="2800" b="1" u="sng" dirty="0" smtClean="0"/>
              <a:t>-2020) </a:t>
            </a:r>
            <a:r>
              <a:rPr lang="en-US" sz="2800" b="1" u="sng" dirty="0" smtClean="0"/>
              <a:t>V</a:t>
            </a:r>
            <a:r>
              <a:rPr lang="el-GR" sz="2800" b="1" u="sng" dirty="0" smtClean="0"/>
              <a:t>Ι</a:t>
            </a:r>
            <a:endParaRPr lang="el-GR" sz="2800" b="1" dirty="0" smtClean="0"/>
          </a:p>
        </p:txBody>
      </p:sp>
      <p:sp>
        <p:nvSpPr>
          <p:cNvPr id="19458" name="2 - Θέση περιεχομένου"/>
          <p:cNvSpPr>
            <a:spLocks noGrp="1"/>
          </p:cNvSpPr>
          <p:nvPr>
            <p:ph idx="1"/>
          </p:nvPr>
        </p:nvSpPr>
        <p:spPr>
          <a:xfrm>
            <a:off x="468313" y="1285860"/>
            <a:ext cx="8229600" cy="5455508"/>
          </a:xfrm>
        </p:spPr>
        <p:txBody>
          <a:bodyPr/>
          <a:lstStyle/>
          <a:p>
            <a:pPr marL="0" indent="0" algn="ctr">
              <a:buNone/>
            </a:pPr>
            <a:r>
              <a:rPr lang="el-GR" sz="2000" b="1" dirty="0" smtClean="0">
                <a:latin typeface="+mj-lt"/>
              </a:rPr>
              <a:t>Ν. 4314/2014</a:t>
            </a:r>
          </a:p>
          <a:p>
            <a:pPr marL="0" indent="0">
              <a:buNone/>
            </a:pPr>
            <a:r>
              <a:rPr lang="el-GR" sz="2000" b="1" dirty="0" smtClean="0">
                <a:latin typeface="+mj-lt"/>
              </a:rPr>
              <a:t>Αρχές Διαχείρισης και Ελέγχου:</a:t>
            </a:r>
          </a:p>
          <a:p>
            <a:r>
              <a:rPr lang="el-GR" sz="2000" b="1" dirty="0" smtClean="0">
                <a:latin typeface="+mj-lt"/>
              </a:rPr>
              <a:t>Διαχειριστική Αρχή (για κάθε ΕΠ)</a:t>
            </a:r>
          </a:p>
          <a:p>
            <a:r>
              <a:rPr lang="el-GR" sz="2000" b="1" dirty="0" smtClean="0">
                <a:latin typeface="+mj-lt"/>
              </a:rPr>
              <a:t>Αρχή Πιστοποίησης (για όλα τα ΕΠ) (υπάγεται στην ΓΓΔημοσίων Επενδύσεων)</a:t>
            </a:r>
          </a:p>
          <a:p>
            <a:r>
              <a:rPr lang="el-GR" sz="2000" b="1" dirty="0" smtClean="0">
                <a:latin typeface="+mj-lt"/>
              </a:rPr>
              <a:t>Αρχή Ελέγχου (για όλα τα ΕΠ) (ΕΔΕΛ απο το Υπουργείο Οικονομικών)</a:t>
            </a:r>
          </a:p>
          <a:p>
            <a:r>
              <a:rPr lang="el-GR" sz="2000" b="1" dirty="0" smtClean="0">
                <a:latin typeface="+mj-lt"/>
              </a:rPr>
              <a:t>Ενδιάμεσοι Φορείς</a:t>
            </a:r>
          </a:p>
          <a:p>
            <a:pPr marL="0" indent="0">
              <a:buNone/>
            </a:pPr>
            <a:r>
              <a:rPr lang="el-GR" sz="2000" b="1" dirty="0" smtClean="0">
                <a:latin typeface="+mj-lt"/>
              </a:rPr>
              <a:t>Αρχές Συντονισμού και Σχεδιαμού:</a:t>
            </a:r>
          </a:p>
          <a:p>
            <a:r>
              <a:rPr lang="el-GR" sz="2000" b="1" dirty="0" smtClean="0">
                <a:latin typeface="+mj-lt"/>
              </a:rPr>
              <a:t>Εθνική Αρχή Συντονισμού</a:t>
            </a:r>
          </a:p>
          <a:p>
            <a:r>
              <a:rPr lang="el-GR" sz="2000" b="1" dirty="0" smtClean="0">
                <a:latin typeface="+mj-lt"/>
              </a:rPr>
              <a:t>Επιτελικές Δομές Υπουργείων</a:t>
            </a:r>
          </a:p>
          <a:p>
            <a:pPr marL="0" indent="0">
              <a:buNone/>
            </a:pPr>
            <a:endParaRPr lang="el-GR" sz="2000" b="1" dirty="0" smtClean="0">
              <a:latin typeface="+mj-lt"/>
            </a:endParaRPr>
          </a:p>
          <a:p>
            <a:pPr marL="0" indent="0">
              <a:buNone/>
            </a:pPr>
            <a:r>
              <a:rPr lang="el-GR" sz="2000" b="1" dirty="0" smtClean="0">
                <a:latin typeface="+mj-lt"/>
              </a:rPr>
              <a:t>Ειδικές Γραμματείες Τομεακών ΕΠ (ΥΠΑΝ)</a:t>
            </a:r>
            <a:endParaRPr lang="el-GR" sz="2000" b="1" dirty="0">
              <a:latin typeface="+mj-lt"/>
            </a:endParaRPr>
          </a:p>
          <a:p>
            <a:pPr marL="0" indent="0">
              <a:buNone/>
            </a:pPr>
            <a:r>
              <a:rPr lang="el-GR" sz="2000" b="1" dirty="0" smtClean="0">
                <a:latin typeface="+mj-lt"/>
              </a:rPr>
              <a:t>Ενδιάμεσες Διαχειριστικές Αρχές ΠΕΠ (πριν το 2007 ΕΥΔ)</a:t>
            </a:r>
          </a:p>
          <a:p>
            <a:pPr marL="0" indent="0" algn="ctr">
              <a:buNone/>
            </a:pPr>
            <a:endParaRPr lang="el-GR" sz="1800" dirty="0" smtClean="0">
              <a:latin typeface="+mj-lt"/>
            </a:endParaRPr>
          </a:p>
          <a:p>
            <a:pPr marL="0" indent="0" algn="ctr">
              <a:buNone/>
            </a:pPr>
            <a:endParaRPr lang="el-GR" sz="1800" dirty="0" smtClean="0">
              <a:latin typeface="+mj-lt"/>
            </a:endParaRPr>
          </a:p>
          <a:p>
            <a:pPr marL="0" indent="0" algn="ctr">
              <a:buNone/>
            </a:pPr>
            <a:endParaRPr lang="el-GR" sz="1800" dirty="0" smtClean="0">
              <a:latin typeface="+mj-lt"/>
            </a:endParaRPr>
          </a:p>
        </p:txBody>
      </p:sp>
    </p:spTree>
    <p:extLst>
      <p:ext uri="{BB962C8B-B14F-4D97-AF65-F5344CB8AC3E}">
        <p14:creationId xmlns:p14="http://schemas.microsoft.com/office/powerpoint/2010/main" val="2251100737"/>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214290"/>
            <a:ext cx="8229600" cy="1000132"/>
          </a:xfrm>
        </p:spPr>
        <p:txBody>
          <a:bodyPr/>
          <a:lstStyle/>
          <a:p>
            <a:pPr algn="ctr" eaLnBrk="1" hangingPunct="1"/>
            <a:r>
              <a:rPr lang="el-GR" sz="2800" b="1" u="sng" dirty="0" smtClean="0"/>
              <a:t>ΕΤΑΙΡΙΚΟ ΣΥΜΦΩΝΟ για το ΠΛΑΙΣΙΟ ΑΝΑΠΤΥΞΗΣ</a:t>
            </a:r>
            <a:br>
              <a:rPr lang="el-GR" sz="2800" b="1" u="sng" dirty="0" smtClean="0"/>
            </a:br>
            <a:r>
              <a:rPr lang="el-GR" sz="2800" b="1" u="sng" dirty="0" smtClean="0"/>
              <a:t>ΕΣΠΑ ΙΙ </a:t>
            </a:r>
            <a:r>
              <a:rPr lang="el-GR" sz="2800" b="1" u="sng" dirty="0"/>
              <a:t>(</a:t>
            </a:r>
            <a:r>
              <a:rPr lang="el-GR" sz="2800" b="1" u="sng" dirty="0" smtClean="0"/>
              <a:t>201</a:t>
            </a:r>
            <a:r>
              <a:rPr lang="en-US" sz="2800" b="1" u="sng" dirty="0" smtClean="0"/>
              <a:t>4</a:t>
            </a:r>
            <a:r>
              <a:rPr lang="el-GR" sz="2800" b="1" u="sng" dirty="0" smtClean="0"/>
              <a:t>-2020) </a:t>
            </a:r>
            <a:r>
              <a:rPr lang="en-US" sz="2800" b="1" u="sng" dirty="0" smtClean="0"/>
              <a:t>V</a:t>
            </a:r>
            <a:r>
              <a:rPr lang="el-GR" sz="2800" b="1" u="sng" dirty="0" smtClean="0"/>
              <a:t>ΙΙ</a:t>
            </a:r>
            <a:endParaRPr lang="el-GR" sz="2800" b="1" dirty="0" smtClean="0"/>
          </a:p>
        </p:txBody>
      </p:sp>
      <p:sp>
        <p:nvSpPr>
          <p:cNvPr id="19458" name="2 - Θέση περιεχομένου"/>
          <p:cNvSpPr>
            <a:spLocks noGrp="1"/>
          </p:cNvSpPr>
          <p:nvPr>
            <p:ph idx="1"/>
          </p:nvPr>
        </p:nvSpPr>
        <p:spPr>
          <a:xfrm>
            <a:off x="468313" y="1285860"/>
            <a:ext cx="8229600" cy="5455508"/>
          </a:xfrm>
        </p:spPr>
        <p:txBody>
          <a:bodyPr/>
          <a:lstStyle/>
          <a:p>
            <a:pPr marL="0" indent="0" algn="ctr">
              <a:buNone/>
            </a:pPr>
            <a:r>
              <a:rPr lang="el-GR" sz="1800" b="1" u="sng" dirty="0" smtClean="0">
                <a:latin typeface="+mj-lt"/>
              </a:rPr>
              <a:t>ΔΙΑΧΕΙΡΙΣΗ</a:t>
            </a:r>
          </a:p>
          <a:p>
            <a:pPr marL="0" indent="0" algn="ctr">
              <a:buNone/>
            </a:pPr>
            <a:r>
              <a:rPr lang="el-GR" sz="2000" b="1" dirty="0" smtClean="0">
                <a:latin typeface="+mj-lt"/>
              </a:rPr>
              <a:t>Ενίσχυση Υπουργείου Ανάπτυξης ως Διαχειριστής Προγραμμάτων</a:t>
            </a:r>
          </a:p>
          <a:p>
            <a:pPr marL="0" indent="0" algn="ctr">
              <a:buNone/>
            </a:pPr>
            <a:r>
              <a:rPr lang="el-GR" sz="2000" b="1" dirty="0" smtClean="0">
                <a:latin typeface="+mj-lt"/>
              </a:rPr>
              <a:t>Επιτελικές Αρχές Υπουργείων</a:t>
            </a:r>
          </a:p>
          <a:p>
            <a:pPr marL="0" indent="0" algn="ctr">
              <a:buNone/>
            </a:pPr>
            <a:r>
              <a:rPr lang="el-GR" sz="2000" b="1" dirty="0" smtClean="0">
                <a:latin typeface="+mj-lt"/>
              </a:rPr>
              <a:t>13 Περιφέρειες ασκούν Διαχείριση</a:t>
            </a:r>
          </a:p>
          <a:p>
            <a:pPr marL="0" indent="0" algn="ctr">
              <a:buNone/>
            </a:pPr>
            <a:r>
              <a:rPr lang="el-GR" sz="2000" b="1" dirty="0" smtClean="0">
                <a:latin typeface="+mj-lt"/>
              </a:rPr>
              <a:t>Περιοριστική Αρμοδιότητα Διαχειριστικών ΠΕΠ λόγω Διαχειριστικής Αρχής για Τα ΠΕΠ στο Υπουργείο Ανάπτυξης</a:t>
            </a:r>
          </a:p>
          <a:p>
            <a:pPr marL="0" indent="0" algn="ctr">
              <a:buNone/>
            </a:pPr>
            <a:r>
              <a:rPr lang="el-GR" sz="2000" b="1" dirty="0" err="1" smtClean="0">
                <a:latin typeface="+mj-lt"/>
              </a:rPr>
              <a:t>Πολυταμειακά</a:t>
            </a:r>
            <a:r>
              <a:rPr lang="el-GR" sz="2000" b="1" dirty="0" smtClean="0">
                <a:latin typeface="+mj-lt"/>
              </a:rPr>
              <a:t> ΠΕΠ</a:t>
            </a:r>
          </a:p>
          <a:p>
            <a:pPr marL="0" indent="0" algn="ctr">
              <a:buNone/>
            </a:pPr>
            <a:r>
              <a:rPr lang="el-GR" sz="2000" b="1" dirty="0" smtClean="0">
                <a:latin typeface="+mj-lt"/>
              </a:rPr>
              <a:t>Περιορισμός ΣΑΕ (Συλλογική Απόφαση Έργου)</a:t>
            </a:r>
          </a:p>
          <a:p>
            <a:pPr marL="0" indent="0" algn="ctr">
              <a:buNone/>
            </a:pPr>
            <a:r>
              <a:rPr lang="el-GR" sz="2000" b="1" dirty="0" smtClean="0">
                <a:latin typeface="+mj-lt"/>
              </a:rPr>
              <a:t>Αύξηση Ενδιάμεσων Φορέων Διαχείρισης</a:t>
            </a:r>
          </a:p>
          <a:p>
            <a:pPr marL="0" indent="0" algn="ctr">
              <a:buNone/>
            </a:pPr>
            <a:r>
              <a:rPr lang="el-GR" sz="2000" b="1" dirty="0" smtClean="0">
                <a:latin typeface="+mj-lt"/>
              </a:rPr>
              <a:t>Επιτελικές Μονάδες Υπουργείων</a:t>
            </a:r>
          </a:p>
          <a:p>
            <a:pPr marL="0" indent="0" algn="ctr">
              <a:buNone/>
            </a:pPr>
            <a:r>
              <a:rPr lang="el-GR" sz="2000" b="1" dirty="0" smtClean="0">
                <a:latin typeface="+mj-lt"/>
              </a:rPr>
              <a:t>Προειδοποίηση </a:t>
            </a:r>
            <a:r>
              <a:rPr lang="el-GR" sz="2000" b="1" dirty="0" err="1" smtClean="0">
                <a:latin typeface="+mj-lt"/>
              </a:rPr>
              <a:t>Απένταξης</a:t>
            </a:r>
            <a:endParaRPr lang="el-GR" sz="2000" b="1" dirty="0" smtClean="0">
              <a:latin typeface="+mj-lt"/>
            </a:endParaRPr>
          </a:p>
          <a:p>
            <a:pPr marL="0" indent="0" algn="ctr">
              <a:buNone/>
            </a:pPr>
            <a:r>
              <a:rPr lang="el-GR" sz="2000" b="1" dirty="0" smtClean="0">
                <a:latin typeface="+mj-lt"/>
              </a:rPr>
              <a:t>Ταχύτερες Πληρωμές</a:t>
            </a:r>
          </a:p>
          <a:p>
            <a:pPr marL="0" indent="0" algn="ctr">
              <a:buNone/>
            </a:pPr>
            <a:r>
              <a:rPr lang="el-GR" sz="2000" b="1" dirty="0" err="1" smtClean="0">
                <a:latin typeface="+mj-lt"/>
              </a:rPr>
              <a:t>Εμπροσθοβαρείς</a:t>
            </a:r>
            <a:r>
              <a:rPr lang="el-GR" sz="2000" b="1" dirty="0" smtClean="0">
                <a:latin typeface="+mj-lt"/>
              </a:rPr>
              <a:t> Δράσεις (σύνδεση με ΕΣΠΑ Ι)</a:t>
            </a:r>
          </a:p>
          <a:p>
            <a:pPr marL="0" indent="0" algn="ctr">
              <a:buNone/>
            </a:pPr>
            <a:endParaRPr lang="el-GR" sz="1800" dirty="0" smtClean="0">
              <a:latin typeface="+mj-lt"/>
            </a:endParaRPr>
          </a:p>
          <a:p>
            <a:pPr marL="0" indent="0" algn="ctr">
              <a:buNone/>
            </a:pPr>
            <a:endParaRPr lang="el-GR" sz="1800" dirty="0" smtClean="0">
              <a:latin typeface="+mj-lt"/>
            </a:endParaRPr>
          </a:p>
          <a:p>
            <a:pPr marL="0" indent="0" algn="ctr">
              <a:buNone/>
            </a:pPr>
            <a:endParaRPr lang="el-GR" sz="1800" dirty="0" smtClean="0">
              <a:latin typeface="+mj-lt"/>
            </a:endParaRPr>
          </a:p>
        </p:txBody>
      </p:sp>
    </p:spTree>
  </p:cSld>
  <p:clrMapOvr>
    <a:masterClrMapping/>
  </p:clrMapOvr>
  <p:transition spd="slow">
    <p:wipe dir="d"/>
    <p:sndAc>
      <p:stSnd>
        <p:snd r:embed="rId2" name="arrow.wav"/>
      </p:stSnd>
    </p:sndAc>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0"/>
            <a:ext cx="8229600" cy="692695"/>
          </a:xfrm>
        </p:spPr>
        <p:txBody>
          <a:bodyPr/>
          <a:lstStyle/>
          <a:p>
            <a:pPr algn="ctr" eaLnBrk="1" hangingPunct="1"/>
            <a:r>
              <a:rPr lang="el-GR" sz="2800" b="1" u="sng" dirty="0" smtClean="0"/>
              <a:t>ΕΣΠΑ ΙΙ </a:t>
            </a:r>
            <a:r>
              <a:rPr lang="el-GR" sz="2800" b="1" u="sng" dirty="0"/>
              <a:t>(</a:t>
            </a:r>
            <a:r>
              <a:rPr lang="el-GR" sz="2800" b="1" u="sng" dirty="0" smtClean="0"/>
              <a:t>2014-2020) </a:t>
            </a:r>
            <a:r>
              <a:rPr lang="en-US" sz="2800" b="1" u="sng" dirty="0" smtClean="0"/>
              <a:t>V</a:t>
            </a:r>
            <a:r>
              <a:rPr lang="el-GR" sz="2800" b="1" u="sng" dirty="0" smtClean="0"/>
              <a:t>ΙΙΙ</a:t>
            </a:r>
            <a:endParaRPr lang="el-GR" sz="2800" b="1" dirty="0" smtClean="0"/>
          </a:p>
        </p:txBody>
      </p:sp>
      <p:graphicFrame>
        <p:nvGraphicFramePr>
          <p:cNvPr id="4" name="3 - Θέση περιεχομένου"/>
          <p:cNvGraphicFramePr>
            <a:graphicFrameLocks noGrp="1"/>
          </p:cNvGraphicFramePr>
          <p:nvPr>
            <p:ph idx="1"/>
          </p:nvPr>
        </p:nvGraphicFramePr>
        <p:xfrm>
          <a:off x="468313" y="765175"/>
          <a:ext cx="8229600" cy="523559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wipe dir="d"/>
    <p:sndAc>
      <p:stSnd>
        <p:snd r:embed="rId2" name="arrow.wav"/>
      </p:stSnd>
    </p:sndAc>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214290"/>
            <a:ext cx="8229600" cy="1000132"/>
          </a:xfrm>
        </p:spPr>
        <p:txBody>
          <a:bodyPr/>
          <a:lstStyle/>
          <a:p>
            <a:pPr algn="ctr" eaLnBrk="1" hangingPunct="1"/>
            <a:r>
              <a:rPr lang="en-US" sz="2800" b="1" u="sng" dirty="0" smtClean="0"/>
              <a:t>TO NEO </a:t>
            </a:r>
            <a:r>
              <a:rPr lang="el-GR" sz="2800" b="1" u="sng" dirty="0" smtClean="0"/>
              <a:t>ΕΤΑΙΡΙΚΟ ΣΥΜΦΩΝΟ</a:t>
            </a:r>
            <a:r>
              <a:rPr lang="en-US" sz="2800" b="1" u="sng" dirty="0" smtClean="0"/>
              <a:t> 2021-2027</a:t>
            </a:r>
            <a:r>
              <a:rPr lang="el-GR" sz="2800" b="1" u="sng" dirty="0" smtClean="0"/>
              <a:t> (I)</a:t>
            </a:r>
            <a:endParaRPr lang="el-GR" sz="2800" b="1" dirty="0" smtClean="0"/>
          </a:p>
        </p:txBody>
      </p:sp>
      <p:sp>
        <p:nvSpPr>
          <p:cNvPr id="19458" name="2 - Θέση περιεχομένου"/>
          <p:cNvSpPr>
            <a:spLocks noGrp="1"/>
          </p:cNvSpPr>
          <p:nvPr>
            <p:ph idx="1"/>
          </p:nvPr>
        </p:nvSpPr>
        <p:spPr>
          <a:xfrm>
            <a:off x="468313" y="1285860"/>
            <a:ext cx="8229600" cy="5455508"/>
          </a:xfrm>
        </p:spPr>
        <p:txBody>
          <a:bodyPr/>
          <a:lstStyle/>
          <a:p>
            <a:pPr marL="0" indent="0">
              <a:buNone/>
            </a:pPr>
            <a:r>
              <a:rPr lang="el-GR" sz="1800" dirty="0" smtClean="0"/>
              <a:t>Ύψος Συνολικής Κοινοτικής Δαπάνης 19,2 </a:t>
            </a:r>
            <a:r>
              <a:rPr lang="el-GR" sz="1800" dirty="0" err="1" smtClean="0"/>
              <a:t>Δίς</a:t>
            </a:r>
            <a:endParaRPr lang="el-GR" sz="1800" dirty="0" smtClean="0"/>
          </a:p>
          <a:p>
            <a:pPr>
              <a:buNone/>
            </a:pPr>
            <a:endParaRPr lang="el-GR" sz="1800" dirty="0" smtClean="0"/>
          </a:p>
          <a:p>
            <a:pPr>
              <a:buNone/>
            </a:pPr>
            <a:r>
              <a:rPr lang="el-GR" sz="1800" dirty="0" smtClean="0"/>
              <a:t>Σύμφωνα με την πρόταση της Επιτροπής στη χώρα μας κατανέμονται 19,2 δις € (τιμές 2018) για το 2021-2027 έναντι 17,8 δις € (τιμές 2018) για το 2014-2020, δηλαδή, αύξηση των πόρων από την Πολιτική Συνοχής κατά €1,4 δις (+8%)</a:t>
            </a:r>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r>
              <a:rPr lang="el-GR" sz="1800" dirty="0" smtClean="0"/>
              <a:t>1η ΕΓΚΥΚΛΙΟΣ για το σχεδιασμό του νέου Εταιρικού Συμφώνου για το Πλαίσιο Ανάπτυξης: ΕΣΠΑ 2021-2027 στο πλαίσιο του αναπτυξιακού προγραμματισμού</a:t>
            </a:r>
          </a:p>
          <a:p>
            <a:pPr>
              <a:buNone/>
            </a:pPr>
            <a:endParaRPr lang="el-GR" sz="1800" dirty="0" smtClean="0"/>
          </a:p>
          <a:p>
            <a:pPr>
              <a:buNone/>
            </a:pPr>
            <a:r>
              <a:rPr lang="el-GR" sz="1800" dirty="0" smtClean="0"/>
              <a:t>17 Ιανουαρίου 2020 Εθνικό Αναπτυξιακό Συνέδριο για το νέο ΕΣΠΑ 2021-2027 που εγκαινίασε μια νέα φάση στην εθνική διαβούλευση για την επόμενη Προγραμματική Περίοδο</a:t>
            </a:r>
          </a:p>
          <a:p>
            <a:pPr marL="0" indent="0" algn="ctr">
              <a:buNone/>
            </a:pPr>
            <a:endParaRPr lang="el-GR" sz="1800" dirty="0" smtClean="0">
              <a:latin typeface="+mj-lt"/>
            </a:endParaRPr>
          </a:p>
          <a:p>
            <a:pPr marL="0" indent="0" algn="ctr">
              <a:buNone/>
            </a:pPr>
            <a:endParaRPr lang="el-GR" sz="1800" dirty="0" smtClean="0">
              <a:latin typeface="+mj-lt"/>
            </a:endParaRPr>
          </a:p>
          <a:p>
            <a:pPr marL="0" indent="0" algn="ctr">
              <a:buNone/>
            </a:pPr>
            <a:endParaRPr lang="el-GR" sz="1800" dirty="0" smtClean="0">
              <a:latin typeface="+mj-lt"/>
            </a:endParaRPr>
          </a:p>
          <a:p>
            <a:pPr marL="0" indent="0" algn="ctr">
              <a:buNone/>
            </a:pPr>
            <a:endParaRPr lang="el-GR" sz="1800" dirty="0" smtClean="0">
              <a:latin typeface="+mj-lt"/>
            </a:endParaRPr>
          </a:p>
          <a:p>
            <a:pPr marL="0" indent="0" algn="ctr">
              <a:buNone/>
            </a:pPr>
            <a:endParaRPr lang="el-GR" sz="1800" dirty="0" smtClean="0">
              <a:latin typeface="+mj-lt"/>
            </a:endParaRPr>
          </a:p>
        </p:txBody>
      </p:sp>
      <p:graphicFrame>
        <p:nvGraphicFramePr>
          <p:cNvPr id="4" name="3 - Πίνακας"/>
          <p:cNvGraphicFramePr>
            <a:graphicFrameLocks noGrp="1"/>
          </p:cNvGraphicFramePr>
          <p:nvPr/>
        </p:nvGraphicFramePr>
        <p:xfrm>
          <a:off x="142844" y="2997802"/>
          <a:ext cx="8858316" cy="1036320"/>
        </p:xfrm>
        <a:graphic>
          <a:graphicData uri="http://schemas.openxmlformats.org/drawingml/2006/table">
            <a:tbl>
              <a:tblPr firstRow="1" bandRow="1">
                <a:tableStyleId>{5C22544A-7EE6-4342-B048-85BDC9FD1C3A}</a:tableStyleId>
              </a:tblPr>
              <a:tblGrid>
                <a:gridCol w="1476386"/>
                <a:gridCol w="1476386"/>
                <a:gridCol w="1476386"/>
                <a:gridCol w="1476386"/>
                <a:gridCol w="1476386"/>
                <a:gridCol w="1476386"/>
              </a:tblGrid>
              <a:tr h="304375">
                <a:tc>
                  <a:txBody>
                    <a:bodyPr/>
                    <a:lstStyle/>
                    <a:p>
                      <a:r>
                        <a:rPr lang="el-GR" sz="1400" b="0" dirty="0" smtClean="0"/>
                        <a:t>ΕΚΤ+</a:t>
                      </a:r>
                      <a:endParaRPr lang="el-GR" sz="1400" b="0" dirty="0"/>
                    </a:p>
                  </a:txBody>
                  <a:tcPr/>
                </a:tc>
                <a:tc>
                  <a:txBody>
                    <a:bodyPr/>
                    <a:lstStyle/>
                    <a:p>
                      <a:r>
                        <a:rPr lang="el-GR" sz="1400" b="0" dirty="0" smtClean="0"/>
                        <a:t>ΕΤΠΑ</a:t>
                      </a:r>
                      <a:endParaRPr lang="el-GR" sz="1400" b="0" dirty="0"/>
                    </a:p>
                  </a:txBody>
                  <a:tcPr/>
                </a:tc>
                <a:tc>
                  <a:txBody>
                    <a:bodyPr/>
                    <a:lstStyle/>
                    <a:p>
                      <a:r>
                        <a:rPr lang="el-GR" sz="1400" b="0" dirty="0" smtClean="0"/>
                        <a:t>Ταμείο</a:t>
                      </a:r>
                    </a:p>
                    <a:p>
                      <a:r>
                        <a:rPr lang="el-GR" sz="1400" b="0" dirty="0" smtClean="0"/>
                        <a:t>Συνοχής</a:t>
                      </a:r>
                    </a:p>
                    <a:p>
                      <a:endParaRPr lang="el-GR" sz="1400" b="0" dirty="0"/>
                    </a:p>
                  </a:txBody>
                  <a:tcPr/>
                </a:tc>
                <a:tc>
                  <a:txBody>
                    <a:bodyPr/>
                    <a:lstStyle/>
                    <a:p>
                      <a:r>
                        <a:rPr lang="el-GR" sz="1400" b="0" dirty="0" smtClean="0"/>
                        <a:t>Ποσό που</a:t>
                      </a:r>
                    </a:p>
                    <a:p>
                      <a:r>
                        <a:rPr lang="el-GR" sz="1400" b="0" dirty="0" smtClean="0"/>
                        <a:t>μεταφέρεται</a:t>
                      </a:r>
                    </a:p>
                    <a:p>
                      <a:r>
                        <a:rPr lang="el-GR" sz="1400" b="0" dirty="0" smtClean="0"/>
                        <a:t>στο </a:t>
                      </a:r>
                      <a:r>
                        <a:rPr lang="en-US" sz="1400" b="0" dirty="0" smtClean="0"/>
                        <a:t>CEF</a:t>
                      </a:r>
                      <a:endParaRPr lang="el-GR" sz="1400" b="0" dirty="0"/>
                    </a:p>
                  </a:txBody>
                  <a:tcPr/>
                </a:tc>
                <a:tc>
                  <a:txBody>
                    <a:bodyPr/>
                    <a:lstStyle/>
                    <a:p>
                      <a:r>
                        <a:rPr lang="el-GR" sz="1400" b="0" dirty="0" smtClean="0"/>
                        <a:t>ΕΕΣ</a:t>
                      </a:r>
                      <a:endParaRPr lang="el-GR" sz="1400" b="0" dirty="0"/>
                    </a:p>
                  </a:txBody>
                  <a:tcPr/>
                </a:tc>
                <a:tc>
                  <a:txBody>
                    <a:bodyPr/>
                    <a:lstStyle/>
                    <a:p>
                      <a:r>
                        <a:rPr lang="el-GR" sz="1400" b="0" dirty="0" smtClean="0"/>
                        <a:t>ΣΥΝΟΛΙΚΗ</a:t>
                      </a:r>
                    </a:p>
                    <a:p>
                      <a:r>
                        <a:rPr lang="el-GR" sz="1400" b="0" dirty="0" smtClean="0"/>
                        <a:t>ΚΑΤΑΝΟΜΗ</a:t>
                      </a:r>
                    </a:p>
                    <a:p>
                      <a:endParaRPr lang="el-GR" sz="1400" b="0" dirty="0"/>
                    </a:p>
                  </a:txBody>
                  <a:tcPr/>
                </a:tc>
              </a:tr>
              <a:tr h="126823">
                <a:tc>
                  <a:txBody>
                    <a:bodyPr/>
                    <a:lstStyle/>
                    <a:p>
                      <a:r>
                        <a:rPr lang="el-GR" sz="1400" b="1" dirty="0" smtClean="0"/>
                        <a:t>5.232 εκ.</a:t>
                      </a:r>
                      <a:r>
                        <a:rPr lang="el-GR" sz="1400" b="1" baseline="0" dirty="0" smtClean="0"/>
                        <a:t> </a:t>
                      </a:r>
                      <a:r>
                        <a:rPr lang="el-GR" sz="1400" b="1" dirty="0" smtClean="0"/>
                        <a:t>€</a:t>
                      </a:r>
                      <a:endParaRPr lang="el-GR" sz="1400" b="1" dirty="0"/>
                    </a:p>
                  </a:txBody>
                  <a:tcPr/>
                </a:tc>
                <a:tc>
                  <a:txBody>
                    <a:bodyPr/>
                    <a:lstStyle/>
                    <a:p>
                      <a:r>
                        <a:rPr lang="el-GR" sz="1400" b="1" dirty="0" smtClean="0"/>
                        <a:t>10.222 εκ.</a:t>
                      </a:r>
                      <a:r>
                        <a:rPr lang="el-GR" sz="1400" b="1" baseline="0" dirty="0" smtClean="0"/>
                        <a:t> </a:t>
                      </a:r>
                      <a:r>
                        <a:rPr lang="el-GR" sz="1400" b="1" dirty="0" smtClean="0"/>
                        <a:t>€</a:t>
                      </a:r>
                      <a:endParaRPr lang="el-GR" sz="1400" b="1" dirty="0"/>
                    </a:p>
                  </a:txBody>
                  <a:tcPr/>
                </a:tc>
                <a:tc>
                  <a:txBody>
                    <a:bodyPr/>
                    <a:lstStyle/>
                    <a:p>
                      <a:r>
                        <a:rPr lang="el-GR" sz="1400" b="1" dirty="0" smtClean="0"/>
                        <a:t>3.578 εκ.</a:t>
                      </a:r>
                      <a:r>
                        <a:rPr lang="el-GR" sz="1400" b="1" baseline="0" dirty="0" smtClean="0"/>
                        <a:t> </a:t>
                      </a:r>
                      <a:r>
                        <a:rPr lang="el-GR" sz="1400" b="1" dirty="0" smtClean="0"/>
                        <a:t>€</a:t>
                      </a:r>
                      <a:endParaRPr lang="el-GR" sz="1400" b="1" dirty="0"/>
                    </a:p>
                  </a:txBody>
                  <a:tcPr/>
                </a:tc>
                <a:tc>
                  <a:txBody>
                    <a:bodyPr/>
                    <a:lstStyle/>
                    <a:p>
                      <a:r>
                        <a:rPr lang="el-GR" sz="1400" b="1" dirty="0" smtClean="0"/>
                        <a:t>868 εκ.</a:t>
                      </a:r>
                      <a:r>
                        <a:rPr lang="el-GR" sz="1400" b="1" baseline="0" dirty="0" smtClean="0"/>
                        <a:t> </a:t>
                      </a:r>
                      <a:r>
                        <a:rPr lang="el-GR" sz="1400" b="1" dirty="0" smtClean="0"/>
                        <a:t>€</a:t>
                      </a:r>
                      <a:endParaRPr lang="el-GR" sz="1400" b="1" dirty="0"/>
                    </a:p>
                  </a:txBody>
                  <a:tcPr/>
                </a:tc>
                <a:tc>
                  <a:txBody>
                    <a:bodyPr/>
                    <a:lstStyle/>
                    <a:p>
                      <a:r>
                        <a:rPr lang="el-GR" sz="1400" b="1" dirty="0" smtClean="0"/>
                        <a:t>106 εκ.</a:t>
                      </a:r>
                      <a:r>
                        <a:rPr lang="el-GR" sz="1400" b="1" baseline="0" dirty="0" smtClean="0"/>
                        <a:t> </a:t>
                      </a:r>
                      <a:r>
                        <a:rPr lang="el-GR" sz="1400" b="1" dirty="0" smtClean="0"/>
                        <a:t>€</a:t>
                      </a:r>
                      <a:endParaRPr lang="el-GR" sz="1400" b="1" dirty="0"/>
                    </a:p>
                  </a:txBody>
                  <a:tcPr/>
                </a:tc>
                <a:tc>
                  <a:txBody>
                    <a:bodyPr/>
                    <a:lstStyle/>
                    <a:p>
                      <a:r>
                        <a:rPr lang="el-GR" sz="1400" b="1" dirty="0" smtClean="0"/>
                        <a:t>19.138 εκ.</a:t>
                      </a:r>
                      <a:r>
                        <a:rPr lang="el-GR" sz="1400" b="1" baseline="0" dirty="0" smtClean="0"/>
                        <a:t> </a:t>
                      </a:r>
                      <a:r>
                        <a:rPr lang="el-GR" sz="1400" b="1" dirty="0" smtClean="0"/>
                        <a:t>€</a:t>
                      </a:r>
                      <a:endParaRPr lang="el-GR" sz="1400" b="1" dirty="0"/>
                    </a:p>
                  </a:txBody>
                  <a:tcPr/>
                </a:tc>
              </a:tr>
            </a:tbl>
          </a:graphicData>
        </a:graphic>
      </p:graphicFrame>
    </p:spTree>
  </p:cSld>
  <p:clrMapOvr>
    <a:masterClrMapping/>
  </p:clrMapOvr>
  <p:transition spd="slow">
    <p:wipe dir="d"/>
    <p:sndAc>
      <p:stSnd>
        <p:snd r:embed="rId2" name="arrow.wav"/>
      </p:stSnd>
    </p:sndAc>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214290"/>
            <a:ext cx="8229600" cy="550414"/>
          </a:xfrm>
        </p:spPr>
        <p:txBody>
          <a:bodyPr/>
          <a:lstStyle/>
          <a:p>
            <a:pPr algn="ctr" eaLnBrk="1" hangingPunct="1"/>
            <a:r>
              <a:rPr lang="en-US" sz="2800" b="1" u="sng" dirty="0" smtClean="0"/>
              <a:t>TO NEO </a:t>
            </a:r>
            <a:r>
              <a:rPr lang="el-GR" sz="2800" b="1" u="sng" dirty="0" smtClean="0"/>
              <a:t>ΕΤΑΙΡΙΚΟ ΣΥΜΦΩΝΟ</a:t>
            </a:r>
            <a:r>
              <a:rPr lang="en-US" sz="2800" b="1" u="sng" dirty="0" smtClean="0"/>
              <a:t> 2021-2027</a:t>
            </a:r>
            <a:r>
              <a:rPr lang="el-GR" sz="2800" b="1" u="sng" dirty="0" smtClean="0"/>
              <a:t> (II)</a:t>
            </a:r>
            <a:endParaRPr lang="el-GR" sz="2800" b="1" dirty="0" smtClean="0"/>
          </a:p>
        </p:txBody>
      </p:sp>
      <p:sp>
        <p:nvSpPr>
          <p:cNvPr id="19458" name="2 - Θέση περιεχομένου"/>
          <p:cNvSpPr>
            <a:spLocks noGrp="1"/>
          </p:cNvSpPr>
          <p:nvPr>
            <p:ph idx="1"/>
          </p:nvPr>
        </p:nvSpPr>
        <p:spPr>
          <a:xfrm>
            <a:off x="468313" y="764704"/>
            <a:ext cx="8229600" cy="5976664"/>
          </a:xfrm>
        </p:spPr>
        <p:txBody>
          <a:bodyPr/>
          <a:lstStyle/>
          <a:p>
            <a:pPr>
              <a:buNone/>
            </a:pPr>
            <a:r>
              <a:rPr lang="el-GR" sz="1800" dirty="0" smtClean="0"/>
              <a:t>2η ΕΓΚΥΚΛΙΟΣ για το σχεδιασμό του νέου Εταιρικού Συμφώνου για το Πλαίσιο Ανάπτυξης: ΕΣΠΑ 2021-2027 στο πλαίσιο του αναπτυξιακού προγραμματισμού, Νοέμβριος 2020</a:t>
            </a:r>
          </a:p>
          <a:p>
            <a:pPr>
              <a:buNone/>
            </a:pPr>
            <a:r>
              <a:rPr lang="el-GR" sz="1800" dirty="0" smtClean="0"/>
              <a:t>1ο Σχέδιο της Συμφωνίας Εταιρικής Σχέσης (ΣΕΣ) (ΕΣΠΑ) 2021-2027 (Δεκέμβριος 2020)</a:t>
            </a:r>
          </a:p>
          <a:p>
            <a:pPr>
              <a:buNone/>
            </a:pPr>
            <a:r>
              <a:rPr lang="el-GR" sz="1800" dirty="0" smtClean="0"/>
              <a:t>Προγράμματα νέου ΕΣΠΑ (10+13)</a:t>
            </a:r>
          </a:p>
          <a:p>
            <a:r>
              <a:rPr lang="el-GR" sz="1600" dirty="0" smtClean="0"/>
              <a:t>Πρόγραμμα ΑΝΤΑΓΩΝΙΣΤΙΚΟΤΗΤΑ-ΕΠΙΧΕΙΡΗΜΑΤΙΚΟΤΗΤΑ-ΚΑΙΝΟΤΟΜΙΑ</a:t>
            </a:r>
          </a:p>
          <a:p>
            <a:r>
              <a:rPr lang="el-GR" sz="1600" dirty="0" smtClean="0"/>
              <a:t>Πρόγραμμα ΨΗΦΙΑΚΟΥ ΜΕΤΑΣΧΗΜΑΤΙΣΜΟΥ</a:t>
            </a:r>
          </a:p>
          <a:p>
            <a:r>
              <a:rPr lang="el-GR" sz="1600" dirty="0" smtClean="0"/>
              <a:t>Πρόγραμμα ΠΕΡΙΒΑΛΛΟΝ-ΕΝΕΡΓΕΙΑ-ΚΛΙΜΑΤΙΚΗ ΑΛΛΑΓΗ</a:t>
            </a:r>
          </a:p>
          <a:p>
            <a:r>
              <a:rPr lang="el-GR" sz="1600" dirty="0" smtClean="0"/>
              <a:t>Πρόγραμμα ΥΠΟΔΟΜΩΝ ΜΕΤΑΦΟΡΩΝ</a:t>
            </a:r>
          </a:p>
          <a:p>
            <a:r>
              <a:rPr lang="el-GR" sz="1600" dirty="0" smtClean="0"/>
              <a:t>ΕΘΝΙΚΟ ΣΧΕΔΙΟ ΔΙΚΑΙΗΣ ΑΝΑΠΤΥΞΙΑΚΗΣ ΜΕΤΑΒΑΣΗΣ</a:t>
            </a:r>
          </a:p>
          <a:p>
            <a:r>
              <a:rPr lang="el-GR" sz="1600" dirty="0" smtClean="0"/>
              <a:t>Πρόγραμμα ΑΝΑΠΤΥΞΗ ΑΝΘΡΩΠΙΝΟΥ ΔΥΝΑΜΙΚΟΥ-ΕΚΠΑΙΔΕΥΣΗ ΚΑΙ ΔΙΑ ΒΙΟΥ ΜΑΘΗΣΗ</a:t>
            </a:r>
          </a:p>
          <a:p>
            <a:r>
              <a:rPr lang="el-GR" sz="1600" dirty="0" smtClean="0"/>
              <a:t>Πρόγραμμα ΠΟΛΙΤΙΚΗΣ ΠΡΟΣΤΑΣΙΑΣ</a:t>
            </a:r>
          </a:p>
          <a:p>
            <a:r>
              <a:rPr lang="el-GR" sz="1600" dirty="0" smtClean="0"/>
              <a:t>Πρόγραμμα ΤΕΧΝΙΚΗ ΒΟΗΘΕΙΑ</a:t>
            </a:r>
          </a:p>
          <a:p>
            <a:r>
              <a:rPr lang="el-GR" sz="1600" dirty="0" smtClean="0"/>
              <a:t>Πρόγραμμα ΑΛΙΕΙΑΣ ΚΑΙ ΘΑΛΑΣΣΑΣ</a:t>
            </a:r>
          </a:p>
          <a:p>
            <a:r>
              <a:rPr lang="el-GR" sz="1600" dirty="0" smtClean="0"/>
              <a:t>Προγράμματα ΕΥΡΩΠΑΪΚΗΣ ΕΔΑΦΙΚΗΣ ΣΥΝΕΡΓΑΣΙΑΣ</a:t>
            </a:r>
            <a:endParaRPr lang="en-US" sz="1600" dirty="0" smtClean="0"/>
          </a:p>
          <a:p>
            <a:r>
              <a:rPr lang="el-GR" sz="1600" dirty="0" smtClean="0"/>
              <a:t>13 ΠΕΡΙΦΕΡΕΙΑΚΑ: Πρόγραμμα ΑΝΑΤΟΛΙΚΗΣ ΜΑΚΕΔΟΝΙΑΣ ΚΑΙ ΘΡΑΚΗΣ - ΚΕΝΤΡΙΚΗΣ ΜΑΚΕΔΟΝΙΑΣ – ΘΕΣΣΑΛΙΑΣ – ΗΠΕΙΡΟΥ - ΔΥΤΙΚΗΣ ΕΛΛΑΔΑΣ - ΔΥΤΙΚΗΣ ΜΑΚΕΔΟΝΙΑΣ - ΣΤΕΡΕΑΣ ΕΛΛΑΔΑΣ – ΠΕΛΟΠΟΝΝΗΣΟΥ - ΙΟΝΙΩΝ ΝΗΣΩΝ - ΒΟΡΕΙΟΥ ΑΙΓΑΙΟΥ – ΚΡΗΤΗΣ – ΑΤΤΙΚΗΣ - ΝΟΤΙΟΥ ΑΙΓΑΙΟΥ</a:t>
            </a:r>
          </a:p>
          <a:p>
            <a:pPr>
              <a:buNone/>
            </a:pPr>
            <a:endParaRPr lang="el-GR" sz="1800" dirty="0" smtClean="0"/>
          </a:p>
          <a:p>
            <a:pPr marL="0" indent="0" algn="ctr">
              <a:buNone/>
            </a:pPr>
            <a:endParaRPr lang="el-GR" sz="1800" dirty="0" smtClean="0">
              <a:latin typeface="+mj-lt"/>
            </a:endParaRPr>
          </a:p>
          <a:p>
            <a:pPr marL="0" indent="0" algn="ctr">
              <a:buNone/>
            </a:pPr>
            <a:endParaRPr lang="el-GR" sz="1800" dirty="0" smtClean="0">
              <a:latin typeface="+mj-lt"/>
            </a:endParaRPr>
          </a:p>
          <a:p>
            <a:pPr marL="0" indent="0" algn="ctr">
              <a:buNone/>
            </a:pPr>
            <a:endParaRPr lang="el-GR" sz="1800" dirty="0" smtClean="0">
              <a:latin typeface="+mj-lt"/>
            </a:endParaRPr>
          </a:p>
          <a:p>
            <a:pPr marL="0" indent="0" algn="ctr">
              <a:buNone/>
            </a:pPr>
            <a:endParaRPr lang="el-GR" sz="1800" dirty="0" smtClean="0">
              <a:latin typeface="+mj-lt"/>
            </a:endParaRPr>
          </a:p>
          <a:p>
            <a:pPr marL="0" indent="0" algn="ctr">
              <a:buNone/>
            </a:pPr>
            <a:endParaRPr lang="el-GR" sz="1800" dirty="0" smtClean="0">
              <a:latin typeface="+mj-lt"/>
            </a:endParaRPr>
          </a:p>
        </p:txBody>
      </p:sp>
    </p:spTree>
  </p:cSld>
  <p:clrMapOvr>
    <a:masterClrMapping/>
  </p:clrMapOvr>
  <p:transition spd="slow">
    <p:wipe dir="d"/>
    <p:sndAc>
      <p:stSnd>
        <p:snd r:embed="rId2" name="arrow.wav"/>
      </p:stSnd>
    </p:sndAc>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214290"/>
            <a:ext cx="8229600" cy="1000132"/>
          </a:xfrm>
        </p:spPr>
        <p:txBody>
          <a:bodyPr/>
          <a:lstStyle/>
          <a:p>
            <a:pPr algn="ctr" eaLnBrk="1" hangingPunct="1"/>
            <a:r>
              <a:rPr lang="en-US" sz="2800" b="1" u="sng" dirty="0" smtClean="0"/>
              <a:t>TO NEO </a:t>
            </a:r>
            <a:r>
              <a:rPr lang="el-GR" sz="2800" b="1" u="sng" dirty="0" smtClean="0"/>
              <a:t>ΕΤΑΙΡΙΚΟ ΣΥΜΦΩΝΟ</a:t>
            </a:r>
            <a:r>
              <a:rPr lang="en-US" sz="2800" b="1" u="sng" dirty="0" smtClean="0"/>
              <a:t> 2021-2027</a:t>
            </a:r>
            <a:r>
              <a:rPr lang="el-GR" sz="2800" b="1" u="sng" dirty="0" smtClean="0"/>
              <a:t> (II)</a:t>
            </a:r>
            <a:endParaRPr lang="el-GR" sz="2800" b="1" dirty="0" smtClean="0"/>
          </a:p>
        </p:txBody>
      </p:sp>
      <p:sp>
        <p:nvSpPr>
          <p:cNvPr id="19458" name="2 - Θέση περιεχομένου"/>
          <p:cNvSpPr>
            <a:spLocks noGrp="1"/>
          </p:cNvSpPr>
          <p:nvPr>
            <p:ph idx="1"/>
          </p:nvPr>
        </p:nvSpPr>
        <p:spPr>
          <a:xfrm>
            <a:off x="468313" y="1285860"/>
            <a:ext cx="8229600" cy="5455508"/>
          </a:xfrm>
        </p:spPr>
        <p:txBody>
          <a:bodyPr/>
          <a:lstStyle/>
          <a:p>
            <a:pPr algn="ctr">
              <a:buNone/>
            </a:pPr>
            <a:r>
              <a:rPr lang="el-GR" sz="1800" b="1" dirty="0" smtClean="0"/>
              <a:t>Ταμείο Ανάκαμψης </a:t>
            </a:r>
            <a:r>
              <a:rPr lang="en-US" sz="1800" b="1" dirty="0" smtClean="0"/>
              <a:t>covid19: </a:t>
            </a:r>
            <a:r>
              <a:rPr lang="en-US" sz="1800" b="1" dirty="0"/>
              <a:t> </a:t>
            </a:r>
            <a:r>
              <a:rPr lang="el-GR" sz="1800" b="1" dirty="0" smtClean="0"/>
              <a:t>Χωριστό Σκέλος Δράσης από το ΠΔΠ 2021-2027</a:t>
            </a:r>
            <a:endParaRPr lang="en-US" sz="1800" b="1" dirty="0" smtClean="0"/>
          </a:p>
          <a:p>
            <a:pPr algn="ctr">
              <a:buNone/>
            </a:pPr>
            <a:r>
              <a:rPr lang="el-GR" sz="1800" b="1" dirty="0" smtClean="0"/>
              <a:t>(αντιμετώπιση πανδημίας και χρηματοδότηση από </a:t>
            </a:r>
            <a:r>
              <a:rPr lang="en-US" sz="1800" b="1" dirty="0" smtClean="0"/>
              <a:t>NGEU</a:t>
            </a:r>
            <a:r>
              <a:rPr lang="el-GR" sz="1800" b="1" dirty="0" smtClean="0"/>
              <a:t>)</a:t>
            </a:r>
          </a:p>
          <a:p>
            <a:pPr>
              <a:buNone/>
            </a:pPr>
            <a:r>
              <a:rPr lang="el-GR" sz="1800" u="sng" dirty="0" smtClean="0"/>
              <a:t>Ελληνικό Εθνικό Σχέδιο Ανάκαμψης και Ανθεκτικότητας 2021-2026</a:t>
            </a:r>
            <a:endParaRPr lang="en-US" sz="1800" u="sng" dirty="0" smtClean="0"/>
          </a:p>
          <a:p>
            <a:pPr>
              <a:buNone/>
            </a:pPr>
            <a:r>
              <a:rPr lang="el-GR" sz="1800" u="sng" dirty="0" smtClean="0"/>
              <a:t>Ύψος Χρηματοδότησης</a:t>
            </a:r>
            <a:r>
              <a:rPr lang="el-GR" sz="1800" dirty="0" smtClean="0"/>
              <a:t>: 32 δις ή 19,3 επιχορηγήσεις + 12,7 δις δάνεια) </a:t>
            </a:r>
            <a:endParaRPr lang="en-US" sz="1800" dirty="0" smtClean="0"/>
          </a:p>
          <a:p>
            <a:pPr>
              <a:buNone/>
            </a:pPr>
            <a:r>
              <a:rPr lang="el-GR" sz="1800" u="sng" dirty="0" smtClean="0"/>
              <a:t>Άξονες Προτεραιότητας </a:t>
            </a:r>
            <a:r>
              <a:rPr lang="el-GR" sz="1800" dirty="0" smtClean="0"/>
              <a:t>(4): Πράσινη Μετάβαση – Ψηφιακός Μετασχηματισμός – Απασχόληση και Δεξιότητες – Ιδιωτικές επενδύσεις</a:t>
            </a:r>
          </a:p>
          <a:p>
            <a:pPr>
              <a:buNone/>
            </a:pPr>
            <a:endParaRPr lang="el-GR" sz="1800" dirty="0" smtClean="0"/>
          </a:p>
          <a:p>
            <a:pPr>
              <a:buNone/>
            </a:pPr>
            <a:r>
              <a:rPr lang="el-GR" sz="1800" b="1" u="sng" dirty="0" smtClean="0"/>
              <a:t>ΕΣΠΑ 2021-2027</a:t>
            </a:r>
          </a:p>
          <a:p>
            <a:pPr>
              <a:buNone/>
            </a:pPr>
            <a:r>
              <a:rPr lang="el-GR" sz="1800" dirty="0" smtClean="0"/>
              <a:t>39,9 δις (συνολική δαπάνη)</a:t>
            </a:r>
          </a:p>
          <a:p>
            <a:pPr>
              <a:buNone/>
            </a:pPr>
            <a:r>
              <a:rPr lang="el-GR" sz="1800" dirty="0" smtClean="0"/>
              <a:t>19,2 δις (Συνοχή)</a:t>
            </a:r>
            <a:r>
              <a:rPr lang="en-US" sz="1800" dirty="0" smtClean="0"/>
              <a:t> + 4.</a:t>
            </a:r>
            <a:r>
              <a:rPr lang="el-GR" sz="1800" dirty="0" smtClean="0"/>
              <a:t>2</a:t>
            </a:r>
            <a:r>
              <a:rPr lang="en-US" sz="1800" dirty="0" smtClean="0"/>
              <a:t> </a:t>
            </a:r>
            <a:r>
              <a:rPr lang="el-GR" sz="1800" dirty="0" smtClean="0"/>
              <a:t>δις (γεωργικό ταμείο/ εγγυήσεις) + 14,9 (ΚΑΠ)</a:t>
            </a:r>
          </a:p>
          <a:p>
            <a:pPr>
              <a:buNone/>
            </a:pPr>
            <a:endParaRPr lang="el-GR" sz="1800" dirty="0" smtClean="0"/>
          </a:p>
          <a:p>
            <a:pPr>
              <a:buNone/>
            </a:pPr>
            <a:r>
              <a:rPr lang="el-GR" sz="1800" b="1" u="sng" dirty="0" smtClean="0"/>
              <a:t>Ευκαιρία και Πρόκληση:</a:t>
            </a:r>
          </a:p>
          <a:p>
            <a:pPr>
              <a:buNone/>
            </a:pPr>
            <a:r>
              <a:rPr lang="el-GR" sz="1800" b="1" u="sng" dirty="0" smtClean="0"/>
              <a:t>Συνολική Χρηματοδότηση για Ελλάδα : </a:t>
            </a:r>
            <a:r>
              <a:rPr lang="el-GR" sz="3600" b="1" u="sng" dirty="0" smtClean="0"/>
              <a:t>72 δις </a:t>
            </a:r>
            <a:r>
              <a:rPr lang="el-GR" sz="1800" b="1" u="sng" dirty="0" smtClean="0"/>
              <a:t>από 2021-2027!!!!</a:t>
            </a:r>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a:buNone/>
            </a:pPr>
            <a:endParaRPr lang="el-GR" sz="1800" dirty="0" smtClean="0"/>
          </a:p>
          <a:p>
            <a:pPr marL="0" indent="0" algn="ctr">
              <a:buNone/>
            </a:pPr>
            <a:endParaRPr lang="el-GR" sz="1800" dirty="0" smtClean="0">
              <a:latin typeface="+mj-lt"/>
            </a:endParaRPr>
          </a:p>
          <a:p>
            <a:pPr marL="0" indent="0" algn="ctr">
              <a:buNone/>
            </a:pPr>
            <a:endParaRPr lang="el-GR" sz="1800" dirty="0" smtClean="0">
              <a:latin typeface="+mj-lt"/>
            </a:endParaRPr>
          </a:p>
          <a:p>
            <a:pPr marL="0" indent="0" algn="ctr">
              <a:buNone/>
            </a:pPr>
            <a:endParaRPr lang="el-GR" sz="1800" dirty="0" smtClean="0">
              <a:latin typeface="+mj-lt"/>
            </a:endParaRPr>
          </a:p>
          <a:p>
            <a:pPr marL="0" indent="0" algn="ctr">
              <a:buNone/>
            </a:pPr>
            <a:endParaRPr lang="el-GR" sz="1800" dirty="0" smtClean="0">
              <a:latin typeface="+mj-lt"/>
            </a:endParaRPr>
          </a:p>
          <a:p>
            <a:pPr marL="0" indent="0" algn="ctr">
              <a:buNone/>
            </a:pPr>
            <a:endParaRPr lang="el-GR" sz="1800" dirty="0" smtClean="0">
              <a:latin typeface="+mj-lt"/>
            </a:endParaRPr>
          </a:p>
        </p:txBody>
      </p:sp>
    </p:spTree>
  </p:cSld>
  <p:clrMapOvr>
    <a:masterClrMapping/>
  </p:clrMapOvr>
  <p:transition spd="slow">
    <p:wipe dir="d"/>
    <p:sndAc>
      <p:stSnd>
        <p:snd r:embed="rId2" name="arrow.wav"/>
      </p:stSnd>
    </p:sndAc>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214290"/>
            <a:ext cx="8229600" cy="622422"/>
          </a:xfrm>
        </p:spPr>
        <p:txBody>
          <a:bodyPr/>
          <a:lstStyle/>
          <a:p>
            <a:pPr algn="ctr" eaLnBrk="1" hangingPunct="1"/>
            <a:r>
              <a:rPr lang="el-GR" sz="2800" b="1" u="sng" dirty="0" smtClean="0"/>
              <a:t>Εν κατακλείδι...</a:t>
            </a:r>
            <a:br>
              <a:rPr lang="el-GR" sz="2800" b="1" u="sng" dirty="0" smtClean="0"/>
            </a:br>
            <a:r>
              <a:rPr lang="el-GR" sz="2800" b="1" u="sng" dirty="0" smtClean="0"/>
              <a:t>Δύο διαδρομές: Δημιούργια και Διαχείριση Πόρων</a:t>
            </a:r>
            <a:endParaRPr lang="el-GR" sz="2800" b="1" dirty="0" smtClean="0"/>
          </a:p>
        </p:txBody>
      </p:sp>
      <p:sp>
        <p:nvSpPr>
          <p:cNvPr id="19458" name="2 - Θέση περιεχομένου"/>
          <p:cNvSpPr>
            <a:spLocks noGrp="1"/>
          </p:cNvSpPr>
          <p:nvPr>
            <p:ph idx="1"/>
          </p:nvPr>
        </p:nvSpPr>
        <p:spPr>
          <a:xfrm>
            <a:off x="467544" y="1124744"/>
            <a:ext cx="8229600" cy="5598384"/>
          </a:xfrm>
        </p:spPr>
        <p:txBody>
          <a:bodyPr/>
          <a:lstStyle/>
          <a:p>
            <a:pPr>
              <a:buNone/>
            </a:pPr>
            <a:r>
              <a:rPr lang="el-GR" sz="2000" b="1" dirty="0" smtClean="0">
                <a:latin typeface="+mj-lt"/>
              </a:rPr>
              <a:t>Πρόταση (Ευρωπαϊκή Επιτροπή)</a:t>
            </a:r>
          </a:p>
          <a:p>
            <a:pPr>
              <a:buNone/>
            </a:pPr>
            <a:endParaRPr lang="el-GR" sz="2000" b="1" dirty="0" smtClean="0">
              <a:latin typeface="+mj-lt"/>
            </a:endParaRPr>
          </a:p>
          <a:p>
            <a:pPr>
              <a:buNone/>
            </a:pPr>
            <a:r>
              <a:rPr lang="el-GR" sz="2000" b="1" dirty="0" smtClean="0">
                <a:latin typeface="+mj-lt"/>
              </a:rPr>
              <a:t>Χρηματοδοτικό Πλαίσιο (Ευρωπαϊκό Συμβούλιο)</a:t>
            </a:r>
          </a:p>
          <a:p>
            <a:pPr>
              <a:buNone/>
            </a:pPr>
            <a:endParaRPr lang="el-GR" sz="2000" b="1" dirty="0" smtClean="0">
              <a:latin typeface="+mj-lt"/>
            </a:endParaRPr>
          </a:p>
          <a:p>
            <a:pPr>
              <a:buNone/>
            </a:pPr>
            <a:r>
              <a:rPr lang="el-GR" sz="2000" b="1" dirty="0" smtClean="0">
                <a:latin typeface="+mj-lt"/>
              </a:rPr>
              <a:t>Κανονιστικό Πλαίσιο (Συμβούλιο Υπουργών  Ευρωπαϊκό Κνβ)</a:t>
            </a:r>
          </a:p>
          <a:p>
            <a:pPr>
              <a:buNone/>
            </a:pPr>
            <a:endParaRPr lang="el-GR" sz="2000" b="1" dirty="0">
              <a:latin typeface="+mj-lt"/>
            </a:endParaRPr>
          </a:p>
          <a:p>
            <a:pPr>
              <a:buNone/>
            </a:pPr>
            <a:endParaRPr lang="el-GR" sz="2000" b="1" dirty="0" smtClean="0">
              <a:latin typeface="+mj-lt"/>
            </a:endParaRPr>
          </a:p>
          <a:p>
            <a:pPr>
              <a:buNone/>
            </a:pPr>
            <a:endParaRPr lang="el-GR" sz="2000" b="1" dirty="0" smtClean="0">
              <a:latin typeface="+mj-lt"/>
            </a:endParaRPr>
          </a:p>
          <a:p>
            <a:pPr>
              <a:buNone/>
            </a:pPr>
            <a:r>
              <a:rPr lang="el-GR" sz="2000" b="1" dirty="0" smtClean="0">
                <a:latin typeface="+mj-lt"/>
              </a:rPr>
              <a:t>Στρατηγική Διαχείριση (</a:t>
            </a:r>
            <a:r>
              <a:rPr lang="en-US" sz="2000" b="1" dirty="0" smtClean="0">
                <a:latin typeface="+mj-lt"/>
              </a:rPr>
              <a:t>Strategic Management</a:t>
            </a:r>
            <a:r>
              <a:rPr lang="el-GR" sz="2000" b="1" dirty="0" smtClean="0">
                <a:latin typeface="+mj-lt"/>
              </a:rPr>
              <a:t>)</a:t>
            </a:r>
          </a:p>
          <a:p>
            <a:pPr>
              <a:buNone/>
            </a:pPr>
            <a:r>
              <a:rPr lang="el-GR" sz="2000" b="1" dirty="0" smtClean="0">
                <a:latin typeface="+mj-lt"/>
              </a:rPr>
              <a:t> </a:t>
            </a:r>
          </a:p>
          <a:p>
            <a:pPr>
              <a:buNone/>
            </a:pPr>
            <a:r>
              <a:rPr lang="el-GR" sz="2000" b="1" dirty="0" smtClean="0">
                <a:latin typeface="+mj-lt"/>
              </a:rPr>
              <a:t>Επιλογή Προγραμμάτων</a:t>
            </a:r>
            <a:r>
              <a:rPr lang="en-US" sz="2000" b="1" dirty="0" smtClean="0">
                <a:latin typeface="+mj-lt"/>
              </a:rPr>
              <a:t> (Project Selection)</a:t>
            </a:r>
            <a:endParaRPr lang="el-GR" sz="2000" b="1" dirty="0" smtClean="0">
              <a:latin typeface="+mj-lt"/>
            </a:endParaRPr>
          </a:p>
          <a:p>
            <a:pPr>
              <a:buNone/>
            </a:pPr>
            <a:endParaRPr lang="el-GR" sz="2000" b="1" dirty="0" smtClean="0">
              <a:latin typeface="+mj-lt"/>
            </a:endParaRPr>
          </a:p>
          <a:p>
            <a:pPr>
              <a:buNone/>
            </a:pPr>
            <a:r>
              <a:rPr lang="el-GR" sz="2000" b="1" dirty="0" smtClean="0">
                <a:latin typeface="+mj-lt"/>
              </a:rPr>
              <a:t>Εκτέλεση / Δημοσιονομική Διαχείριση</a:t>
            </a:r>
            <a:r>
              <a:rPr lang="en-US" sz="2000" b="1" dirty="0" smtClean="0">
                <a:latin typeface="+mj-lt"/>
              </a:rPr>
              <a:t> (Execution / Financial Management)</a:t>
            </a:r>
            <a:endParaRPr lang="el-GR" sz="2000" b="1" dirty="0" smtClean="0">
              <a:latin typeface="+mj-lt"/>
            </a:endParaRPr>
          </a:p>
          <a:p>
            <a:pPr>
              <a:buNone/>
            </a:pPr>
            <a:endParaRPr lang="el-GR" sz="2000" b="1" dirty="0" smtClean="0">
              <a:latin typeface="+mj-lt"/>
            </a:endParaRPr>
          </a:p>
          <a:p>
            <a:pPr>
              <a:buNone/>
            </a:pPr>
            <a:r>
              <a:rPr lang="el-GR" sz="2000" b="1" dirty="0" smtClean="0">
                <a:latin typeface="+mj-lt"/>
              </a:rPr>
              <a:t>Παρακολούθηση / Αξιολόγηση</a:t>
            </a:r>
            <a:r>
              <a:rPr lang="en-US" sz="2000" b="1" dirty="0" smtClean="0">
                <a:latin typeface="+mj-lt"/>
              </a:rPr>
              <a:t> (Auditing / Evaluation)</a:t>
            </a:r>
            <a:endParaRPr lang="el-GR" sz="2000" b="1" dirty="0" smtClean="0">
              <a:latin typeface="+mj-lt"/>
            </a:endParaRPr>
          </a:p>
        </p:txBody>
      </p:sp>
      <p:sp>
        <p:nvSpPr>
          <p:cNvPr id="9" name="8 - Ορθογώνιο"/>
          <p:cNvSpPr/>
          <p:nvPr/>
        </p:nvSpPr>
        <p:spPr>
          <a:xfrm>
            <a:off x="107504" y="1124744"/>
            <a:ext cx="360040" cy="2160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l-GR" sz="1000" dirty="0" smtClean="0"/>
              <a:t>Σχεδιασμός σε επίπεδο Ε.Ε.</a:t>
            </a:r>
            <a:endParaRPr lang="el-GR" sz="1000" dirty="0"/>
          </a:p>
        </p:txBody>
      </p:sp>
      <p:sp>
        <p:nvSpPr>
          <p:cNvPr id="10" name="9 - Ορθογώνιο"/>
          <p:cNvSpPr/>
          <p:nvPr/>
        </p:nvSpPr>
        <p:spPr>
          <a:xfrm>
            <a:off x="107504" y="4077072"/>
            <a:ext cx="360040" cy="2304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l-GR" sz="1000" dirty="0" smtClean="0"/>
              <a:t>Υλοποίηση σε επίπεδο κ-μ Βάσει Αρχών και Μέσων</a:t>
            </a:r>
            <a:endParaRPr lang="el-GR" sz="1000" dirty="0"/>
          </a:p>
        </p:txBody>
      </p:sp>
      <p:sp>
        <p:nvSpPr>
          <p:cNvPr id="12" name="9 - Ορθογώνιο"/>
          <p:cNvSpPr/>
          <p:nvPr/>
        </p:nvSpPr>
        <p:spPr>
          <a:xfrm rot="5400000">
            <a:off x="4355976" y="116632"/>
            <a:ext cx="432048" cy="7200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l-GR" sz="1000" dirty="0" smtClean="0"/>
              <a:t>Αρχή Συνεταιρικότητας – Εκπόνηση Εθνικού Κειμένου</a:t>
            </a:r>
            <a:endParaRPr lang="el-GR" sz="1000" dirty="0"/>
          </a:p>
        </p:txBody>
      </p:sp>
    </p:spTree>
    <p:extLst>
      <p:ext uri="{BB962C8B-B14F-4D97-AF65-F5344CB8AC3E}">
        <p14:creationId xmlns:p14="http://schemas.microsoft.com/office/powerpoint/2010/main" val="311082420"/>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a:xfrm>
            <a:off x="457200" y="1"/>
            <a:ext cx="8229600" cy="571479"/>
          </a:xfrm>
        </p:spPr>
        <p:txBody>
          <a:bodyPr/>
          <a:lstStyle/>
          <a:p>
            <a:pPr algn="ctr" eaLnBrk="1" hangingPunct="1"/>
            <a:r>
              <a:rPr lang="el-GR" sz="2800" b="1" dirty="0" smtClean="0"/>
              <a:t>ΣΥΝΕΙΣΦΟΡΕΣ ΚΡΑΤΩΝ ΜΕΛΩΝ (2007-2013)</a:t>
            </a:r>
          </a:p>
        </p:txBody>
      </p:sp>
      <p:sp>
        <p:nvSpPr>
          <p:cNvPr id="15362" name="2 - Θέση περιεχομένου"/>
          <p:cNvSpPr>
            <a:spLocks noGrp="1"/>
          </p:cNvSpPr>
          <p:nvPr>
            <p:ph idx="1"/>
          </p:nvPr>
        </p:nvSpPr>
        <p:spPr>
          <a:xfrm>
            <a:off x="428596" y="1000108"/>
            <a:ext cx="8229600" cy="5343525"/>
          </a:xfrm>
        </p:spPr>
        <p:txBody>
          <a:bodyPr/>
          <a:lstStyle/>
          <a:p>
            <a:pPr eaLnBrk="1" hangingPunct="1">
              <a:buNone/>
            </a:pPr>
            <a:endParaRPr lang="el-GR" sz="2400" dirty="0" smtClean="0"/>
          </a:p>
          <a:p>
            <a:pPr eaLnBrk="1" hangingPunct="1">
              <a:buNone/>
            </a:pPr>
            <a:r>
              <a:rPr lang="el-GR" sz="2400" dirty="0" smtClean="0"/>
              <a:t> </a:t>
            </a:r>
          </a:p>
          <a:p>
            <a:pPr eaLnBrk="1" hangingPunct="1">
              <a:buNone/>
            </a:pPr>
            <a:endParaRPr lang="el-GR" dirty="0" smtClean="0"/>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p:txBody>
      </p:sp>
      <p:graphicFrame>
        <p:nvGraphicFramePr>
          <p:cNvPr id="5" name="4 - Πίνακας"/>
          <p:cNvGraphicFramePr>
            <a:graphicFrameLocks noGrp="1"/>
          </p:cNvGraphicFramePr>
          <p:nvPr/>
        </p:nvGraphicFramePr>
        <p:xfrm>
          <a:off x="500030" y="642920"/>
          <a:ext cx="7929624" cy="5850954"/>
        </p:xfrm>
        <a:graphic>
          <a:graphicData uri="http://schemas.openxmlformats.org/drawingml/2006/table">
            <a:tbl>
              <a:tblPr firstRow="1" bandRow="1">
                <a:tableStyleId>{5C22544A-7EE6-4342-B048-85BDC9FD1C3A}</a:tableStyleId>
              </a:tblPr>
              <a:tblGrid>
                <a:gridCol w="991203"/>
                <a:gridCol w="991203"/>
                <a:gridCol w="991203"/>
                <a:gridCol w="991203"/>
                <a:gridCol w="991203"/>
                <a:gridCol w="991203"/>
                <a:gridCol w="991203"/>
                <a:gridCol w="991203"/>
              </a:tblGrid>
              <a:tr h="337366">
                <a:tc>
                  <a:txBody>
                    <a:bodyPr/>
                    <a:lstStyle/>
                    <a:p>
                      <a:r>
                        <a:rPr lang="en-US" sz="1200" dirty="0" smtClean="0"/>
                        <a:t>M-S</a:t>
                      </a:r>
                      <a:endParaRPr lang="el-GR" sz="1200" dirty="0"/>
                    </a:p>
                  </a:txBody>
                  <a:tcPr anchor="ctr"/>
                </a:tc>
                <a:tc>
                  <a:txBody>
                    <a:bodyPr/>
                    <a:lstStyle/>
                    <a:p>
                      <a:r>
                        <a:rPr lang="en-US" sz="1200" b="1" dirty="0" smtClean="0"/>
                        <a:t>Mil</a:t>
                      </a:r>
                      <a:r>
                        <a:rPr lang="en-US" sz="1200" b="1" baseline="0" dirty="0" smtClean="0"/>
                        <a:t>lion</a:t>
                      </a:r>
                      <a:endParaRPr lang="el-GR" sz="1200" b="1" dirty="0"/>
                    </a:p>
                  </a:txBody>
                  <a:tcPr anchor="ctr"/>
                </a:tc>
                <a:tc>
                  <a:txBody>
                    <a:bodyPr/>
                    <a:lstStyle/>
                    <a:p>
                      <a:r>
                        <a:rPr lang="en-US" sz="1200" b="1" dirty="0" smtClean="0"/>
                        <a:t>%</a:t>
                      </a:r>
                      <a:endParaRPr lang="el-GR" sz="1200" b="1" dirty="0"/>
                    </a:p>
                  </a:txBody>
                  <a:tcPr anchor="ctr"/>
                </a:tc>
                <a:tc>
                  <a:txBody>
                    <a:bodyPr/>
                    <a:lstStyle/>
                    <a:p>
                      <a:r>
                        <a:rPr lang="en-US" sz="1200" b="1" dirty="0" smtClean="0"/>
                        <a:t>Net %</a:t>
                      </a:r>
                      <a:endParaRPr lang="el-GR" sz="1200" b="1" dirty="0"/>
                    </a:p>
                  </a:txBody>
                  <a:tcPr anchor="ctr"/>
                </a:tc>
                <a:tc>
                  <a:txBody>
                    <a:bodyPr/>
                    <a:lstStyle/>
                    <a:p>
                      <a:r>
                        <a:rPr lang="en-US" sz="1200" dirty="0" smtClean="0"/>
                        <a:t>M-S</a:t>
                      </a:r>
                      <a:endParaRPr lang="el-GR" sz="1200" dirty="0"/>
                    </a:p>
                  </a:txBody>
                  <a:tcPr/>
                </a:tc>
                <a:tc>
                  <a:txBody>
                    <a:bodyPr/>
                    <a:lstStyle/>
                    <a:p>
                      <a:r>
                        <a:rPr lang="en-US" sz="1200" dirty="0" smtClean="0"/>
                        <a:t>Million</a:t>
                      </a:r>
                      <a:endParaRPr lang="el-GR" sz="1200" dirty="0"/>
                    </a:p>
                  </a:txBody>
                  <a:tcPr/>
                </a:tc>
                <a:tc>
                  <a:txBody>
                    <a:bodyPr/>
                    <a:lstStyle/>
                    <a:p>
                      <a:r>
                        <a:rPr lang="en-US" sz="1200" dirty="0" smtClean="0"/>
                        <a:t>%</a:t>
                      </a:r>
                      <a:endParaRPr lang="el-GR" sz="1200" dirty="0"/>
                    </a:p>
                  </a:txBody>
                  <a:tcPr/>
                </a:tc>
                <a:tc>
                  <a:txBody>
                    <a:bodyPr/>
                    <a:lstStyle/>
                    <a:p>
                      <a:r>
                        <a:rPr lang="en-US" sz="1200" dirty="0" smtClean="0"/>
                        <a:t>Net%</a:t>
                      </a:r>
                      <a:endParaRPr lang="el-GR" sz="1200" dirty="0"/>
                    </a:p>
                  </a:txBody>
                  <a:tcPr/>
                </a:tc>
              </a:tr>
              <a:tr h="482081">
                <a:tc>
                  <a:txBody>
                    <a:bodyPr/>
                    <a:lstStyle/>
                    <a:p>
                      <a:r>
                        <a:rPr lang="en-US" sz="1400" b="1" dirty="0"/>
                        <a:t> </a:t>
                      </a:r>
                      <a:r>
                        <a:rPr lang="en-US" sz="1400" b="1" dirty="0" smtClean="0"/>
                        <a:t>Au</a:t>
                      </a:r>
                      <a:endParaRPr lang="en-US" sz="14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400" b="0" dirty="0" smtClean="0"/>
                        <a:t>16,921</a:t>
                      </a:r>
                    </a:p>
                    <a:p>
                      <a:endParaRPr lang="el-GR" sz="1400" b="0" dirty="0"/>
                    </a:p>
                  </a:txBody>
                  <a:tcPr anchor="ctr"/>
                </a:tc>
                <a:tc>
                  <a:txBody>
                    <a:bodyPr/>
                    <a:lstStyle/>
                    <a:p>
                      <a:r>
                        <a:rPr lang="el-GR" sz="1400" b="0" dirty="0" smtClean="0"/>
                        <a:t>2.50</a:t>
                      </a:r>
                      <a:endParaRPr lang="el-GR" sz="1400" b="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400" b="0" dirty="0" smtClean="0"/>
                        <a:t>-0.24</a:t>
                      </a:r>
                    </a:p>
                    <a:p>
                      <a:endParaRPr lang="el-GR" sz="1400" b="0" dirty="0"/>
                    </a:p>
                  </a:txBody>
                  <a:tcPr anchor="ctr"/>
                </a:tc>
                <a:tc>
                  <a:txBody>
                    <a:bodyPr/>
                    <a:lstStyle/>
                    <a:p>
                      <a:r>
                        <a:rPr lang="en-US" sz="1400" b="1" dirty="0"/>
                        <a:t> </a:t>
                      </a:r>
                      <a:r>
                        <a:rPr lang="en-US" sz="1400" b="1" dirty="0" smtClean="0"/>
                        <a:t>Lat</a:t>
                      </a:r>
                      <a:endParaRPr lang="en-US" sz="1400" b="1" dirty="0"/>
                    </a:p>
                  </a:txBody>
                  <a:tcPr anchor="ctr"/>
                </a:tc>
                <a:tc>
                  <a:txBody>
                    <a:bodyPr/>
                    <a:lstStyle/>
                    <a:p>
                      <a:r>
                        <a:rPr lang="el-GR" sz="1400" b="0" dirty="0"/>
                        <a:t>1,323</a:t>
                      </a:r>
                    </a:p>
                  </a:txBody>
                  <a:tcPr anchor="ctr"/>
                </a:tc>
                <a:tc>
                  <a:txBody>
                    <a:bodyPr/>
                    <a:lstStyle/>
                    <a:p>
                      <a:r>
                        <a:rPr lang="el-GR" sz="1400" b="0"/>
                        <a:t>0.18</a:t>
                      </a:r>
                    </a:p>
                  </a:txBody>
                  <a:tcPr anchor="ctr"/>
                </a:tc>
                <a:tc>
                  <a:txBody>
                    <a:bodyPr/>
                    <a:lstStyle/>
                    <a:p>
                      <a:r>
                        <a:rPr lang="el-GR" sz="1400" b="0"/>
                        <a:t>3.07</a:t>
                      </a:r>
                    </a:p>
                  </a:txBody>
                  <a:tcPr anchor="ctr"/>
                </a:tc>
              </a:tr>
              <a:tr h="482685">
                <a:tc>
                  <a:txBody>
                    <a:bodyPr/>
                    <a:lstStyle/>
                    <a:p>
                      <a:r>
                        <a:rPr lang="en-US" sz="1400" b="1" dirty="0"/>
                        <a:t> </a:t>
                      </a:r>
                      <a:r>
                        <a:rPr lang="en-US" sz="1400" b="1" dirty="0" err="1" smtClean="0"/>
                        <a:t>Bel</a:t>
                      </a:r>
                      <a:endParaRPr lang="en-US" sz="1400" b="1" dirty="0"/>
                    </a:p>
                  </a:txBody>
                  <a:tcPr anchor="ctr"/>
                </a:tc>
                <a:tc>
                  <a:txBody>
                    <a:bodyPr/>
                    <a:lstStyle/>
                    <a:p>
                      <a:r>
                        <a:rPr lang="el-GR" sz="1400" b="0" dirty="0"/>
                        <a:t>22,949</a:t>
                      </a:r>
                    </a:p>
                  </a:txBody>
                  <a:tcPr anchor="ctr"/>
                </a:tc>
                <a:tc>
                  <a:txBody>
                    <a:bodyPr/>
                    <a:lstStyle/>
                    <a:p>
                      <a:r>
                        <a:rPr lang="el-GR" sz="1400" b="0" dirty="0"/>
                        <a:t>3.16</a:t>
                      </a:r>
                    </a:p>
                  </a:txBody>
                  <a:tcPr anchor="ctr"/>
                </a:tc>
                <a:tc>
                  <a:txBody>
                    <a:bodyPr/>
                    <a:lstStyle/>
                    <a:p>
                      <a:r>
                        <a:rPr lang="el-GR" sz="1400" b="0" dirty="0"/>
                        <a:t>-0.35</a:t>
                      </a:r>
                    </a:p>
                  </a:txBody>
                  <a:tcPr anchor="ctr"/>
                </a:tc>
                <a:tc>
                  <a:txBody>
                    <a:bodyPr/>
                    <a:lstStyle/>
                    <a:p>
                      <a:r>
                        <a:rPr lang="en-US" sz="1400" b="1" dirty="0"/>
                        <a:t> </a:t>
                      </a:r>
                      <a:r>
                        <a:rPr lang="en-US" sz="1400" b="1" dirty="0" err="1" smtClean="0"/>
                        <a:t>Lith</a:t>
                      </a:r>
                      <a:endParaRPr lang="en-US" sz="1400" b="1" dirty="0"/>
                    </a:p>
                  </a:txBody>
                  <a:tcPr anchor="ctr"/>
                </a:tc>
                <a:tc>
                  <a:txBody>
                    <a:bodyPr/>
                    <a:lstStyle/>
                    <a:p>
                      <a:r>
                        <a:rPr lang="el-GR" sz="1400" b="0"/>
                        <a:t>1,907</a:t>
                      </a:r>
                    </a:p>
                  </a:txBody>
                  <a:tcPr anchor="ctr"/>
                </a:tc>
                <a:tc>
                  <a:txBody>
                    <a:bodyPr/>
                    <a:lstStyle/>
                    <a:p>
                      <a:r>
                        <a:rPr lang="el-GR" sz="1400" b="0" dirty="0"/>
                        <a:t>0.26</a:t>
                      </a:r>
                    </a:p>
                  </a:txBody>
                  <a:tcPr anchor="ctr"/>
                </a:tc>
                <a:tc>
                  <a:txBody>
                    <a:bodyPr/>
                    <a:lstStyle/>
                    <a:p>
                      <a:r>
                        <a:rPr lang="el-GR" sz="1400" b="0"/>
                        <a:t>4.22</a:t>
                      </a:r>
                    </a:p>
                  </a:txBody>
                  <a:tcPr anchor="ctr"/>
                </a:tc>
              </a:tr>
              <a:tr h="337366">
                <a:tc>
                  <a:txBody>
                    <a:bodyPr/>
                    <a:lstStyle/>
                    <a:p>
                      <a:r>
                        <a:rPr lang="en-US" sz="1400" b="1" dirty="0"/>
                        <a:t> </a:t>
                      </a:r>
                      <a:r>
                        <a:rPr lang="en-US" sz="1400" b="1" dirty="0" err="1" smtClean="0"/>
                        <a:t>Bul</a:t>
                      </a:r>
                      <a:endParaRPr lang="en-US" sz="1400" b="1" dirty="0"/>
                    </a:p>
                  </a:txBody>
                  <a:tcPr anchor="ctr"/>
                </a:tc>
                <a:tc>
                  <a:txBody>
                    <a:bodyPr/>
                    <a:lstStyle/>
                    <a:p>
                      <a:r>
                        <a:rPr lang="el-GR" sz="1400" b="0"/>
                        <a:t>2,294</a:t>
                      </a:r>
                    </a:p>
                  </a:txBody>
                  <a:tcPr anchor="ctr"/>
                </a:tc>
                <a:tc>
                  <a:txBody>
                    <a:bodyPr/>
                    <a:lstStyle/>
                    <a:p>
                      <a:r>
                        <a:rPr lang="el-GR" sz="1400" b="0" dirty="0"/>
                        <a:t>0.32</a:t>
                      </a:r>
                    </a:p>
                  </a:txBody>
                  <a:tcPr anchor="ctr"/>
                </a:tc>
                <a:tc>
                  <a:txBody>
                    <a:bodyPr/>
                    <a:lstStyle/>
                    <a:p>
                      <a:r>
                        <a:rPr lang="el-GR" sz="1400" b="0" dirty="0"/>
                        <a:t>2.33</a:t>
                      </a:r>
                    </a:p>
                  </a:txBody>
                  <a:tcPr anchor="ctr"/>
                </a:tc>
                <a:tc>
                  <a:txBody>
                    <a:bodyPr/>
                    <a:lstStyle/>
                    <a:p>
                      <a:r>
                        <a:rPr lang="en-US" sz="1400" b="1" dirty="0"/>
                        <a:t> </a:t>
                      </a:r>
                      <a:r>
                        <a:rPr lang="en-US" sz="1400" b="1" dirty="0" err="1" smtClean="0"/>
                        <a:t>Lux</a:t>
                      </a:r>
                      <a:endParaRPr lang="en-US" sz="1400" b="1" dirty="0"/>
                    </a:p>
                  </a:txBody>
                  <a:tcPr anchor="ctr"/>
                </a:tc>
                <a:tc>
                  <a:txBody>
                    <a:bodyPr/>
                    <a:lstStyle/>
                    <a:p>
                      <a:r>
                        <a:rPr lang="el-GR" sz="1400" b="0"/>
                        <a:t>1,900</a:t>
                      </a:r>
                    </a:p>
                  </a:txBody>
                  <a:tcPr anchor="ctr"/>
                </a:tc>
                <a:tc>
                  <a:txBody>
                    <a:bodyPr/>
                    <a:lstStyle/>
                    <a:p>
                      <a:r>
                        <a:rPr lang="el-GR" sz="1400" b="0" dirty="0"/>
                        <a:t>0.26</a:t>
                      </a:r>
                    </a:p>
                  </a:txBody>
                  <a:tcPr anchor="ctr"/>
                </a:tc>
                <a:tc>
                  <a:txBody>
                    <a:bodyPr/>
                    <a:lstStyle/>
                    <a:p>
                      <a:r>
                        <a:rPr lang="el-GR" sz="1400" b="0"/>
                        <a:t>-0.28</a:t>
                      </a:r>
                    </a:p>
                  </a:txBody>
                  <a:tcPr anchor="ctr"/>
                </a:tc>
              </a:tr>
              <a:tr h="337366">
                <a:tc>
                  <a:txBody>
                    <a:bodyPr/>
                    <a:lstStyle/>
                    <a:p>
                      <a:r>
                        <a:rPr lang="en-US" sz="1400" b="1" dirty="0"/>
                        <a:t> </a:t>
                      </a:r>
                      <a:r>
                        <a:rPr lang="en-US" sz="1400" b="1" dirty="0" err="1" smtClean="0"/>
                        <a:t>Cyp</a:t>
                      </a:r>
                      <a:endParaRPr lang="en-US" sz="1400" b="1" dirty="0"/>
                    </a:p>
                  </a:txBody>
                  <a:tcPr anchor="ctr"/>
                </a:tc>
                <a:tc>
                  <a:txBody>
                    <a:bodyPr/>
                    <a:lstStyle/>
                    <a:p>
                      <a:r>
                        <a:rPr lang="el-GR" sz="1400" b="0"/>
                        <a:t>1,077</a:t>
                      </a:r>
                    </a:p>
                  </a:txBody>
                  <a:tcPr anchor="ctr"/>
                </a:tc>
                <a:tc>
                  <a:txBody>
                    <a:bodyPr/>
                    <a:lstStyle/>
                    <a:p>
                      <a:r>
                        <a:rPr lang="el-GR" sz="1400" b="0" dirty="0"/>
                        <a:t>0.15</a:t>
                      </a:r>
                    </a:p>
                  </a:txBody>
                  <a:tcPr anchor="ctr"/>
                </a:tc>
                <a:tc>
                  <a:txBody>
                    <a:bodyPr/>
                    <a:lstStyle/>
                    <a:p>
                      <a:r>
                        <a:rPr lang="el-GR" sz="1400" b="0" dirty="0"/>
                        <a:t>0</a:t>
                      </a:r>
                    </a:p>
                  </a:txBody>
                  <a:tcPr anchor="ctr"/>
                </a:tc>
                <a:tc>
                  <a:txBody>
                    <a:bodyPr/>
                    <a:lstStyle/>
                    <a:p>
                      <a:r>
                        <a:rPr lang="en-US" sz="1400" b="1" dirty="0"/>
                        <a:t> </a:t>
                      </a:r>
                      <a:r>
                        <a:rPr lang="en-US" sz="1400" b="1" dirty="0" smtClean="0"/>
                        <a:t>Mal</a:t>
                      </a:r>
                      <a:endParaRPr lang="en-US" sz="1400" b="1" dirty="0"/>
                    </a:p>
                  </a:txBody>
                  <a:tcPr anchor="ctr"/>
                </a:tc>
                <a:tc>
                  <a:txBody>
                    <a:bodyPr/>
                    <a:lstStyle/>
                    <a:p>
                      <a:r>
                        <a:rPr lang="el-GR" sz="1400" b="0"/>
                        <a:t>392</a:t>
                      </a:r>
                    </a:p>
                  </a:txBody>
                  <a:tcPr anchor="ctr"/>
                </a:tc>
                <a:tc>
                  <a:txBody>
                    <a:bodyPr/>
                    <a:lstStyle/>
                    <a:p>
                      <a:r>
                        <a:rPr lang="el-GR" sz="1400" b="0" dirty="0"/>
                        <a:t>0.05</a:t>
                      </a:r>
                    </a:p>
                  </a:txBody>
                  <a:tcPr anchor="ctr"/>
                </a:tc>
                <a:tc>
                  <a:txBody>
                    <a:bodyPr/>
                    <a:lstStyle/>
                    <a:p>
                      <a:r>
                        <a:rPr lang="el-GR" sz="1400" b="0"/>
                        <a:t>0.75</a:t>
                      </a:r>
                    </a:p>
                  </a:txBody>
                  <a:tcPr anchor="ctr"/>
                </a:tc>
              </a:tr>
              <a:tr h="337366">
                <a:tc>
                  <a:txBody>
                    <a:bodyPr/>
                    <a:lstStyle/>
                    <a:p>
                      <a:r>
                        <a:rPr lang="en-US" sz="1400" b="1" dirty="0"/>
                        <a:t> </a:t>
                      </a:r>
                      <a:r>
                        <a:rPr lang="en-US" sz="1400" b="1" dirty="0" err="1" smtClean="0"/>
                        <a:t>Cze</a:t>
                      </a:r>
                      <a:endParaRPr lang="en-US" sz="1400" b="1" dirty="0"/>
                    </a:p>
                  </a:txBody>
                  <a:tcPr anchor="ctr"/>
                </a:tc>
                <a:tc>
                  <a:txBody>
                    <a:bodyPr/>
                    <a:lstStyle/>
                    <a:p>
                      <a:r>
                        <a:rPr lang="el-GR" sz="1400" b="0"/>
                        <a:t>8,995</a:t>
                      </a:r>
                    </a:p>
                  </a:txBody>
                  <a:tcPr anchor="ctr"/>
                </a:tc>
                <a:tc>
                  <a:txBody>
                    <a:bodyPr/>
                    <a:lstStyle/>
                    <a:p>
                      <a:r>
                        <a:rPr lang="el-GR" sz="1400" b="0" dirty="0"/>
                        <a:t>1.24</a:t>
                      </a:r>
                    </a:p>
                  </a:txBody>
                  <a:tcPr anchor="ctr"/>
                </a:tc>
                <a:tc>
                  <a:txBody>
                    <a:bodyPr/>
                    <a:lstStyle/>
                    <a:p>
                      <a:r>
                        <a:rPr lang="el-GR" sz="1400" b="0" dirty="0"/>
                        <a:t>1.32</a:t>
                      </a:r>
                    </a:p>
                  </a:txBody>
                  <a:tcPr anchor="ctr"/>
                </a:tc>
                <a:tc>
                  <a:txBody>
                    <a:bodyPr/>
                    <a:lstStyle/>
                    <a:p>
                      <a:r>
                        <a:rPr lang="en-US" sz="1400" b="1" dirty="0"/>
                        <a:t> </a:t>
                      </a:r>
                      <a:r>
                        <a:rPr lang="en-US" sz="1400" b="1" dirty="0" smtClean="0"/>
                        <a:t>NED</a:t>
                      </a:r>
                      <a:endParaRPr lang="en-US" sz="1400" b="1" dirty="0"/>
                    </a:p>
                  </a:txBody>
                  <a:tcPr anchor="ctr"/>
                </a:tc>
                <a:tc>
                  <a:txBody>
                    <a:bodyPr/>
                    <a:lstStyle/>
                    <a:p>
                      <a:r>
                        <a:rPr lang="el-GR" sz="1400" b="0"/>
                        <a:t>27,397</a:t>
                      </a:r>
                    </a:p>
                  </a:txBody>
                  <a:tcPr anchor="ctr"/>
                </a:tc>
                <a:tc>
                  <a:txBody>
                    <a:bodyPr/>
                    <a:lstStyle/>
                    <a:p>
                      <a:r>
                        <a:rPr lang="el-GR" sz="1400" b="0" dirty="0"/>
                        <a:t>3.78</a:t>
                      </a:r>
                    </a:p>
                  </a:txBody>
                  <a:tcPr anchor="ctr"/>
                </a:tc>
                <a:tc>
                  <a:txBody>
                    <a:bodyPr/>
                    <a:lstStyle/>
                    <a:p>
                      <a:r>
                        <a:rPr lang="el-GR" sz="1400" b="0"/>
                        <a:t>-0.33</a:t>
                      </a:r>
                    </a:p>
                  </a:txBody>
                  <a:tcPr anchor="ctr"/>
                </a:tc>
              </a:tr>
              <a:tr h="337366">
                <a:tc>
                  <a:txBody>
                    <a:bodyPr/>
                    <a:lstStyle/>
                    <a:p>
                      <a:r>
                        <a:rPr lang="en-US" sz="1400" b="1" dirty="0"/>
                        <a:t> </a:t>
                      </a:r>
                      <a:r>
                        <a:rPr lang="en-US" sz="1400" b="1" dirty="0" smtClean="0"/>
                        <a:t>Den</a:t>
                      </a:r>
                      <a:endParaRPr lang="en-US" sz="1400" b="1" dirty="0"/>
                    </a:p>
                  </a:txBody>
                  <a:tcPr anchor="ctr"/>
                </a:tc>
                <a:tc>
                  <a:txBody>
                    <a:bodyPr/>
                    <a:lstStyle/>
                    <a:p>
                      <a:r>
                        <a:rPr lang="el-GR" sz="1400" b="0"/>
                        <a:t>15,246</a:t>
                      </a:r>
                    </a:p>
                  </a:txBody>
                  <a:tcPr anchor="ctr"/>
                </a:tc>
                <a:tc>
                  <a:txBody>
                    <a:bodyPr/>
                    <a:lstStyle/>
                    <a:p>
                      <a:r>
                        <a:rPr lang="el-GR" sz="1400" b="0" dirty="0"/>
                        <a:t>2.10</a:t>
                      </a:r>
                    </a:p>
                  </a:txBody>
                  <a:tcPr anchor="ctr"/>
                </a:tc>
                <a:tc>
                  <a:txBody>
                    <a:bodyPr/>
                    <a:lstStyle/>
                    <a:p>
                      <a:r>
                        <a:rPr lang="el-GR" sz="1400" b="0" dirty="0"/>
                        <a:t>-0.34</a:t>
                      </a:r>
                    </a:p>
                  </a:txBody>
                  <a:tcPr anchor="ctr"/>
                </a:tc>
                <a:tc>
                  <a:txBody>
                    <a:bodyPr/>
                    <a:lstStyle/>
                    <a:p>
                      <a:r>
                        <a:rPr lang="en-US" sz="1400" b="1" dirty="0"/>
                        <a:t> </a:t>
                      </a:r>
                      <a:r>
                        <a:rPr lang="en-US" sz="1400" b="1" dirty="0" err="1" smtClean="0"/>
                        <a:t>Pol</a:t>
                      </a:r>
                      <a:endParaRPr lang="en-US" sz="1400" b="1" dirty="0"/>
                    </a:p>
                  </a:txBody>
                  <a:tcPr anchor="ctr"/>
                </a:tc>
                <a:tc>
                  <a:txBody>
                    <a:bodyPr/>
                    <a:lstStyle/>
                    <a:p>
                      <a:r>
                        <a:rPr lang="el-GR" sz="1400" b="0"/>
                        <a:t>22,249</a:t>
                      </a:r>
                    </a:p>
                  </a:txBody>
                  <a:tcPr anchor="ctr"/>
                </a:tc>
                <a:tc>
                  <a:txBody>
                    <a:bodyPr/>
                    <a:lstStyle/>
                    <a:p>
                      <a:r>
                        <a:rPr lang="el-GR" sz="1400" b="0" dirty="0"/>
                        <a:t>3.07</a:t>
                      </a:r>
                    </a:p>
                  </a:txBody>
                  <a:tcPr anchor="ctr"/>
                </a:tc>
                <a:tc>
                  <a:txBody>
                    <a:bodyPr/>
                    <a:lstStyle/>
                    <a:p>
                      <a:r>
                        <a:rPr lang="el-GR" sz="1400" b="0" dirty="0"/>
                        <a:t>2.42</a:t>
                      </a:r>
                    </a:p>
                  </a:txBody>
                  <a:tcPr anchor="ctr"/>
                </a:tc>
              </a:tr>
              <a:tr h="337366">
                <a:tc>
                  <a:txBody>
                    <a:bodyPr/>
                    <a:lstStyle/>
                    <a:p>
                      <a:r>
                        <a:rPr lang="en-US" sz="1400" b="1" dirty="0"/>
                        <a:t> </a:t>
                      </a:r>
                      <a:r>
                        <a:rPr lang="en-US" sz="1400" b="1" dirty="0" err="1" smtClean="0"/>
                        <a:t>Est</a:t>
                      </a:r>
                      <a:endParaRPr lang="en-US" sz="1400" b="1" dirty="0"/>
                    </a:p>
                  </a:txBody>
                  <a:tcPr anchor="ctr"/>
                </a:tc>
                <a:tc>
                  <a:txBody>
                    <a:bodyPr/>
                    <a:lstStyle/>
                    <a:p>
                      <a:r>
                        <a:rPr lang="el-GR" sz="1400" b="0"/>
                        <a:t>1,001</a:t>
                      </a:r>
                    </a:p>
                  </a:txBody>
                  <a:tcPr anchor="ctr"/>
                </a:tc>
                <a:tc>
                  <a:txBody>
                    <a:bodyPr/>
                    <a:lstStyle/>
                    <a:p>
                      <a:r>
                        <a:rPr lang="el-GR" sz="1400" b="0"/>
                        <a:t>0.14</a:t>
                      </a:r>
                    </a:p>
                  </a:txBody>
                  <a:tcPr anchor="ctr"/>
                </a:tc>
                <a:tc>
                  <a:txBody>
                    <a:bodyPr/>
                    <a:lstStyle/>
                    <a:p>
                      <a:r>
                        <a:rPr lang="el-GR" sz="1400" b="0" dirty="0"/>
                        <a:t>3.3</a:t>
                      </a:r>
                    </a:p>
                  </a:txBody>
                  <a:tcPr anchor="ctr"/>
                </a:tc>
                <a:tc>
                  <a:txBody>
                    <a:bodyPr/>
                    <a:lstStyle/>
                    <a:p>
                      <a:r>
                        <a:rPr lang="en-US" sz="1400" b="1" dirty="0"/>
                        <a:t> </a:t>
                      </a:r>
                      <a:r>
                        <a:rPr lang="en-US" sz="1400" b="1" dirty="0" err="1" smtClean="0"/>
                        <a:t>Por</a:t>
                      </a:r>
                      <a:endParaRPr lang="en-US" sz="1400" b="1" dirty="0"/>
                    </a:p>
                  </a:txBody>
                  <a:tcPr anchor="ctr"/>
                </a:tc>
                <a:tc>
                  <a:txBody>
                    <a:bodyPr/>
                    <a:lstStyle/>
                    <a:p>
                      <a:r>
                        <a:rPr lang="el-GR" sz="1400" b="0"/>
                        <a:t>10,812</a:t>
                      </a:r>
                    </a:p>
                  </a:txBody>
                  <a:tcPr anchor="ctr"/>
                </a:tc>
                <a:tc>
                  <a:txBody>
                    <a:bodyPr/>
                    <a:lstStyle/>
                    <a:p>
                      <a:r>
                        <a:rPr lang="el-GR" sz="1400" b="0"/>
                        <a:t>1.49</a:t>
                      </a:r>
                    </a:p>
                  </a:txBody>
                  <a:tcPr anchor="ctr"/>
                </a:tc>
                <a:tc>
                  <a:txBody>
                    <a:bodyPr/>
                    <a:lstStyle/>
                    <a:p>
                      <a:r>
                        <a:rPr lang="el-GR" sz="1400" b="0" dirty="0"/>
                        <a:t>1.89</a:t>
                      </a:r>
                    </a:p>
                  </a:txBody>
                  <a:tcPr anchor="ctr"/>
                </a:tc>
              </a:tr>
              <a:tr h="337366">
                <a:tc>
                  <a:txBody>
                    <a:bodyPr/>
                    <a:lstStyle/>
                    <a:p>
                      <a:r>
                        <a:rPr lang="en-US" sz="1400" b="1" dirty="0"/>
                        <a:t> </a:t>
                      </a:r>
                      <a:r>
                        <a:rPr lang="en-US" sz="1400" b="1" dirty="0" smtClean="0"/>
                        <a:t>Fin</a:t>
                      </a:r>
                      <a:endParaRPr lang="en-US" sz="1400" b="1" dirty="0"/>
                    </a:p>
                  </a:txBody>
                  <a:tcPr anchor="ctr"/>
                </a:tc>
                <a:tc>
                  <a:txBody>
                    <a:bodyPr/>
                    <a:lstStyle/>
                    <a:p>
                      <a:r>
                        <a:rPr lang="el-GR" sz="1400" b="0"/>
                        <a:t>11,995</a:t>
                      </a:r>
                    </a:p>
                  </a:txBody>
                  <a:tcPr anchor="ctr"/>
                </a:tc>
                <a:tc>
                  <a:txBody>
                    <a:bodyPr/>
                    <a:lstStyle/>
                    <a:p>
                      <a:r>
                        <a:rPr lang="el-GR" sz="1400" b="0" dirty="0"/>
                        <a:t>1.65</a:t>
                      </a:r>
                    </a:p>
                  </a:txBody>
                  <a:tcPr anchor="ctr"/>
                </a:tc>
                <a:tc>
                  <a:txBody>
                    <a:bodyPr/>
                    <a:lstStyle/>
                    <a:p>
                      <a:r>
                        <a:rPr lang="el-GR" sz="1400" b="0" dirty="0"/>
                        <a:t>-0.24</a:t>
                      </a:r>
                    </a:p>
                  </a:txBody>
                  <a:tcPr anchor="ctr"/>
                </a:tc>
                <a:tc>
                  <a:txBody>
                    <a:bodyPr/>
                    <a:lstStyle/>
                    <a:p>
                      <a:r>
                        <a:rPr lang="en-US" sz="1400" b="1" dirty="0"/>
                        <a:t> </a:t>
                      </a:r>
                      <a:r>
                        <a:rPr lang="en-US" sz="1400" b="1" dirty="0" smtClean="0"/>
                        <a:t>Ro</a:t>
                      </a:r>
                      <a:endParaRPr lang="en-US" sz="1400" b="1" dirty="0"/>
                    </a:p>
                  </a:txBody>
                  <a:tcPr anchor="ctr"/>
                </a:tc>
                <a:tc>
                  <a:txBody>
                    <a:bodyPr/>
                    <a:lstStyle/>
                    <a:p>
                      <a:r>
                        <a:rPr lang="el-GR" sz="1400" b="0"/>
                        <a:t>8,019</a:t>
                      </a:r>
                    </a:p>
                  </a:txBody>
                  <a:tcPr anchor="ctr"/>
                </a:tc>
                <a:tc>
                  <a:txBody>
                    <a:bodyPr/>
                    <a:lstStyle/>
                    <a:p>
                      <a:r>
                        <a:rPr lang="el-GR" sz="1400" b="0"/>
                        <a:t>1.11</a:t>
                      </a:r>
                    </a:p>
                  </a:txBody>
                  <a:tcPr anchor="ctr"/>
                </a:tc>
                <a:tc>
                  <a:txBody>
                    <a:bodyPr/>
                    <a:lstStyle/>
                    <a:p>
                      <a:r>
                        <a:rPr lang="el-GR" sz="1400" b="0" dirty="0"/>
                        <a:t>1.38</a:t>
                      </a:r>
                    </a:p>
                  </a:txBody>
                  <a:tcPr anchor="ctr"/>
                </a:tc>
              </a:tr>
              <a:tr h="482685">
                <a:tc>
                  <a:txBody>
                    <a:bodyPr/>
                    <a:lstStyle/>
                    <a:p>
                      <a:r>
                        <a:rPr lang="en-US" sz="1400" b="1" dirty="0"/>
                        <a:t> </a:t>
                      </a:r>
                      <a:r>
                        <a:rPr lang="en-US" sz="1400" b="1" dirty="0" smtClean="0"/>
                        <a:t>Fr</a:t>
                      </a:r>
                      <a:endParaRPr lang="en-US" sz="1400" b="1" dirty="0"/>
                    </a:p>
                  </a:txBody>
                  <a:tcPr anchor="ctr"/>
                </a:tc>
                <a:tc>
                  <a:txBody>
                    <a:bodyPr/>
                    <a:lstStyle/>
                    <a:p>
                      <a:r>
                        <a:rPr lang="el-GR" sz="1400" b="0"/>
                        <a:t>128,839</a:t>
                      </a:r>
                    </a:p>
                  </a:txBody>
                  <a:tcPr anchor="ctr"/>
                </a:tc>
                <a:tc>
                  <a:txBody>
                    <a:bodyPr/>
                    <a:lstStyle/>
                    <a:p>
                      <a:r>
                        <a:rPr lang="el-GR" sz="1400" b="0" dirty="0"/>
                        <a:t>17.76</a:t>
                      </a:r>
                    </a:p>
                  </a:txBody>
                  <a:tcPr anchor="ctr"/>
                </a:tc>
                <a:tc>
                  <a:txBody>
                    <a:bodyPr/>
                    <a:lstStyle/>
                    <a:p>
                      <a:r>
                        <a:rPr lang="el-GR" sz="1400" b="0" dirty="0"/>
                        <a:t>-0.29</a:t>
                      </a:r>
                    </a:p>
                  </a:txBody>
                  <a:tcPr anchor="ctr"/>
                </a:tc>
                <a:tc>
                  <a:txBody>
                    <a:bodyPr/>
                    <a:lstStyle/>
                    <a:p>
                      <a:r>
                        <a:rPr lang="en-US" sz="1400" b="1" dirty="0"/>
                        <a:t> </a:t>
                      </a:r>
                      <a:r>
                        <a:rPr lang="en-US" sz="1400" b="1" dirty="0" smtClean="0"/>
                        <a:t>Slovakia</a:t>
                      </a:r>
                      <a:endParaRPr lang="en-US" sz="1400" b="1" dirty="0"/>
                    </a:p>
                  </a:txBody>
                  <a:tcPr anchor="ctr"/>
                </a:tc>
                <a:tc>
                  <a:txBody>
                    <a:bodyPr/>
                    <a:lstStyle/>
                    <a:p>
                      <a:r>
                        <a:rPr lang="el-GR" sz="1400" b="0"/>
                        <a:t>4,016</a:t>
                      </a:r>
                    </a:p>
                  </a:txBody>
                  <a:tcPr anchor="ctr"/>
                </a:tc>
                <a:tc>
                  <a:txBody>
                    <a:bodyPr/>
                    <a:lstStyle/>
                    <a:p>
                      <a:r>
                        <a:rPr lang="el-GR" sz="1400" b="0"/>
                        <a:t>0.55</a:t>
                      </a:r>
                    </a:p>
                  </a:txBody>
                  <a:tcPr anchor="ctr"/>
                </a:tc>
                <a:tc>
                  <a:txBody>
                    <a:bodyPr/>
                    <a:lstStyle/>
                    <a:p>
                      <a:r>
                        <a:rPr lang="el-GR" sz="1400" b="0" dirty="0"/>
                        <a:t>1.56</a:t>
                      </a:r>
                    </a:p>
                  </a:txBody>
                  <a:tcPr anchor="ctr"/>
                </a:tc>
              </a:tr>
              <a:tr h="482685">
                <a:tc>
                  <a:txBody>
                    <a:bodyPr/>
                    <a:lstStyle/>
                    <a:p>
                      <a:r>
                        <a:rPr lang="en-US" sz="1400" b="1" dirty="0"/>
                        <a:t> </a:t>
                      </a:r>
                      <a:r>
                        <a:rPr lang="en-US" sz="1400" b="1" dirty="0" smtClean="0"/>
                        <a:t>Ger</a:t>
                      </a:r>
                      <a:endParaRPr lang="en-US" sz="1400" b="1" dirty="0"/>
                    </a:p>
                  </a:txBody>
                  <a:tcPr anchor="ctr"/>
                </a:tc>
                <a:tc>
                  <a:txBody>
                    <a:bodyPr/>
                    <a:lstStyle/>
                    <a:p>
                      <a:r>
                        <a:rPr lang="el-GR" sz="1400" b="0"/>
                        <a:t>144,350</a:t>
                      </a:r>
                    </a:p>
                  </a:txBody>
                  <a:tcPr anchor="ctr"/>
                </a:tc>
                <a:tc>
                  <a:txBody>
                    <a:bodyPr/>
                    <a:lstStyle/>
                    <a:p>
                      <a:r>
                        <a:rPr lang="el-GR" sz="1400" b="0"/>
                        <a:t>19.90</a:t>
                      </a:r>
                    </a:p>
                  </a:txBody>
                  <a:tcPr anchor="ctr"/>
                </a:tc>
                <a:tc>
                  <a:txBody>
                    <a:bodyPr/>
                    <a:lstStyle/>
                    <a:p>
                      <a:r>
                        <a:rPr lang="el-GR" sz="1400" b="0" dirty="0"/>
                        <a:t>-0.35</a:t>
                      </a:r>
                    </a:p>
                  </a:txBody>
                  <a:tcPr anchor="ctr"/>
                </a:tc>
                <a:tc>
                  <a:txBody>
                    <a:bodyPr/>
                    <a:lstStyle/>
                    <a:p>
                      <a:r>
                        <a:rPr lang="en-US" sz="1400" b="1" dirty="0"/>
                        <a:t> </a:t>
                      </a:r>
                      <a:r>
                        <a:rPr lang="en-US" sz="1400" b="1" dirty="0" smtClean="0"/>
                        <a:t>Slovenia</a:t>
                      </a:r>
                      <a:endParaRPr lang="en-US" sz="1400" b="1" dirty="0"/>
                    </a:p>
                  </a:txBody>
                  <a:tcPr anchor="ctr"/>
                </a:tc>
                <a:tc>
                  <a:txBody>
                    <a:bodyPr/>
                    <a:lstStyle/>
                    <a:p>
                      <a:r>
                        <a:rPr lang="el-GR" sz="1400" b="0"/>
                        <a:t>2,303</a:t>
                      </a:r>
                    </a:p>
                  </a:txBody>
                  <a:tcPr anchor="ctr"/>
                </a:tc>
                <a:tc>
                  <a:txBody>
                    <a:bodyPr/>
                    <a:lstStyle/>
                    <a:p>
                      <a:r>
                        <a:rPr lang="el-GR" sz="1400" b="0"/>
                        <a:t>0.32</a:t>
                      </a:r>
                    </a:p>
                  </a:txBody>
                  <a:tcPr anchor="ctr"/>
                </a:tc>
                <a:tc>
                  <a:txBody>
                    <a:bodyPr/>
                    <a:lstStyle/>
                    <a:p>
                      <a:r>
                        <a:rPr lang="el-GR" sz="1400" b="0" dirty="0"/>
                        <a:t>0.94</a:t>
                      </a:r>
                    </a:p>
                  </a:txBody>
                  <a:tcPr anchor="ctr"/>
                </a:tc>
              </a:tr>
              <a:tr h="337366">
                <a:tc>
                  <a:txBody>
                    <a:bodyPr/>
                    <a:lstStyle/>
                    <a:p>
                      <a:r>
                        <a:rPr lang="en-US" sz="1400" b="1" dirty="0"/>
                        <a:t> </a:t>
                      </a:r>
                      <a:r>
                        <a:rPr lang="en-US" sz="1400" b="1" dirty="0" err="1" smtClean="0"/>
                        <a:t>Gr</a:t>
                      </a:r>
                      <a:endParaRPr lang="en-US" sz="1400" b="1" dirty="0"/>
                    </a:p>
                  </a:txBody>
                  <a:tcPr anchor="ctr"/>
                </a:tc>
                <a:tc>
                  <a:txBody>
                    <a:bodyPr/>
                    <a:lstStyle/>
                    <a:p>
                      <a:r>
                        <a:rPr lang="el-GR" sz="1400" b="0"/>
                        <a:t>14,454</a:t>
                      </a:r>
                    </a:p>
                  </a:txBody>
                  <a:tcPr anchor="ctr"/>
                </a:tc>
                <a:tc>
                  <a:txBody>
                    <a:bodyPr/>
                    <a:lstStyle/>
                    <a:p>
                      <a:r>
                        <a:rPr lang="el-GR" sz="1400" b="0"/>
                        <a:t>1.99</a:t>
                      </a:r>
                    </a:p>
                  </a:txBody>
                  <a:tcPr anchor="ctr"/>
                </a:tc>
                <a:tc>
                  <a:txBody>
                    <a:bodyPr/>
                    <a:lstStyle/>
                    <a:p>
                      <a:r>
                        <a:rPr lang="el-GR" sz="1400" b="0" dirty="0"/>
                        <a:t>2.23</a:t>
                      </a:r>
                    </a:p>
                  </a:txBody>
                  <a:tcPr anchor="ctr"/>
                </a:tc>
                <a:tc>
                  <a:txBody>
                    <a:bodyPr/>
                    <a:lstStyle/>
                    <a:p>
                      <a:r>
                        <a:rPr lang="en-US" sz="1400" b="1" dirty="0"/>
                        <a:t> </a:t>
                      </a:r>
                      <a:r>
                        <a:rPr lang="en-US" sz="1400" b="1" dirty="0" err="1" smtClean="0"/>
                        <a:t>Esp</a:t>
                      </a:r>
                      <a:endParaRPr lang="en-US" sz="1400" b="1" dirty="0"/>
                    </a:p>
                  </a:txBody>
                  <a:tcPr anchor="ctr"/>
                </a:tc>
                <a:tc>
                  <a:txBody>
                    <a:bodyPr/>
                    <a:lstStyle/>
                    <a:p>
                      <a:r>
                        <a:rPr lang="el-GR" sz="1400" b="0"/>
                        <a:t>66,343</a:t>
                      </a:r>
                    </a:p>
                  </a:txBody>
                  <a:tcPr anchor="ctr"/>
                </a:tc>
                <a:tc>
                  <a:txBody>
                    <a:bodyPr/>
                    <a:lstStyle/>
                    <a:p>
                      <a:r>
                        <a:rPr lang="el-GR" sz="1400" b="0"/>
                        <a:t>9.15</a:t>
                      </a:r>
                    </a:p>
                  </a:txBody>
                  <a:tcPr anchor="ctr"/>
                </a:tc>
                <a:tc>
                  <a:txBody>
                    <a:bodyPr/>
                    <a:lstStyle/>
                    <a:p>
                      <a:r>
                        <a:rPr lang="el-GR" sz="1400" b="0" dirty="0"/>
                        <a:t>0.29</a:t>
                      </a:r>
                    </a:p>
                  </a:txBody>
                  <a:tcPr anchor="ctr"/>
                </a:tc>
              </a:tr>
              <a:tr h="337366">
                <a:tc>
                  <a:txBody>
                    <a:bodyPr/>
                    <a:lstStyle/>
                    <a:p>
                      <a:r>
                        <a:rPr lang="en-US" sz="1400" b="1" dirty="0"/>
                        <a:t> </a:t>
                      </a:r>
                      <a:r>
                        <a:rPr lang="en-US" sz="1400" b="1" dirty="0" smtClean="0"/>
                        <a:t>Hun</a:t>
                      </a:r>
                      <a:endParaRPr lang="en-US" sz="1400" b="1" dirty="0"/>
                    </a:p>
                  </a:txBody>
                  <a:tcPr anchor="ctr"/>
                </a:tc>
                <a:tc>
                  <a:txBody>
                    <a:bodyPr/>
                    <a:lstStyle/>
                    <a:p>
                      <a:r>
                        <a:rPr lang="el-GR" sz="1400" b="0"/>
                        <a:t>5,860</a:t>
                      </a:r>
                    </a:p>
                  </a:txBody>
                  <a:tcPr anchor="ctr"/>
                </a:tc>
                <a:tc>
                  <a:txBody>
                    <a:bodyPr/>
                    <a:lstStyle/>
                    <a:p>
                      <a:r>
                        <a:rPr lang="el-GR" sz="1400" b="0"/>
                        <a:t>0.81</a:t>
                      </a:r>
                    </a:p>
                  </a:txBody>
                  <a:tcPr anchor="ctr"/>
                </a:tc>
                <a:tc>
                  <a:txBody>
                    <a:bodyPr/>
                    <a:lstStyle/>
                    <a:p>
                      <a:r>
                        <a:rPr lang="el-GR" sz="1400" b="0" dirty="0"/>
                        <a:t>3.14</a:t>
                      </a:r>
                    </a:p>
                  </a:txBody>
                  <a:tcPr anchor="ctr"/>
                </a:tc>
                <a:tc>
                  <a:txBody>
                    <a:bodyPr/>
                    <a:lstStyle/>
                    <a:p>
                      <a:r>
                        <a:rPr lang="en-US" sz="1400" b="1" dirty="0"/>
                        <a:t> </a:t>
                      </a:r>
                      <a:r>
                        <a:rPr lang="en-US" sz="1400" b="1" dirty="0" err="1" smtClean="0"/>
                        <a:t>Swe</a:t>
                      </a:r>
                      <a:endParaRPr lang="en-US" sz="1400" b="1" dirty="0"/>
                    </a:p>
                  </a:txBody>
                  <a:tcPr anchor="ctr"/>
                </a:tc>
                <a:tc>
                  <a:txBody>
                    <a:bodyPr/>
                    <a:lstStyle/>
                    <a:p>
                      <a:r>
                        <a:rPr lang="el-GR" sz="1400" b="0"/>
                        <a:t>19,464</a:t>
                      </a:r>
                    </a:p>
                  </a:txBody>
                  <a:tcPr anchor="ctr"/>
                </a:tc>
                <a:tc>
                  <a:txBody>
                    <a:bodyPr/>
                    <a:lstStyle/>
                    <a:p>
                      <a:r>
                        <a:rPr lang="el-GR" sz="1400" b="0"/>
                        <a:t>2.68</a:t>
                      </a:r>
                    </a:p>
                  </a:txBody>
                  <a:tcPr anchor="ctr"/>
                </a:tc>
                <a:tc>
                  <a:txBody>
                    <a:bodyPr/>
                    <a:lstStyle/>
                    <a:p>
                      <a:r>
                        <a:rPr lang="el-GR" sz="1400" b="0" dirty="0"/>
                        <a:t>-0.32</a:t>
                      </a:r>
                    </a:p>
                  </a:txBody>
                  <a:tcPr anchor="ctr"/>
                </a:tc>
              </a:tr>
              <a:tr h="337366">
                <a:tc>
                  <a:txBody>
                    <a:bodyPr/>
                    <a:lstStyle/>
                    <a:p>
                      <a:r>
                        <a:rPr lang="en-US" sz="1400" b="1" dirty="0"/>
                        <a:t> </a:t>
                      </a:r>
                      <a:r>
                        <a:rPr lang="en-US" sz="1400" b="1" dirty="0" err="1" smtClean="0"/>
                        <a:t>Ir</a:t>
                      </a:r>
                      <a:endParaRPr lang="en-US" sz="1400" b="1" dirty="0"/>
                    </a:p>
                  </a:txBody>
                  <a:tcPr anchor="ctr"/>
                </a:tc>
                <a:tc>
                  <a:txBody>
                    <a:bodyPr/>
                    <a:lstStyle/>
                    <a:p>
                      <a:r>
                        <a:rPr lang="el-GR" sz="1400" b="0"/>
                        <a:t>9,205</a:t>
                      </a:r>
                    </a:p>
                  </a:txBody>
                  <a:tcPr anchor="ctr"/>
                </a:tc>
                <a:tc>
                  <a:txBody>
                    <a:bodyPr/>
                    <a:lstStyle/>
                    <a:p>
                      <a:r>
                        <a:rPr lang="el-GR" sz="1400" b="0"/>
                        <a:t>1.27</a:t>
                      </a:r>
                    </a:p>
                  </a:txBody>
                  <a:tcPr anchor="ctr"/>
                </a:tc>
                <a:tc>
                  <a:txBody>
                    <a:bodyPr/>
                    <a:lstStyle/>
                    <a:p>
                      <a:r>
                        <a:rPr lang="el-GR" sz="1400" b="0" dirty="0"/>
                        <a:t>0.32</a:t>
                      </a:r>
                    </a:p>
                  </a:txBody>
                  <a:tcPr anchor="ctr"/>
                </a:tc>
                <a:tc>
                  <a:txBody>
                    <a:bodyPr/>
                    <a:lstStyle/>
                    <a:p>
                      <a:r>
                        <a:rPr lang="el-GR" sz="1800" b="1" i="1" u="none" dirty="0" smtClean="0"/>
                        <a:t>**</a:t>
                      </a:r>
                      <a:r>
                        <a:rPr lang="en-US" sz="1800" b="1" i="1" u="sng" dirty="0" smtClean="0"/>
                        <a:t>UK</a:t>
                      </a:r>
                      <a:endParaRPr lang="en-US" sz="1800" b="1" i="1" u="sng" dirty="0"/>
                    </a:p>
                  </a:txBody>
                  <a:tcPr anchor="ctr"/>
                </a:tc>
                <a:tc>
                  <a:txBody>
                    <a:bodyPr/>
                    <a:lstStyle/>
                    <a:p>
                      <a:r>
                        <a:rPr lang="el-GR" sz="1800" b="1" i="1" u="sng" dirty="0"/>
                        <a:t>77,655</a:t>
                      </a:r>
                    </a:p>
                  </a:txBody>
                  <a:tcPr anchor="ctr"/>
                </a:tc>
                <a:tc>
                  <a:txBody>
                    <a:bodyPr/>
                    <a:lstStyle/>
                    <a:p>
                      <a:r>
                        <a:rPr lang="el-GR" sz="1800" b="1" i="1" u="sng" dirty="0"/>
                        <a:t>10.70</a:t>
                      </a:r>
                    </a:p>
                  </a:txBody>
                  <a:tcPr anchor="ctr"/>
                </a:tc>
                <a:tc>
                  <a:txBody>
                    <a:bodyPr/>
                    <a:lstStyle/>
                    <a:p>
                      <a:r>
                        <a:rPr lang="el-GR" sz="1800" b="1" i="1" u="sng" dirty="0"/>
                        <a:t>-0.25</a:t>
                      </a:r>
                    </a:p>
                  </a:txBody>
                  <a:tcPr anchor="ctr"/>
                </a:tc>
              </a:tr>
              <a:tr h="482685">
                <a:tc>
                  <a:txBody>
                    <a:bodyPr/>
                    <a:lstStyle/>
                    <a:p>
                      <a:r>
                        <a:rPr lang="en-US" sz="1400" b="1" dirty="0"/>
                        <a:t> </a:t>
                      </a:r>
                      <a:r>
                        <a:rPr lang="en-US" sz="1400" b="1" dirty="0" smtClean="0"/>
                        <a:t>It</a:t>
                      </a:r>
                      <a:endParaRPr lang="en-US" sz="1400" b="1" dirty="0"/>
                    </a:p>
                  </a:txBody>
                  <a:tcPr anchor="ctr"/>
                </a:tc>
                <a:tc>
                  <a:txBody>
                    <a:bodyPr/>
                    <a:lstStyle/>
                    <a:p>
                      <a:r>
                        <a:rPr lang="el-GR" sz="1400" b="0"/>
                        <a:t>98,475</a:t>
                      </a:r>
                    </a:p>
                  </a:txBody>
                  <a:tcPr anchor="ctr"/>
                </a:tc>
                <a:tc>
                  <a:txBody>
                    <a:bodyPr/>
                    <a:lstStyle/>
                    <a:p>
                      <a:r>
                        <a:rPr lang="el-GR" sz="1400" b="0"/>
                        <a:t>13.57</a:t>
                      </a:r>
                    </a:p>
                  </a:txBody>
                  <a:tcPr anchor="ctr"/>
                </a:tc>
                <a:tc>
                  <a:txBody>
                    <a:bodyPr/>
                    <a:lstStyle/>
                    <a:p>
                      <a:r>
                        <a:rPr lang="el-GR" sz="1400" b="0" dirty="0"/>
                        <a:t>-0.27</a:t>
                      </a:r>
                    </a:p>
                  </a:txBody>
                  <a:tcPr anchor="ct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tr>
            </a:tbl>
          </a:graphicData>
        </a:graphic>
      </p:graphicFrame>
    </p:spTree>
  </p:cSld>
  <p:clrMapOvr>
    <a:masterClrMapping/>
  </p:clrMapOvr>
  <p:transition spd="slow">
    <p:wipe dir="d"/>
    <p:sndAc>
      <p:stSnd>
        <p:snd r:embed="rId3" name="arrow.wav"/>
      </p:stSnd>
    </p:sndAc>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428604"/>
            <a:ext cx="8229600" cy="1285884"/>
          </a:xfrm>
        </p:spPr>
        <p:txBody>
          <a:bodyPr/>
          <a:lstStyle/>
          <a:p>
            <a:pPr algn="ctr" eaLnBrk="1" hangingPunct="1"/>
            <a:r>
              <a:rPr lang="el-GR" sz="2800" b="1" dirty="0" smtClean="0"/>
              <a:t>ΕΛΛΗΝΙΚΗ ΔΗΜΟΣΙΑ ΔΙΟΙΚΗΣΗ</a:t>
            </a:r>
            <a:br>
              <a:rPr lang="el-GR" sz="2800" b="1" dirty="0" smtClean="0"/>
            </a:br>
            <a:r>
              <a:rPr lang="el-GR" sz="2800" b="1" dirty="0" smtClean="0"/>
              <a:t>ΚΑΙ</a:t>
            </a:r>
            <a:br>
              <a:rPr lang="el-GR" sz="2800" b="1" dirty="0" smtClean="0"/>
            </a:br>
            <a:r>
              <a:rPr lang="el-GR" sz="2800" b="1" dirty="0" smtClean="0"/>
              <a:t>ΣΥΓΧΡΗΜΑΤΟΔΟΤΟΥΜΕΝΗ ΑΝΑΠΤΥΞΗ </a:t>
            </a:r>
          </a:p>
        </p:txBody>
      </p:sp>
      <p:sp>
        <p:nvSpPr>
          <p:cNvPr id="19458" name="2 - Θέση περιεχομένου"/>
          <p:cNvSpPr>
            <a:spLocks noGrp="1"/>
          </p:cNvSpPr>
          <p:nvPr>
            <p:ph idx="1"/>
          </p:nvPr>
        </p:nvSpPr>
        <p:spPr>
          <a:xfrm>
            <a:off x="468313" y="1628800"/>
            <a:ext cx="8229600" cy="5112568"/>
          </a:xfrm>
        </p:spPr>
        <p:txBody>
          <a:bodyPr/>
          <a:lstStyle/>
          <a:p>
            <a:pPr marL="0" indent="0" algn="ctr">
              <a:buNone/>
            </a:pPr>
            <a:r>
              <a:rPr lang="el-GR" sz="1800" b="1" dirty="0" smtClean="0">
                <a:latin typeface="+mj-lt"/>
              </a:rPr>
              <a:t>Δημόσια Διοίκηση: Συνδετικός κρίκος μεταξύ Ε.Ε. και κρατών μελών</a:t>
            </a:r>
            <a:endParaRPr lang="en-US" sz="1800" b="1" dirty="0" smtClean="0">
              <a:latin typeface="+mj-lt"/>
            </a:endParaRPr>
          </a:p>
          <a:p>
            <a:pPr marL="0" indent="0" algn="ctr">
              <a:buNone/>
            </a:pPr>
            <a:r>
              <a:rPr lang="el-GR" sz="1800" b="1" dirty="0" smtClean="0">
                <a:latin typeface="+mj-lt"/>
              </a:rPr>
              <a:t>Η μεταρρύθμιση έχει διαφορετικά αποτελέσματα σε διαφορετικά διοικητικά συστήματα (</a:t>
            </a:r>
            <a:r>
              <a:rPr lang="en-US" sz="1800" b="1" dirty="0" smtClean="0">
                <a:latin typeface="+mj-lt"/>
              </a:rPr>
              <a:t>different response to </a:t>
            </a:r>
            <a:r>
              <a:rPr lang="en-US" sz="1800" b="1" dirty="0" err="1" smtClean="0">
                <a:latin typeface="+mj-lt"/>
              </a:rPr>
              <a:t>adaptational</a:t>
            </a:r>
            <a:r>
              <a:rPr lang="en-US" sz="1800" b="1" dirty="0" smtClean="0">
                <a:latin typeface="+mj-lt"/>
              </a:rPr>
              <a:t> pressure)</a:t>
            </a:r>
            <a:endParaRPr lang="el-GR" sz="1800" b="1" dirty="0" smtClean="0">
              <a:latin typeface="+mj-lt"/>
            </a:endParaRPr>
          </a:p>
          <a:p>
            <a:pPr marL="0" indent="0" algn="ctr">
              <a:buNone/>
            </a:pPr>
            <a:r>
              <a:rPr lang="el-GR" sz="1800" b="1" dirty="0" smtClean="0">
                <a:latin typeface="+mj-lt"/>
              </a:rPr>
              <a:t>Αναδόμηση με σκοπό την απορρόφηση διότι η συμμετοχή – λήψη πόρων γεννούν Διοίκηση (νέες δομές και μεταρρύθμιση υφιστάμενων)</a:t>
            </a:r>
            <a:endParaRPr lang="en-US" sz="1800" b="1" dirty="0" smtClean="0">
              <a:latin typeface="+mj-lt"/>
            </a:endParaRPr>
          </a:p>
          <a:p>
            <a:pPr marL="0" indent="0" algn="ctr">
              <a:buNone/>
            </a:pPr>
            <a:endParaRPr lang="el-GR" sz="1800" dirty="0" smtClean="0">
              <a:latin typeface="+mj-lt"/>
            </a:endParaRPr>
          </a:p>
          <a:p>
            <a:pPr marL="0" indent="0"/>
            <a:r>
              <a:rPr lang="el-GR" sz="1800" b="1" dirty="0" smtClean="0">
                <a:latin typeface="+mj-lt"/>
              </a:rPr>
              <a:t>Το «Ελληνικό Παράδειγμα»</a:t>
            </a:r>
          </a:p>
          <a:p>
            <a:pPr marL="0" indent="0"/>
            <a:r>
              <a:rPr lang="el-GR" sz="1800" b="1" dirty="0" smtClean="0">
                <a:latin typeface="+mj-lt"/>
              </a:rPr>
              <a:t>Ιδιαιτερότητα Πολιτικής (Χρήμα ως δεσμός με Ο.Τ.Α., εμπλοκή πολλών δρώντων)</a:t>
            </a:r>
          </a:p>
          <a:p>
            <a:pPr marL="0" indent="0"/>
            <a:r>
              <a:rPr lang="el-GR" sz="1800" b="1" dirty="0" smtClean="0">
                <a:latin typeface="+mj-lt"/>
              </a:rPr>
              <a:t>Χρυσή Ευκαιρία Χρηματοδότησης – Ανάπτυξης</a:t>
            </a:r>
            <a:r>
              <a:rPr lang="en-US" sz="1800" b="1" dirty="0" smtClean="0">
                <a:latin typeface="+mj-lt"/>
              </a:rPr>
              <a:t> (</a:t>
            </a:r>
            <a:r>
              <a:rPr lang="el-GR" sz="1800" b="1" dirty="0" smtClean="0">
                <a:latin typeface="+mj-lt"/>
              </a:rPr>
              <a:t>πίεση λόγω πόρων</a:t>
            </a:r>
            <a:r>
              <a:rPr lang="en-US" sz="1800" b="1" dirty="0" smtClean="0">
                <a:latin typeface="+mj-lt"/>
              </a:rPr>
              <a:t>)</a:t>
            </a:r>
            <a:endParaRPr lang="el-GR" sz="1800" b="1" dirty="0" smtClean="0">
              <a:latin typeface="+mj-lt"/>
            </a:endParaRPr>
          </a:p>
          <a:p>
            <a:pPr marL="0" indent="0"/>
            <a:r>
              <a:rPr lang="el-GR" sz="1800" b="1" dirty="0" smtClean="0">
                <a:latin typeface="+mj-lt"/>
              </a:rPr>
              <a:t>Ανάγκη για μεταρρύθμιση</a:t>
            </a:r>
          </a:p>
          <a:p>
            <a:pPr marL="0" indent="0"/>
            <a:r>
              <a:rPr lang="el-GR" sz="1800" b="1" dirty="0" smtClean="0">
                <a:latin typeface="+mj-lt"/>
              </a:rPr>
              <a:t>Εξωτερικό Σοκ για τις δομές διοίκησης λόγω συστήματος ελέγχου </a:t>
            </a:r>
          </a:p>
          <a:p>
            <a:pPr marL="0" indent="0"/>
            <a:r>
              <a:rPr lang="el-GR" sz="1800" b="1" dirty="0" smtClean="0">
                <a:latin typeface="+mj-lt"/>
              </a:rPr>
              <a:t>Επιρροή διοικητικών πρακτικών από αντίστοιχες άλλων κρατών μελών της Ε.Ε.</a:t>
            </a:r>
          </a:p>
          <a:p>
            <a:pPr marL="0" indent="0"/>
            <a:r>
              <a:rPr lang="el-GR" sz="1800" b="1" dirty="0" smtClean="0">
                <a:latin typeface="+mj-lt"/>
              </a:rPr>
              <a:t>Συνεχής ωρίμανση διοικητικής ανταπόκρισης σε όλο και πιο περίπλοκες απαιτήσεις και πρότυπα</a:t>
            </a:r>
          </a:p>
          <a:p>
            <a:pPr marL="0" indent="0"/>
            <a:r>
              <a:rPr lang="el-GR" sz="1800" b="1" dirty="0" smtClean="0">
                <a:latin typeface="+mj-lt"/>
              </a:rPr>
              <a:t>Πρόκληση απο επιπλέον χρηματοδότηση απο το </a:t>
            </a:r>
            <a:r>
              <a:rPr lang="en-US" sz="1800" b="1" dirty="0" smtClean="0">
                <a:latin typeface="+mj-lt"/>
              </a:rPr>
              <a:t>NGEU (</a:t>
            </a:r>
            <a:r>
              <a:rPr lang="el-GR" sz="1800" b="1" dirty="0" smtClean="0">
                <a:latin typeface="+mj-lt"/>
              </a:rPr>
              <a:t>«...άλλο ένα ΕΣΠΑ...»</a:t>
            </a:r>
            <a:r>
              <a:rPr lang="en-US" sz="1800" b="1" dirty="0" smtClean="0">
                <a:latin typeface="+mj-lt"/>
              </a:rPr>
              <a:t>)</a:t>
            </a:r>
            <a:endParaRPr lang="el-GR" sz="1800" b="1" dirty="0" smtClean="0">
              <a:latin typeface="+mj-lt"/>
            </a:endParaRPr>
          </a:p>
          <a:p>
            <a:pPr marL="0" indent="0">
              <a:buNone/>
            </a:pPr>
            <a:endParaRPr lang="el-GR" sz="1800" b="1" dirty="0" smtClean="0">
              <a:latin typeface="+mj-lt"/>
            </a:endParaRPr>
          </a:p>
          <a:p>
            <a:pPr marL="0" indent="0" algn="ctr">
              <a:buNone/>
            </a:pPr>
            <a:endParaRPr lang="el-GR" sz="1800" dirty="0" smtClean="0">
              <a:latin typeface="+mj-lt"/>
            </a:endParaRPr>
          </a:p>
          <a:p>
            <a:pPr marL="0" indent="0" algn="ctr">
              <a:buNone/>
            </a:pPr>
            <a:endParaRPr lang="el-GR" sz="1800" dirty="0" smtClean="0">
              <a:latin typeface="+mj-lt"/>
            </a:endParaRPr>
          </a:p>
        </p:txBody>
      </p:sp>
    </p:spTree>
  </p:cSld>
  <p:clrMapOvr>
    <a:masterClrMapping/>
  </p:clrMapOvr>
  <p:transition spd="slow">
    <p:wipe dir="d"/>
    <p:sndAc>
      <p:stSnd>
        <p:snd r:embed="rId2" name="arrow.wav"/>
      </p:stSnd>
    </p:sndAc>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l-GR"/>
          </a:p>
        </p:txBody>
      </p:sp>
      <p:sp>
        <p:nvSpPr>
          <p:cNvPr id="3" name="Subtitle 2"/>
          <p:cNvSpPr>
            <a:spLocks noGrp="1"/>
          </p:cNvSpPr>
          <p:nvPr>
            <p:ph type="subTitle" idx="1"/>
          </p:nvPr>
        </p:nvSpPr>
        <p:spPr/>
        <p:txBody>
          <a:bodyPr/>
          <a:lstStyle/>
          <a:p>
            <a:endParaRPr lang="el-G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19" y="728663"/>
            <a:ext cx="8208963"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5159211"/>
      </p:ext>
    </p:extLst>
  </p:cSld>
  <p:clrMapOvr>
    <a:masterClrMapping/>
  </p:clrMapOvr>
  <p:transition spd="slow">
    <p:wipe dir="d"/>
    <p:sndAc>
      <p:stSnd>
        <p:snd r:embed="rId2" name="arrow.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a:xfrm>
            <a:off x="457200" y="0"/>
            <a:ext cx="8229600" cy="1052513"/>
          </a:xfrm>
        </p:spPr>
        <p:txBody>
          <a:bodyPr/>
          <a:lstStyle/>
          <a:p>
            <a:pPr algn="ctr" eaLnBrk="1" hangingPunct="1"/>
            <a:r>
              <a:rPr lang="el-GR" sz="2800" b="1" dirty="0" smtClean="0"/>
              <a:t>ΕΞΟΔΑ</a:t>
            </a:r>
          </a:p>
        </p:txBody>
      </p:sp>
      <p:sp>
        <p:nvSpPr>
          <p:cNvPr id="15362" name="2 - Θέση περιεχομένου"/>
          <p:cNvSpPr>
            <a:spLocks noGrp="1"/>
          </p:cNvSpPr>
          <p:nvPr>
            <p:ph idx="1"/>
          </p:nvPr>
        </p:nvSpPr>
        <p:spPr>
          <a:xfrm>
            <a:off x="457200" y="981075"/>
            <a:ext cx="8229600" cy="5343525"/>
          </a:xfrm>
        </p:spPr>
        <p:txBody>
          <a:bodyPr/>
          <a:lstStyle/>
          <a:p>
            <a:pPr eaLnBrk="1" hangingPunct="1">
              <a:buNone/>
            </a:pPr>
            <a:r>
              <a:rPr lang="el-GR" sz="2400" dirty="0" smtClean="0"/>
              <a:t>5 κατηγορίες δαπανών:</a:t>
            </a:r>
          </a:p>
          <a:p>
            <a:pPr lvl="0"/>
            <a:r>
              <a:rPr lang="el-GR" sz="2400" dirty="0" smtClean="0"/>
              <a:t>βιώσιμη ανάπτυξη (συμπεριλαμβάνει την ανταγωνιστικότητα και τη Συνοχή),</a:t>
            </a:r>
          </a:p>
          <a:p>
            <a:pPr lvl="0"/>
            <a:r>
              <a:rPr lang="el-GR" sz="2400" dirty="0" smtClean="0"/>
              <a:t>φυσικοί πόροι (συμπεριλαμβάνει την γεωργία, της αγροτικής ανάπτυξη, το περιβάλλον και την αλιεία),</a:t>
            </a:r>
          </a:p>
          <a:p>
            <a:pPr lvl="0"/>
            <a:r>
              <a:rPr lang="el-GR" sz="2400" dirty="0" smtClean="0"/>
              <a:t>ιθαγένεια, ελευθερία, ασφάλεια και δικαιοσύνη</a:t>
            </a:r>
          </a:p>
          <a:p>
            <a:pPr lvl="0"/>
            <a:r>
              <a:rPr lang="el-GR" sz="2400" dirty="0" smtClean="0"/>
              <a:t>εξωτερικές δράσεις της Ε.Ε. (συμπεριλαμβάνει τις ενισχύσεις </a:t>
            </a:r>
            <a:r>
              <a:rPr lang="el-GR" sz="2400" dirty="0" err="1" smtClean="0"/>
              <a:t>προένταξης</a:t>
            </a:r>
            <a:r>
              <a:rPr lang="el-GR" sz="2400" dirty="0" smtClean="0"/>
              <a:t>  για υποψήφιες και πιθανές υποψήφιες χώρες, την πολιτική γειτονίας και τις ανθρωπιστικές ενέργειες στον κόσμο)</a:t>
            </a:r>
          </a:p>
          <a:p>
            <a:pPr lvl="0"/>
            <a:r>
              <a:rPr lang="el-GR" sz="2400" dirty="0" smtClean="0"/>
              <a:t>διοικητικά έξοδα των θεσμικών οργάνων της Ε.Ε.</a:t>
            </a:r>
          </a:p>
          <a:p>
            <a:pPr eaLnBrk="1" hangingPunct="1">
              <a:buNone/>
            </a:pPr>
            <a:endParaRPr lang="el-GR" dirty="0" smtClean="0"/>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p:txBody>
      </p:sp>
    </p:spTree>
  </p:cSld>
  <p:clrMapOvr>
    <a:masterClrMapping/>
  </p:clrMapOvr>
  <p:transition spd="slow">
    <p:wipe dir="d"/>
    <p:sndAc>
      <p:stSnd>
        <p:snd r:embed="rId3" name="arrow.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a:xfrm>
            <a:off x="457200" y="0"/>
            <a:ext cx="8229600" cy="1052513"/>
          </a:xfrm>
        </p:spPr>
        <p:txBody>
          <a:bodyPr/>
          <a:lstStyle/>
          <a:p>
            <a:pPr algn="ctr" eaLnBrk="1" hangingPunct="1"/>
            <a:r>
              <a:rPr lang="el-GR" sz="2800" b="1" dirty="0" smtClean="0"/>
              <a:t>ΕΞΟΔΑ (ΔΑΠΑΝΗ ΓΙΑ ΚΑΠ ΚΑΙ ΣΥΝΟΧΗ 1985-2013)</a:t>
            </a:r>
          </a:p>
        </p:txBody>
      </p:sp>
      <p:sp>
        <p:nvSpPr>
          <p:cNvPr id="15362" name="2 - Θέση περιεχομένου"/>
          <p:cNvSpPr>
            <a:spLocks noGrp="1"/>
          </p:cNvSpPr>
          <p:nvPr>
            <p:ph idx="1"/>
          </p:nvPr>
        </p:nvSpPr>
        <p:spPr>
          <a:xfrm>
            <a:off x="500034" y="928670"/>
            <a:ext cx="8229600" cy="5343525"/>
          </a:xfrm>
        </p:spPr>
        <p:txBody>
          <a:bodyPr/>
          <a:lstStyle/>
          <a:p>
            <a:pPr eaLnBrk="1" hangingPunct="1">
              <a:buNone/>
            </a:pPr>
            <a:endParaRPr lang="el-GR" dirty="0" smtClean="0"/>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p:txBody>
      </p:sp>
      <p:graphicFrame>
        <p:nvGraphicFramePr>
          <p:cNvPr id="4" name="3 - Γράφημα"/>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slow">
    <p:wipe dir="d"/>
    <p:sndAc>
      <p:stSnd>
        <p:snd r:embed="rId3" name="arrow.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a:xfrm>
            <a:off x="457200" y="0"/>
            <a:ext cx="8229600" cy="1052513"/>
          </a:xfrm>
        </p:spPr>
        <p:txBody>
          <a:bodyPr/>
          <a:lstStyle/>
          <a:p>
            <a:pPr algn="ctr" eaLnBrk="1" hangingPunct="1"/>
            <a:r>
              <a:rPr lang="el-GR" sz="2800" b="1" dirty="0" smtClean="0"/>
              <a:t>ΔΙΑΔΙΚΑΣΙΑ ΕΓΚΡΙΣΗΣ ΠΡΟΫΠΟΛΟΓΙΣΜΟΥ</a:t>
            </a:r>
          </a:p>
        </p:txBody>
      </p:sp>
      <p:sp>
        <p:nvSpPr>
          <p:cNvPr id="15362" name="2 - Θέση περιεχομένου"/>
          <p:cNvSpPr>
            <a:spLocks noGrp="1"/>
          </p:cNvSpPr>
          <p:nvPr>
            <p:ph idx="1"/>
          </p:nvPr>
        </p:nvSpPr>
        <p:spPr>
          <a:xfrm>
            <a:off x="428596" y="1000108"/>
            <a:ext cx="8229600" cy="5343525"/>
          </a:xfrm>
        </p:spPr>
        <p:txBody>
          <a:bodyPr/>
          <a:lstStyle/>
          <a:p>
            <a:pPr eaLnBrk="1" hangingPunct="1">
              <a:buNone/>
            </a:pPr>
            <a:endParaRPr lang="el-GR" sz="2400" dirty="0" smtClean="0"/>
          </a:p>
          <a:p>
            <a:pPr eaLnBrk="1" hangingPunct="1">
              <a:buNone/>
            </a:pPr>
            <a:r>
              <a:rPr lang="el-GR" sz="2400" dirty="0" smtClean="0"/>
              <a:t>Νομική Βάση αρ. 314 ΣΛΕΕ (Συνήθης Νομοθετική Διαδικασία)</a:t>
            </a:r>
          </a:p>
          <a:p>
            <a:pPr eaLnBrk="1" hangingPunct="1">
              <a:buNone/>
            </a:pPr>
            <a:r>
              <a:rPr lang="el-GR" sz="2400" dirty="0" smtClean="0"/>
              <a:t>Δύο γύροι ανάγνωσης</a:t>
            </a:r>
          </a:p>
          <a:p>
            <a:pPr eaLnBrk="1" hangingPunct="1">
              <a:buNone/>
            </a:pPr>
            <a:r>
              <a:rPr lang="el-GR" sz="2400" dirty="0" smtClean="0"/>
              <a:t>Επιτροπή Συνδιαλλαγής (π.χ. Προϋπολογισμός 2014, 2017)</a:t>
            </a:r>
          </a:p>
          <a:p>
            <a:pPr eaLnBrk="1" hangingPunct="1">
              <a:buNone/>
            </a:pPr>
            <a:r>
              <a:rPr lang="el-GR" sz="2400" dirty="0" smtClean="0"/>
              <a:t>Δυνατότητα συνολικής απόρριψης του σχεδίου από το Κοινοβούλιο</a:t>
            </a:r>
          </a:p>
          <a:p>
            <a:pPr eaLnBrk="1" hangingPunct="1">
              <a:buNone/>
            </a:pPr>
            <a:endParaRPr lang="el-GR" sz="2400" dirty="0" smtClean="0"/>
          </a:p>
          <a:p>
            <a:pPr eaLnBrk="1" hangingPunct="1">
              <a:buNone/>
            </a:pPr>
            <a:r>
              <a:rPr lang="el-GR" sz="2400" dirty="0" smtClean="0"/>
              <a:t> </a:t>
            </a:r>
          </a:p>
          <a:p>
            <a:pPr eaLnBrk="1" hangingPunct="1">
              <a:buNone/>
            </a:pPr>
            <a:endParaRPr lang="el-GR" dirty="0" smtClean="0"/>
          </a:p>
          <a:p>
            <a:pPr eaLnBrk="1" hangingPunct="1"/>
            <a:endParaRPr lang="el-GR" dirty="0" smtClean="0"/>
          </a:p>
          <a:p>
            <a:pPr eaLnBrk="1" hangingPunct="1"/>
            <a:endParaRPr lang="el-GR" dirty="0" smtClean="0"/>
          </a:p>
          <a:p>
            <a:pPr eaLnBrk="1" hangingPunct="1"/>
            <a:endParaRPr lang="el-GR" dirty="0" smtClean="0"/>
          </a:p>
          <a:p>
            <a:pPr eaLnBrk="1" hangingPunct="1"/>
            <a:endParaRPr lang="el-GR" dirty="0" smtClean="0"/>
          </a:p>
        </p:txBody>
      </p:sp>
    </p:spTree>
  </p:cSld>
  <p:clrMapOvr>
    <a:masterClrMapping/>
  </p:clrMapOvr>
  <p:transition spd="slow">
    <p:wipe dir="d"/>
    <p:sndAc>
      <p:stSnd>
        <p:snd r:embed="rId3" name="arrow.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3583</TotalTime>
  <Words>5331</Words>
  <Application>Microsoft Office PowerPoint</Application>
  <PresentationFormat>Προβολή στην οθόνη (4:3)</PresentationFormat>
  <Paragraphs>1275</Paragraphs>
  <Slides>61</Slides>
  <Notes>18</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61</vt:i4>
      </vt:variant>
    </vt:vector>
  </HeadingPairs>
  <TitlesOfParts>
    <vt:vector size="63" baseType="lpstr">
      <vt:lpstr>Ροή</vt:lpstr>
      <vt:lpstr>Γράφημα</vt:lpstr>
      <vt:lpstr>  Ο ΠΡΟΫΠΟΛΟΓΙΣΜΟΣ ΤΗΣ Ε.Ε. ΟΙ ΠΟΛΙΤΙΚΕΣ ΣΥΝΟΧΗΣ ΤΗΣ Ε.Ε. Η ΕΛΛΗΝΙΚΗ ΠΕΡΙΠΤΩΣΗ Εθνικό Στρατηγικό Πλαίσιο Αναφοράς 2007-2013 Εταιρικό Σύμφωνο Πλαίσιο Ανάπτυξης 2014-2020 Πολυετές Δημοσιονομικό Πλαίσιο 2021-2027 </vt:lpstr>
      <vt:lpstr>Ο ΠΡΟΫΠΟΛΟΓΙΣΜΟΣ ΤΗΣ Ε.Ε.</vt:lpstr>
      <vt:lpstr>ΣΥΣΤΗΜΑ ΙΔΙΩΝ ΠΟΡΩΝ</vt:lpstr>
      <vt:lpstr>ΕΣΟΔΑ</vt:lpstr>
      <vt:lpstr>ΟΙ ΠΡΟΫΠΟΛΟΓΙΣΜΟΙ ΤΗΣ Ε.Ε. (ΕΣΟΔΑ)</vt:lpstr>
      <vt:lpstr>ΣΥΝΕΙΣΦΟΡΕΣ ΚΡΑΤΩΝ ΜΕΛΩΝ (2007-2013)</vt:lpstr>
      <vt:lpstr>ΕΞΟΔΑ</vt:lpstr>
      <vt:lpstr>ΕΞΟΔΑ (ΔΑΠΑΝΗ ΓΙΑ ΚΑΠ ΚΑΙ ΣΥΝΟΧΗ 1985-2013)</vt:lpstr>
      <vt:lpstr>ΔΙΑΔΙΚΑΣΙΑ ΕΓΚΡΙΣΗΣ ΠΡΟΫΠΟΛΟΓΙΣΜΟΥ</vt:lpstr>
      <vt:lpstr>ΠΟΛΙΤΙΚΕΣ ΣΥΝΟΧΗΣ ΚΑΙ ΠΕΡΙΦΕΡΕΙΑΚΗ ΠΟΛΙΤΙΚΗ</vt:lpstr>
      <vt:lpstr>ΜΕΤΑΦΟΡΑ ΠΟΡΩΝ</vt:lpstr>
      <vt:lpstr>    ΓΙΑΤΙ Η ΠΟΛΙΤΙΚΗ ΣΥΝΟΧΗΣ; Αρθ. 174 ΣΛΕΕ: Η Ένωση, προκειμένου να προαχθεί η αρμονική ανάπτυξη του συνόλου της, αναπτύσσει και εξακολουθεί τη δράση της με σκοπό την ενίσχυση της οικονομικής, κοινωνικής και εδαφικής της συνοχής.  Η Ένωση αποσκοπεί, ιδιαίτερα, στη μείωση των διαφορών μεταξύ των επιπέδων ανάπτυξης των διαφόρων περιοχών και στη μείωση της καθυστέρησης των πλέον μειονεκτικών περιοχών </vt:lpstr>
      <vt:lpstr>ΔΙΑΣΤΑΣΕΙΣ ΥΛΟΠΟΙΗΣΗΣ Ι</vt:lpstr>
      <vt:lpstr>ΔΙΑΣΤΑΣΕΙΣ ΥΛΟΠΟΙΗΣΗΣ ΙΙ</vt:lpstr>
      <vt:lpstr>ΙΣΤΟΡΙΚΗ ΑΝΑΔΡΟΜΗ</vt:lpstr>
      <vt:lpstr>ΕΣΠΑ 2007-2013</vt:lpstr>
      <vt:lpstr>ΛΟΓΙΚΗ ΔΗΜΙΟΥΡΓΙΑΣ ΠΡΟΤΕΡΑΙΟΤΗΤΩΝ ΕΣΠΑ 2007-2013</vt:lpstr>
      <vt:lpstr>Βασικά Αποτελέσματα Περιόδου 2007-2013: </vt:lpstr>
      <vt:lpstr>Ε.Ε. - ΕΣΠΑ ΙI (2014-2020) </vt:lpstr>
      <vt:lpstr>ΕΣΠΑ ΙI (2014-2020) και «ΕΥΡΩΠΗ 2020»</vt:lpstr>
      <vt:lpstr>«ΕΘΝΙΚΑ ΕΣΠΑ» ΕΕ28 (ενωσιακή δαπάνη)</vt:lpstr>
      <vt:lpstr>ΤΟ ΝΕΟ ΧΡΗΜΑΤΟΔΟΤΙΚΟ ΠΛΑΙΣΙΟ ΜΕΤΑ ΤΟ 2020 (2021-2027) Ι</vt:lpstr>
      <vt:lpstr>ΤΟ ΝΕΟ ΧΡΗΜΑΤΟΔΟΤΙΚΟ ΠΛΑΙΣΙΟ ΜΕΤΑ ΤΟ 2020 (2021-2027) ΙΙ</vt:lpstr>
      <vt:lpstr>ΠΡΟΤΑΣΗ ΕΠΙΤΡΟΠΗΣ ΓΙΑ ΠΕΡΙΟΔΟ 2021-2027</vt:lpstr>
      <vt:lpstr>ΠΡΟΤΑΣΗ ΕΠΙΤΡΟΠΗΣ ΓΙΑ ΠΕΡΙΟΔΟ 2021-2027 Ι</vt:lpstr>
      <vt:lpstr>ΠΡΟΤΑΣΗ ΕΠΙΤΡΟΠΗΣ ΓΙΑ ΠΕΡΙΟΔΟ 2021-2027 ΙΙ</vt:lpstr>
      <vt:lpstr>ΠΡΟΤΑΣΗ ΕΠΙΤΡΟΠΗΣ ΓΙΑ ΠΕΡΙΟΔΟ 2021-2027 ΙΙΙ</vt:lpstr>
      <vt:lpstr>(νέα) ΕΣΟΔΑ ΠΡΟΤΑΣΗΣ</vt:lpstr>
      <vt:lpstr>7 ΝΕΟΙ ΤΟΜΕΙΣ ΕΞΟΔΩΝ-ΠΡΟΤΑΣΗ ΕΠΙΤΡΟΠΗΣ Ύψος Δαπάνης 1,279 δισ € και 1,11% ανώτατη ιδίων πόρων </vt:lpstr>
      <vt:lpstr>TAMEIA ΑΝΑ ΠΡΟΤΕΡΑΙΟΤΗΤΑ </vt:lpstr>
      <vt:lpstr>ΠΡΟΤΑΣΗ ΕΠΙΤΡΟΠΗΣ</vt:lpstr>
      <vt:lpstr>   </vt:lpstr>
      <vt:lpstr>ΔΕΔΟΜΕΝΑ ΤΕΛΙΚΗΣ ΔΙΑΠΡΑΓΜΑΤΕΥΣΗΣ</vt:lpstr>
      <vt:lpstr>ΔΕΔΟΜΕΝΑ ΤΕΛΙΚΗΣ ΔΙΑΠΡΑΓΜΑΤΕΥΣΗΣ</vt:lpstr>
      <vt:lpstr>ΤΕΛΙΚΗ ΔΙΑΠΡΑΓΜΑΤΕΥΣΗ</vt:lpstr>
      <vt:lpstr>7 ΝΕΟΙ ΤΟΜΕΙΣ ΕΞΟΔΩΝ-ΤΕΛΙΚΗ ΑΠΟΦΑΣΗ Ύψος Δαπάνης 1.074,3 (1,279) δισ € </vt:lpstr>
      <vt:lpstr>ΑΝΤΜΕΤΩΠΙΣΗ ΤΗΣ ΠΑΝΔΗΜΙΑΣ</vt:lpstr>
      <vt:lpstr>¨</vt:lpstr>
      <vt:lpstr>ΠΟΛΙΤΙΚΕΣ ΣΥΝΟΧΗΣ ΚΑΙ ΠΕΡΙΦΕΡΕΙΑΚΗ ΠΟΛΙΤΙΚΗ ΣΤΗΝ ΕΛΛΑΔΑ</vt:lpstr>
      <vt:lpstr>ΕΛΛΗΝΙΚΗ ΔΗΜΟΣΙΑ ΔΙΟΙΚΗΣΗ ΚΑΙ ΔΙΑΧΕΙΡΙΣΗ ΠΟΡΩΝ</vt:lpstr>
      <vt:lpstr>ΧΡΗΜΑΤΟΔΟΤΙΚΟΣ ΕΞΕΥΡΩΠΑΪΣΜΟΣ ΣΤΗΝ ΕΛΛΑΔΑ</vt:lpstr>
      <vt:lpstr>ΘΕΣΜΙΚΟΣ ΕΞΕΥΡΩΠΑΪΣΜΟΣ ΤΗΣ ΕΛΛΗΝΙΚΗΣ ΤΟΠΙΚΗΣ ΑΥΤΟΔΙΟΙΚΗΣΗΣ</vt:lpstr>
      <vt:lpstr>ΕΣΠΑ Ι (2007-2013) Ι</vt:lpstr>
      <vt:lpstr>ΕΣΠΑ Ι (2007-2013) ΙΙ (ΔΑΠΑΝΗ ΕΠ)</vt:lpstr>
      <vt:lpstr>ΕΣΠΑ Ι (2007-2013) ΙΙΙ (ΔΑΠΑΝΗ ΠΕΠ) </vt:lpstr>
      <vt:lpstr>ΕΣΠΑ Ι (2007-2013) IV</vt:lpstr>
      <vt:lpstr>ΕΣΠΑ Ι (2007-2013) V</vt:lpstr>
      <vt:lpstr>ΕΣΠΑ Ι (2007-2013) VΙ</vt:lpstr>
      <vt:lpstr>ΕΤΑΙΡΙΚΟ ΣΥΜΦΩΝΟ για το ΠΛΑΙΣΙΟ ΑΝΑΠΤΥΞΗΣ ΕΣΠΑ ΙΙ (2014-2020) Ι</vt:lpstr>
      <vt:lpstr>ΕΤΑΙΡΙΚΟ ΣΥΜΦΩΝΟ για το ΠΛΑΙΣΙΟ ΑΝΑΠΤΥΞΗΣ ΕΣΠΑ ΙΙ (2014-2020) ΙΙ</vt:lpstr>
      <vt:lpstr>ΕΤΑΙΡΙΚΟ ΣΥΜΦΩΝΟ για το ΠΛΑΙΣΙΟ ΑΝΑΠΤΥΞΗΣ ΕΣΠΑ ΙΙ (2014-2020) ΙΙΙ</vt:lpstr>
      <vt:lpstr>ΕΤΑΙΡΙΚΟ ΣΥΜΦΩΝΟ για το ΠΛΑΙΣΙΟ ΑΝΑΠΤΥΞΗΣ ΕΣΠΑ ΙΙ (2014-2020) ΙV</vt:lpstr>
      <vt:lpstr>ΕΤΑΙΡΙΚΟ ΣΥΜΦΩΝΟ για το ΠΛΑΙΣΙΟ ΑΝΑΠΤΥΞΗΣ ΕΣΠΑ ΙΙ (2014-2020) VΙ</vt:lpstr>
      <vt:lpstr>ΕΤΑΙΡΙΚΟ ΣΥΜΦΩΝΟ για το ΠΛΑΙΣΙΟ ΑΝΑΠΤΥΞΗΣ ΕΣΠΑ ΙΙ (2014-2020) VΙΙ</vt:lpstr>
      <vt:lpstr>ΕΣΠΑ ΙΙ (2014-2020) VΙΙΙ</vt:lpstr>
      <vt:lpstr>TO NEO ΕΤΑΙΡΙΚΟ ΣΥΜΦΩΝΟ 2021-2027 (I)</vt:lpstr>
      <vt:lpstr>TO NEO ΕΤΑΙΡΙΚΟ ΣΥΜΦΩΝΟ 2021-2027 (II)</vt:lpstr>
      <vt:lpstr>TO NEO ΕΤΑΙΡΙΚΟ ΣΥΜΦΩΝΟ 2021-2027 (II)</vt:lpstr>
      <vt:lpstr>Εν κατακλείδι... Δύο διαδρομές: Δημιούργια και Διαχείριση Πόρων</vt:lpstr>
      <vt:lpstr>ΕΛΛΗΝΙΚΗ ΔΗΜΟΣΙΑ ΔΙΟΙΚΗΣΗ ΚΑΙ ΣΥΓΧΡΗΜΑΤΟΔΟΤΟΥΜΕΝΗ ΑΝΑΠΤΥΞΗ </vt:lpstr>
      <vt:lpstr>Παρουσίαση του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ΔΙΟΙΚΗΤΙΚΉ ΜΕΤΑΡΡΥΘΜΙΣΗ ΣΤΗΝ ΕΛΛΗΝΙΚΗ ΠΡΩΤΟΒΑΘΜΙΑ ΤΟΠΙΚΗ ΑΥΤΟΔΙΟΙΚΗΣΗ ΚΑΙ ΣΥΓΧΡΗΜΑΤΟΔΟΤΟΥΜΕΝΑ ΕΥΡΩΠΑΪΚΑ ΠΡΟΓΡΑΜΜΑΤΑ ΑΠΟ ΤΗΝ ΠΡΟΚΛΗΣΗ ΤΟΥ ΚΑΠΟΔΙΣΤΡΙΑ ΣΤΗΝ ΑΝΑΓΚΑΙΟΤΗΤΑ ΤΟΥ ΚΑΛΛΙΚΡΑΤΗ</dc:title>
  <dc:creator>mgrispou</dc:creator>
  <cp:lastModifiedBy>εφη - ακης</cp:lastModifiedBy>
  <cp:revision>276</cp:revision>
  <dcterms:created xsi:type="dcterms:W3CDTF">2011-11-02T19:06:07Z</dcterms:created>
  <dcterms:modified xsi:type="dcterms:W3CDTF">2021-04-05T16:07:39Z</dcterms:modified>
</cp:coreProperties>
</file>