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74" r:id="rId8"/>
    <p:sldId id="264" r:id="rId9"/>
    <p:sldId id="265" r:id="rId10"/>
    <p:sldId id="266" r:id="rId11"/>
    <p:sldId id="275" r:id="rId12"/>
    <p:sldId id="267" r:id="rId13"/>
    <p:sldId id="268" r:id="rId14"/>
    <p:sldId id="269" r:id="rId15"/>
    <p:sldId id="270" r:id="rId16"/>
    <p:sldId id="271" r:id="rId17"/>
    <p:sldId id="272" r:id="rId18"/>
    <p:sldId id="273" r:id="rId19"/>
    <p:sldId id="276" r:id="rId20"/>
    <p:sldId id="277" r:id="rId21"/>
    <p:sldId id="278" r:id="rId22"/>
    <p:sldId id="286" r:id="rId23"/>
    <p:sldId id="285" r:id="rId24"/>
    <p:sldId id="279" r:id="rId25"/>
    <p:sldId id="280" r:id="rId26"/>
    <p:sldId id="281" r:id="rId27"/>
    <p:sldId id="287" r:id="rId28"/>
    <p:sldId id="282" r:id="rId29"/>
    <p:sldId id="283" r:id="rId30"/>
    <p:sldId id="284"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24BC181A-F1F4-4599-9312-D62757CD3F91}" type="datetimeFigureOut">
              <a:rPr lang="el-GR" smtClean="0"/>
              <a:t>11/11/2022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A54194A-5F0C-4E1F-BE25-8A009B307477}" type="slidenum">
              <a:rPr lang="el-GR" smtClean="0"/>
              <a:t>‹#›</a:t>
            </a:fld>
            <a:endParaRPr lang="el-GR"/>
          </a:p>
        </p:txBody>
      </p:sp>
    </p:spTree>
    <p:extLst>
      <p:ext uri="{BB962C8B-B14F-4D97-AF65-F5344CB8AC3E}">
        <p14:creationId xmlns:p14="http://schemas.microsoft.com/office/powerpoint/2010/main" val="2226809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4BC181A-F1F4-4599-9312-D62757CD3F91}" type="datetimeFigureOut">
              <a:rPr lang="el-GR" smtClean="0"/>
              <a:t>11/11/2022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A54194A-5F0C-4E1F-BE25-8A009B307477}" type="slidenum">
              <a:rPr lang="el-GR" smtClean="0"/>
              <a:t>‹#›</a:t>
            </a:fld>
            <a:endParaRPr lang="el-GR"/>
          </a:p>
        </p:txBody>
      </p:sp>
    </p:spTree>
    <p:extLst>
      <p:ext uri="{BB962C8B-B14F-4D97-AF65-F5344CB8AC3E}">
        <p14:creationId xmlns:p14="http://schemas.microsoft.com/office/powerpoint/2010/main" val="2626371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4BC181A-F1F4-4599-9312-D62757CD3F91}" type="datetimeFigureOut">
              <a:rPr lang="el-GR" smtClean="0"/>
              <a:t>11/11/2022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A54194A-5F0C-4E1F-BE25-8A009B307477}" type="slidenum">
              <a:rPr lang="el-GR" smtClean="0"/>
              <a:t>‹#›</a:t>
            </a:fld>
            <a:endParaRPr lang="el-GR"/>
          </a:p>
        </p:txBody>
      </p:sp>
    </p:spTree>
    <p:extLst>
      <p:ext uri="{BB962C8B-B14F-4D97-AF65-F5344CB8AC3E}">
        <p14:creationId xmlns:p14="http://schemas.microsoft.com/office/powerpoint/2010/main" val="3544832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4BC181A-F1F4-4599-9312-D62757CD3F91}" type="datetimeFigureOut">
              <a:rPr lang="el-GR" smtClean="0"/>
              <a:t>11/11/2022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A54194A-5F0C-4E1F-BE25-8A009B307477}" type="slidenum">
              <a:rPr lang="el-GR" smtClean="0"/>
              <a:t>‹#›</a:t>
            </a:fld>
            <a:endParaRPr lang="el-GR"/>
          </a:p>
        </p:txBody>
      </p:sp>
    </p:spTree>
    <p:extLst>
      <p:ext uri="{BB962C8B-B14F-4D97-AF65-F5344CB8AC3E}">
        <p14:creationId xmlns:p14="http://schemas.microsoft.com/office/powerpoint/2010/main" val="3172964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24BC181A-F1F4-4599-9312-D62757CD3F91}" type="datetimeFigureOut">
              <a:rPr lang="el-GR" smtClean="0"/>
              <a:t>11/11/2022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A54194A-5F0C-4E1F-BE25-8A009B307477}" type="slidenum">
              <a:rPr lang="el-GR" smtClean="0"/>
              <a:t>‹#›</a:t>
            </a:fld>
            <a:endParaRPr lang="el-GR"/>
          </a:p>
        </p:txBody>
      </p:sp>
    </p:spTree>
    <p:extLst>
      <p:ext uri="{BB962C8B-B14F-4D97-AF65-F5344CB8AC3E}">
        <p14:creationId xmlns:p14="http://schemas.microsoft.com/office/powerpoint/2010/main" val="3787512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24BC181A-F1F4-4599-9312-D62757CD3F91}" type="datetimeFigureOut">
              <a:rPr lang="el-GR" smtClean="0"/>
              <a:t>11/11/2022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A54194A-5F0C-4E1F-BE25-8A009B307477}" type="slidenum">
              <a:rPr lang="el-GR" smtClean="0"/>
              <a:t>‹#›</a:t>
            </a:fld>
            <a:endParaRPr lang="el-GR"/>
          </a:p>
        </p:txBody>
      </p:sp>
    </p:spTree>
    <p:extLst>
      <p:ext uri="{BB962C8B-B14F-4D97-AF65-F5344CB8AC3E}">
        <p14:creationId xmlns:p14="http://schemas.microsoft.com/office/powerpoint/2010/main" val="193049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24BC181A-F1F4-4599-9312-D62757CD3F91}" type="datetimeFigureOut">
              <a:rPr lang="el-GR" smtClean="0"/>
              <a:t>11/11/2022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9A54194A-5F0C-4E1F-BE25-8A009B307477}" type="slidenum">
              <a:rPr lang="el-GR" smtClean="0"/>
              <a:t>‹#›</a:t>
            </a:fld>
            <a:endParaRPr lang="el-GR"/>
          </a:p>
        </p:txBody>
      </p:sp>
    </p:spTree>
    <p:extLst>
      <p:ext uri="{BB962C8B-B14F-4D97-AF65-F5344CB8AC3E}">
        <p14:creationId xmlns:p14="http://schemas.microsoft.com/office/powerpoint/2010/main" val="161315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24BC181A-F1F4-4599-9312-D62757CD3F91}" type="datetimeFigureOut">
              <a:rPr lang="el-GR" smtClean="0"/>
              <a:t>11/11/2022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A54194A-5F0C-4E1F-BE25-8A009B307477}" type="slidenum">
              <a:rPr lang="el-GR" smtClean="0"/>
              <a:t>‹#›</a:t>
            </a:fld>
            <a:endParaRPr lang="el-GR"/>
          </a:p>
        </p:txBody>
      </p:sp>
    </p:spTree>
    <p:extLst>
      <p:ext uri="{BB962C8B-B14F-4D97-AF65-F5344CB8AC3E}">
        <p14:creationId xmlns:p14="http://schemas.microsoft.com/office/powerpoint/2010/main" val="602313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4BC181A-F1F4-4599-9312-D62757CD3F91}" type="datetimeFigureOut">
              <a:rPr lang="el-GR" smtClean="0"/>
              <a:t>11/11/2022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9A54194A-5F0C-4E1F-BE25-8A009B307477}" type="slidenum">
              <a:rPr lang="el-GR" smtClean="0"/>
              <a:t>‹#›</a:t>
            </a:fld>
            <a:endParaRPr lang="el-GR"/>
          </a:p>
        </p:txBody>
      </p:sp>
    </p:spTree>
    <p:extLst>
      <p:ext uri="{BB962C8B-B14F-4D97-AF65-F5344CB8AC3E}">
        <p14:creationId xmlns:p14="http://schemas.microsoft.com/office/powerpoint/2010/main" val="2095450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4BC181A-F1F4-4599-9312-D62757CD3F91}" type="datetimeFigureOut">
              <a:rPr lang="el-GR" smtClean="0"/>
              <a:t>11/11/2022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A54194A-5F0C-4E1F-BE25-8A009B307477}" type="slidenum">
              <a:rPr lang="el-GR" smtClean="0"/>
              <a:t>‹#›</a:t>
            </a:fld>
            <a:endParaRPr lang="el-GR"/>
          </a:p>
        </p:txBody>
      </p:sp>
    </p:spTree>
    <p:extLst>
      <p:ext uri="{BB962C8B-B14F-4D97-AF65-F5344CB8AC3E}">
        <p14:creationId xmlns:p14="http://schemas.microsoft.com/office/powerpoint/2010/main" val="3777376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4BC181A-F1F4-4599-9312-D62757CD3F91}" type="datetimeFigureOut">
              <a:rPr lang="el-GR" smtClean="0"/>
              <a:t>11/11/2022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A54194A-5F0C-4E1F-BE25-8A009B307477}" type="slidenum">
              <a:rPr lang="el-GR" smtClean="0"/>
              <a:t>‹#›</a:t>
            </a:fld>
            <a:endParaRPr lang="el-GR"/>
          </a:p>
        </p:txBody>
      </p:sp>
    </p:spTree>
    <p:extLst>
      <p:ext uri="{BB962C8B-B14F-4D97-AF65-F5344CB8AC3E}">
        <p14:creationId xmlns:p14="http://schemas.microsoft.com/office/powerpoint/2010/main" val="1051685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BC181A-F1F4-4599-9312-D62757CD3F91}" type="datetimeFigureOut">
              <a:rPr lang="el-GR" smtClean="0"/>
              <a:t>11/11/2022</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54194A-5F0C-4E1F-BE25-8A009B307477}" type="slidenum">
              <a:rPr lang="el-GR" smtClean="0"/>
              <a:t>‹#›</a:t>
            </a:fld>
            <a:endParaRPr lang="el-GR"/>
          </a:p>
        </p:txBody>
      </p:sp>
    </p:spTree>
    <p:extLst>
      <p:ext uri="{BB962C8B-B14F-4D97-AF65-F5344CB8AC3E}">
        <p14:creationId xmlns:p14="http://schemas.microsoft.com/office/powerpoint/2010/main" val="291935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smtClean="0">
                <a:latin typeface="Times New Roman" pitchFamily="18" charset="0"/>
                <a:ea typeface="Amiri" pitchFamily="2" charset="-78"/>
                <a:cs typeface="Times New Roman" pitchFamily="18" charset="0"/>
              </a:rPr>
              <a:t>Η συμβολή των Ευρωπαϊκών Διαρθρωτικών και Επενδυτικών Ταμείων της Προγραμματικής Περιόδου 2021-2027 στη μεταρρύθμιση του Δημοσίου Τομέα</a:t>
            </a:r>
            <a:endParaRPr lang="el-GR" sz="2400" b="1" dirty="0">
              <a:latin typeface="Times New Roman" pitchFamily="18" charset="0"/>
              <a:ea typeface="Amiri" pitchFamily="2" charset="-78"/>
              <a:cs typeface="Times New Roman" pitchFamily="18" charset="0"/>
            </a:endParaRPr>
          </a:p>
        </p:txBody>
      </p:sp>
      <p:sp>
        <p:nvSpPr>
          <p:cNvPr id="3" name="Υπότιτλος 2"/>
          <p:cNvSpPr>
            <a:spLocks noGrp="1"/>
          </p:cNvSpPr>
          <p:nvPr>
            <p:ph type="subTitle"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800" b="1" dirty="0" smtClean="0">
                <a:solidFill>
                  <a:schemeClr val="tx1"/>
                </a:solidFill>
                <a:latin typeface="Times New Roman" pitchFamily="18" charset="0"/>
                <a:cs typeface="Times New Roman" pitchFamily="18" charset="0"/>
              </a:rPr>
              <a:t>Λάμπρος Π. </a:t>
            </a:r>
            <a:r>
              <a:rPr lang="el-GR" sz="2800" b="1" dirty="0" err="1" smtClean="0">
                <a:solidFill>
                  <a:schemeClr val="tx1"/>
                </a:solidFill>
                <a:latin typeface="Times New Roman" pitchFamily="18" charset="0"/>
                <a:cs typeface="Times New Roman" pitchFamily="18" charset="0"/>
              </a:rPr>
              <a:t>Μπαμπαλιούτας</a:t>
            </a:r>
            <a:endParaRPr lang="el-GR" sz="2800" b="1" dirty="0" smtClean="0">
              <a:solidFill>
                <a:schemeClr val="tx1"/>
              </a:solidFill>
              <a:latin typeface="Times New Roman" pitchFamily="18" charset="0"/>
              <a:cs typeface="Times New Roman" pitchFamily="18" charset="0"/>
            </a:endParaRPr>
          </a:p>
          <a:p>
            <a:r>
              <a:rPr lang="el-GR" sz="2800" b="1" dirty="0" smtClean="0">
                <a:solidFill>
                  <a:schemeClr val="tx1"/>
                </a:solidFill>
                <a:latin typeface="Times New Roman" pitchFamily="18" charset="0"/>
                <a:cs typeface="Times New Roman" pitchFamily="18" charset="0"/>
              </a:rPr>
              <a:t>Δικηγόρος – </a:t>
            </a:r>
            <a:r>
              <a:rPr lang="el-GR" sz="2800" b="1" dirty="0" err="1" smtClean="0">
                <a:solidFill>
                  <a:schemeClr val="tx1"/>
                </a:solidFill>
                <a:latin typeface="Times New Roman" pitchFamily="18" charset="0"/>
                <a:cs typeface="Times New Roman" pitchFamily="18" charset="0"/>
              </a:rPr>
              <a:t>Επ</a:t>
            </a:r>
            <a:r>
              <a:rPr lang="el-GR" sz="2800" b="1" dirty="0" smtClean="0">
                <a:solidFill>
                  <a:schemeClr val="tx1"/>
                </a:solidFill>
                <a:latin typeface="Times New Roman" pitchFamily="18" charset="0"/>
                <a:cs typeface="Times New Roman" pitchFamily="18" charset="0"/>
              </a:rPr>
              <a:t>. Καθηγητής</a:t>
            </a:r>
          </a:p>
          <a:p>
            <a:r>
              <a:rPr lang="el-GR" sz="2800" b="1" dirty="0" err="1" smtClean="0">
                <a:solidFill>
                  <a:schemeClr val="tx1"/>
                </a:solidFill>
                <a:latin typeface="Times New Roman" pitchFamily="18" charset="0"/>
                <a:cs typeface="Times New Roman" pitchFamily="18" charset="0"/>
              </a:rPr>
              <a:t>Παντείου</a:t>
            </a:r>
            <a:r>
              <a:rPr lang="el-GR" sz="2800" b="1" dirty="0" smtClean="0">
                <a:solidFill>
                  <a:schemeClr val="tx1"/>
                </a:solidFill>
                <a:latin typeface="Times New Roman" pitchFamily="18" charset="0"/>
                <a:cs typeface="Times New Roman" pitchFamily="18" charset="0"/>
              </a:rPr>
              <a:t> Πανεπιστημίου</a:t>
            </a:r>
            <a:endParaRPr lang="el-GR" sz="28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061900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ΣΤΟΧΟΙ ΠΡΟΓΡΑΜΜΑΤΙΚΗΣ ΠΕΡΙΟΔΟΥ 2021-2027</a:t>
            </a:r>
            <a:endParaRPr lang="el-GR" sz="2400"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2500" lnSpcReduction="10000"/>
          </a:bodyPr>
          <a:lstStyle/>
          <a:p>
            <a:pPr marL="457200" lvl="1" indent="0" algn="just">
              <a:buNone/>
            </a:pPr>
            <a:r>
              <a:rPr lang="el-GR" dirty="0">
                <a:latin typeface="Times New Roman" pitchFamily="18" charset="0"/>
                <a:cs typeface="Times New Roman" pitchFamily="18" charset="0"/>
              </a:rPr>
              <a:t>γ) μια πιο </a:t>
            </a:r>
            <a:r>
              <a:rPr lang="el-GR" b="1" u="sng" dirty="0">
                <a:latin typeface="Times New Roman" pitchFamily="18" charset="0"/>
                <a:cs typeface="Times New Roman" pitchFamily="18" charset="0"/>
              </a:rPr>
              <a:t>διασυνδεδεμένη Ευρώπη μέσω της ενίσχυσης της κινητικότητας,</a:t>
            </a:r>
          </a:p>
          <a:p>
            <a:pPr marL="457200" lvl="1" indent="0" algn="just">
              <a:buNone/>
            </a:pPr>
            <a:endParaRPr lang="el-GR" dirty="0" smtClean="0">
              <a:latin typeface="Times New Roman" pitchFamily="18" charset="0"/>
              <a:cs typeface="Times New Roman" pitchFamily="18" charset="0"/>
            </a:endParaRPr>
          </a:p>
          <a:p>
            <a:pPr marL="457200" lvl="1" indent="0" algn="just">
              <a:buNone/>
            </a:pPr>
            <a:r>
              <a:rPr lang="el-GR" dirty="0" smtClean="0">
                <a:latin typeface="Times New Roman" pitchFamily="18" charset="0"/>
                <a:cs typeface="Times New Roman" pitchFamily="18" charset="0"/>
              </a:rPr>
              <a:t>δ</a:t>
            </a:r>
            <a:r>
              <a:rPr lang="el-GR" dirty="0">
                <a:latin typeface="Times New Roman" pitchFamily="18" charset="0"/>
                <a:cs typeface="Times New Roman" pitchFamily="18" charset="0"/>
              </a:rPr>
              <a:t>) μια </a:t>
            </a:r>
            <a:r>
              <a:rPr lang="el-GR" b="1" u="sng" dirty="0">
                <a:latin typeface="Times New Roman" pitchFamily="18" charset="0"/>
                <a:cs typeface="Times New Roman" pitchFamily="18" charset="0"/>
              </a:rPr>
              <a:t>πιο κοινωνική και χωρίς αποκλεισμούς Ευρώπη μέσω της υλοποίησης του ευρωπαϊκού πυλώνα κοινωνικών δικαιωμάτων </a:t>
            </a:r>
            <a:r>
              <a:rPr lang="el-GR" dirty="0">
                <a:latin typeface="Times New Roman" pitchFamily="18" charset="0"/>
                <a:cs typeface="Times New Roman" pitchFamily="18" charset="0"/>
              </a:rPr>
              <a:t>και</a:t>
            </a:r>
          </a:p>
          <a:p>
            <a:pPr marL="457200" lvl="1" indent="0" algn="just">
              <a:buNone/>
            </a:pPr>
            <a:endParaRPr lang="el-GR" dirty="0" smtClean="0">
              <a:latin typeface="Times New Roman" pitchFamily="18" charset="0"/>
              <a:cs typeface="Times New Roman" pitchFamily="18" charset="0"/>
            </a:endParaRPr>
          </a:p>
          <a:p>
            <a:pPr marL="457200" lvl="1" indent="0" algn="just">
              <a:buNone/>
            </a:pPr>
            <a:r>
              <a:rPr lang="el-GR" dirty="0" smtClean="0">
                <a:latin typeface="Times New Roman" pitchFamily="18" charset="0"/>
                <a:cs typeface="Times New Roman" pitchFamily="18" charset="0"/>
              </a:rPr>
              <a:t>ε</a:t>
            </a:r>
            <a:r>
              <a:rPr lang="el-GR" dirty="0">
                <a:latin typeface="Times New Roman" pitchFamily="18" charset="0"/>
                <a:cs typeface="Times New Roman" pitchFamily="18" charset="0"/>
              </a:rPr>
              <a:t>) </a:t>
            </a:r>
            <a:r>
              <a:rPr lang="el-GR" b="1" u="sng" dirty="0">
                <a:latin typeface="Times New Roman" pitchFamily="18" charset="0"/>
                <a:cs typeface="Times New Roman" pitchFamily="18" charset="0"/>
              </a:rPr>
              <a:t>μια Ευρώπη πιο κοντά στους πολίτες μέσω της προώθησης της βιώσιμης και ολοκληρωμένης ανάπτυξης όλων των εδαφικών τύπων και τοπικών πρωτοβουλιών</a:t>
            </a:r>
            <a:r>
              <a:rPr lang="el-GR" dirty="0">
                <a:latin typeface="Times New Roman" pitchFamily="18" charset="0"/>
                <a:cs typeface="Times New Roman" pitchFamily="18" charset="0"/>
              </a:rPr>
              <a:t>,</a:t>
            </a:r>
          </a:p>
          <a:p>
            <a:pPr marL="0" indent="0">
              <a:buNone/>
            </a:pPr>
            <a:endParaRPr lang="el-GR" sz="2000" dirty="0"/>
          </a:p>
        </p:txBody>
      </p:sp>
    </p:spTree>
    <p:extLst>
      <p:ext uri="{BB962C8B-B14F-4D97-AF65-F5344CB8AC3E}">
        <p14:creationId xmlns:p14="http://schemas.microsoft.com/office/powerpoint/2010/main" val="2321699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ΣΤΟΧΟΙ ΠΡΟΓΡΑΜΜΑΤΙΚΗΣ ΠΕΡΙΟΔΟΥ 2021-2027</a:t>
            </a:r>
            <a:endParaRPr lang="el-GR" sz="2400" dirty="0"/>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marL="0" indent="0" algn="just">
              <a:buNone/>
            </a:pPr>
            <a:r>
              <a:rPr lang="el-GR" dirty="0" smtClean="0"/>
              <a:t> </a:t>
            </a:r>
            <a:r>
              <a:rPr lang="el-GR" sz="2400" b="1" u="sng" dirty="0" smtClean="0">
                <a:latin typeface="Times New Roman" pitchFamily="18" charset="0"/>
                <a:cs typeface="Times New Roman" pitchFamily="18" charset="0"/>
              </a:rPr>
              <a:t>στ) Επενδύσεις στην απασχόληση και την ανάπτυξη και</a:t>
            </a:r>
          </a:p>
          <a:p>
            <a:pPr marL="0" indent="0" algn="just">
              <a:buNone/>
            </a:pPr>
            <a:endParaRPr lang="el-GR" sz="2400" b="1" u="sng" dirty="0">
              <a:latin typeface="Times New Roman" pitchFamily="18" charset="0"/>
              <a:cs typeface="Times New Roman" pitchFamily="18" charset="0"/>
            </a:endParaRPr>
          </a:p>
          <a:p>
            <a:pPr marL="0" indent="0" algn="just">
              <a:buNone/>
            </a:pPr>
            <a:r>
              <a:rPr lang="el-GR" sz="2400" b="1" u="sng" dirty="0">
                <a:latin typeface="Times New Roman" pitchFamily="18" charset="0"/>
                <a:cs typeface="Times New Roman" pitchFamily="18" charset="0"/>
              </a:rPr>
              <a:t> </a:t>
            </a:r>
            <a:r>
              <a:rPr lang="el-GR" sz="2400" b="1" u="sng" dirty="0" smtClean="0">
                <a:latin typeface="Times New Roman" pitchFamily="18" charset="0"/>
                <a:cs typeface="Times New Roman" pitchFamily="18" charset="0"/>
              </a:rPr>
              <a:t>ζ) Ευρωπαϊκή Εδαφική Συνεργασία (</a:t>
            </a:r>
            <a:r>
              <a:rPr lang="en-US" sz="2400" b="1" u="sng" dirty="0" smtClean="0">
                <a:latin typeface="Times New Roman" pitchFamily="18" charset="0"/>
                <a:cs typeface="Times New Roman" pitchFamily="18" charset="0"/>
              </a:rPr>
              <a:t>INTERREG)</a:t>
            </a:r>
            <a:r>
              <a:rPr lang="el-GR" sz="2400" b="1" u="sng" dirty="0" smtClean="0">
                <a:latin typeface="Times New Roman" pitchFamily="18" charset="0"/>
                <a:cs typeface="Times New Roman" pitchFamily="18" charset="0"/>
              </a:rPr>
              <a:t>.</a:t>
            </a:r>
          </a:p>
          <a:p>
            <a:pPr marL="0" indent="0" algn="just">
              <a:buNone/>
            </a:pPr>
            <a:endParaRPr lang="el-GR" sz="2400" b="1" u="sng" dirty="0">
              <a:latin typeface="Times New Roman" pitchFamily="18" charset="0"/>
              <a:cs typeface="Times New Roman" pitchFamily="18" charset="0"/>
            </a:endParaRPr>
          </a:p>
          <a:p>
            <a:pPr marL="0" indent="0" algn="just">
              <a:buNone/>
            </a:pPr>
            <a:r>
              <a:rPr lang="el-GR" sz="2400" b="1" u="sng" dirty="0" smtClean="0">
                <a:latin typeface="Times New Roman" pitchFamily="18" charset="0"/>
                <a:cs typeface="Times New Roman" pitchFamily="18" charset="0"/>
              </a:rPr>
              <a:t>(Στηρίζονται από το ΕΤΠΑ, ΕΚΤ+, Ταμείο Συνοχής και Ταμείο Δίκαιης Μετάβασης)</a:t>
            </a:r>
            <a:endParaRPr lang="el-GR" sz="24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3716706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smtClean="0">
                <a:latin typeface="Times New Roman" pitchFamily="18" charset="0"/>
                <a:cs typeface="Times New Roman" pitchFamily="18" charset="0"/>
              </a:rPr>
              <a:t>Συνεργασία μεταξύ των επιπέδων διοίκησης</a:t>
            </a:r>
            <a:endParaRPr lang="el-GR" sz="24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lnSpcReduction="10000"/>
          </a:bodyPr>
          <a:lstStyle/>
          <a:p>
            <a:pPr marL="0" indent="0" algn="just">
              <a:buNone/>
            </a:pPr>
            <a:endParaRPr lang="el-GR" sz="2400" dirty="0" smtClean="0">
              <a:latin typeface="Times New Roman" pitchFamily="18" charset="0"/>
              <a:cs typeface="Times New Roman" pitchFamily="18" charset="0"/>
            </a:endParaRPr>
          </a:p>
          <a:p>
            <a:pPr marL="0" indent="0" algn="just">
              <a:buNone/>
            </a:pPr>
            <a:r>
              <a:rPr lang="el-GR" sz="2400" dirty="0" smtClean="0">
                <a:latin typeface="Times New Roman" pitchFamily="18" charset="0"/>
                <a:cs typeface="Times New Roman" pitchFamily="18" charset="0"/>
              </a:rPr>
              <a:t>Δίνεται ιδιαίτερη </a:t>
            </a:r>
            <a:r>
              <a:rPr lang="el-GR" sz="2400" dirty="0">
                <a:latin typeface="Times New Roman" pitchFamily="18" charset="0"/>
                <a:cs typeface="Times New Roman" pitchFamily="18" charset="0"/>
              </a:rPr>
              <a:t>έμφαση </a:t>
            </a:r>
            <a:r>
              <a:rPr lang="el-GR" sz="2400" b="1" u="sng" dirty="0">
                <a:latin typeface="Times New Roman" pitchFamily="18" charset="0"/>
                <a:cs typeface="Times New Roman" pitchFamily="18" charset="0"/>
              </a:rPr>
              <a:t>στη συνεργασία μεταξύ κεντρικής διοίκησης και περιφερειακών και τοπικών αρχών, στο πλαίσιο της </a:t>
            </a:r>
            <a:r>
              <a:rPr lang="el-GR" sz="2400" b="1" u="sng" dirty="0" err="1">
                <a:latin typeface="Times New Roman" pitchFamily="18" charset="0"/>
                <a:cs typeface="Times New Roman" pitchFamily="18" charset="0"/>
              </a:rPr>
              <a:t>πολυεπίπεδης</a:t>
            </a:r>
            <a:r>
              <a:rPr lang="el-GR" sz="2400" b="1" u="sng" dirty="0">
                <a:latin typeface="Times New Roman" pitchFamily="18" charset="0"/>
                <a:cs typeface="Times New Roman" pitchFamily="18" charset="0"/>
              </a:rPr>
              <a:t> διακυβέρνησης, </a:t>
            </a:r>
            <a:endParaRPr lang="el-GR" sz="2400" b="1" u="sng" dirty="0" smtClean="0">
              <a:latin typeface="Times New Roman" pitchFamily="18" charset="0"/>
              <a:cs typeface="Times New Roman" pitchFamily="18" charset="0"/>
            </a:endParaRPr>
          </a:p>
          <a:p>
            <a:pPr marL="0" indent="0" algn="just">
              <a:buNone/>
            </a:pPr>
            <a:endParaRPr lang="el-GR" sz="2400" dirty="0">
              <a:latin typeface="Times New Roman" pitchFamily="18" charset="0"/>
              <a:cs typeface="Times New Roman" pitchFamily="18" charset="0"/>
            </a:endParaRPr>
          </a:p>
          <a:p>
            <a:pPr marL="0" indent="0" algn="just">
              <a:buNone/>
            </a:pPr>
            <a:r>
              <a:rPr lang="el-GR" sz="2400" dirty="0" smtClean="0">
                <a:latin typeface="Times New Roman" pitchFamily="18" charset="0"/>
                <a:cs typeface="Times New Roman" pitchFamily="18" charset="0"/>
              </a:rPr>
              <a:t>ως </a:t>
            </a:r>
            <a:r>
              <a:rPr lang="el-GR" sz="2400" dirty="0">
                <a:latin typeface="Times New Roman" pitchFamily="18" charset="0"/>
                <a:cs typeface="Times New Roman" pitchFamily="18" charset="0"/>
              </a:rPr>
              <a:t>εταίρων στα πλαίσια της </a:t>
            </a:r>
            <a:r>
              <a:rPr lang="el-GR" sz="2400" b="1" u="sng" dirty="0">
                <a:latin typeface="Times New Roman" pitchFamily="18" charset="0"/>
                <a:cs typeface="Times New Roman" pitchFamily="18" charset="0"/>
              </a:rPr>
              <a:t>«Συμφωνίας εταιρικής σχέσης» </a:t>
            </a:r>
            <a:r>
              <a:rPr lang="el-GR" sz="2400" dirty="0">
                <a:latin typeface="Times New Roman" pitchFamily="18" charset="0"/>
                <a:cs typeface="Times New Roman" pitchFamily="18" charset="0"/>
              </a:rPr>
              <a:t>(άρθρα 8 παρ. 1 και 10-14 του Κανονισμού), </a:t>
            </a:r>
            <a:endParaRPr lang="el-GR" sz="2400" dirty="0" smtClean="0">
              <a:latin typeface="Times New Roman" pitchFamily="18" charset="0"/>
              <a:cs typeface="Times New Roman" pitchFamily="18" charset="0"/>
            </a:endParaRPr>
          </a:p>
          <a:p>
            <a:pPr marL="0" indent="0" algn="just">
              <a:buNone/>
            </a:pPr>
            <a:endParaRPr lang="el-GR" sz="2400" dirty="0">
              <a:latin typeface="Times New Roman" pitchFamily="18" charset="0"/>
              <a:cs typeface="Times New Roman" pitchFamily="18" charset="0"/>
            </a:endParaRPr>
          </a:p>
          <a:p>
            <a:pPr marL="0" indent="0" algn="just">
              <a:buNone/>
            </a:pPr>
            <a:r>
              <a:rPr lang="el-GR" sz="2400" dirty="0" smtClean="0">
                <a:latin typeface="Times New Roman" pitchFamily="18" charset="0"/>
                <a:cs typeface="Times New Roman" pitchFamily="18" charset="0"/>
              </a:rPr>
              <a:t>αλλά </a:t>
            </a:r>
            <a:r>
              <a:rPr lang="el-GR" sz="2400" b="1" u="sng" dirty="0">
                <a:latin typeface="Times New Roman" pitchFamily="18" charset="0"/>
                <a:cs typeface="Times New Roman" pitchFamily="18" charset="0"/>
              </a:rPr>
              <a:t>και στην τοπική ανάπτυξη με την πρωτοβουλία τοπικών κοινοτήτων</a:t>
            </a:r>
            <a:r>
              <a:rPr lang="el-GR" sz="2400" dirty="0">
                <a:latin typeface="Times New Roman" pitchFamily="18" charset="0"/>
                <a:cs typeface="Times New Roman" pitchFamily="18" charset="0"/>
              </a:rPr>
              <a:t>, προάγοντας τις τελευταίες σε σημαντικό εταίρο ανάπτυξης και κοινωνικής συνοχής (άρθρα 28 εδάφιο </a:t>
            </a:r>
            <a:r>
              <a:rPr lang="el-GR" sz="2400" dirty="0" err="1">
                <a:latin typeface="Times New Roman" pitchFamily="18" charset="0"/>
                <a:cs typeface="Times New Roman" pitchFamily="18" charset="0"/>
              </a:rPr>
              <a:t>β΄</a:t>
            </a:r>
            <a:r>
              <a:rPr lang="el-GR" sz="2400" dirty="0">
                <a:latin typeface="Times New Roman" pitchFamily="18" charset="0"/>
                <a:cs typeface="Times New Roman" pitchFamily="18" charset="0"/>
              </a:rPr>
              <a:t> και 31-34 του Κανονισμού).</a:t>
            </a:r>
          </a:p>
          <a:p>
            <a:pPr marL="0" indent="0">
              <a:buNone/>
            </a:pPr>
            <a:endParaRPr lang="el-GR" sz="2000" dirty="0"/>
          </a:p>
        </p:txBody>
      </p:sp>
    </p:spTree>
    <p:extLst>
      <p:ext uri="{BB962C8B-B14F-4D97-AF65-F5344CB8AC3E}">
        <p14:creationId xmlns:p14="http://schemas.microsoft.com/office/powerpoint/2010/main" val="1562328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0000"/>
          </a:bodyPr>
          <a:lstStyle/>
          <a:p>
            <a:r>
              <a:rPr lang="el-GR" sz="2400" dirty="0" smtClean="0"/>
              <a:t/>
            </a:r>
            <a:br>
              <a:rPr lang="el-GR" sz="2400" dirty="0" smtClean="0"/>
            </a:br>
            <a:r>
              <a:rPr lang="el-GR" sz="2700" b="1" dirty="0" smtClean="0">
                <a:latin typeface="Times New Roman" pitchFamily="18" charset="0"/>
                <a:cs typeface="Times New Roman" pitchFamily="18" charset="0"/>
              </a:rPr>
              <a:t>Διάκριση κατηγοριών </a:t>
            </a:r>
            <a:r>
              <a:rPr lang="el-GR" sz="2700" b="1" dirty="0" smtClean="0">
                <a:latin typeface="Times New Roman" pitchFamily="18" charset="0"/>
                <a:cs typeface="Times New Roman" pitchFamily="18" charset="0"/>
              </a:rPr>
              <a:t>Περιφερειών </a:t>
            </a:r>
            <a:r>
              <a:rPr lang="el-GR" sz="2700" b="1" dirty="0" smtClean="0">
                <a:latin typeface="Times New Roman" pitchFamily="18" charset="0"/>
                <a:cs typeface="Times New Roman" pitchFamily="18" charset="0"/>
              </a:rPr>
              <a:t>επιπέδου NUTS 2</a:t>
            </a: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a:t>
            </a:r>
            <a:r>
              <a:rPr lang="el-GR" sz="2700" b="1" dirty="0" smtClean="0">
                <a:latin typeface="Times New Roman" pitchFamily="18" charset="0"/>
                <a:cs typeface="Times New Roman" pitchFamily="18" charset="0"/>
              </a:rPr>
              <a:t>Στόχος «Επενδύσεις στην απασχόληση και την </a:t>
            </a:r>
            <a:r>
              <a:rPr lang="el-GR" sz="2700" b="1" dirty="0" smtClean="0">
                <a:latin typeface="Times New Roman" pitchFamily="18" charset="0"/>
                <a:cs typeface="Times New Roman" pitchFamily="18" charset="0"/>
              </a:rPr>
              <a:t>ανάπτυξη</a:t>
            </a:r>
            <a:r>
              <a:rPr lang="el-GR" sz="2700" b="1" dirty="0" smtClean="0">
                <a:latin typeface="Times New Roman" pitchFamily="18" charset="0"/>
                <a:cs typeface="Times New Roman" pitchFamily="18" charset="0"/>
              </a:rPr>
              <a:t>»</a:t>
            </a:r>
            <a:r>
              <a:rPr lang="el-GR" sz="2700" b="1" dirty="0" smtClean="0">
                <a:latin typeface="Times New Roman" pitchFamily="18" charset="0"/>
                <a:cs typeface="Times New Roman" pitchFamily="18" charset="0"/>
              </a:rPr>
              <a:t>)</a:t>
            </a:r>
            <a:r>
              <a:rPr lang="el-GR" sz="2700" b="1" dirty="0" smtClean="0">
                <a:latin typeface="Times New Roman" pitchFamily="18" charset="0"/>
                <a:cs typeface="Times New Roman" pitchFamily="18" charset="0"/>
              </a:rPr>
              <a:t/>
            </a:r>
            <a:br>
              <a:rPr lang="el-GR" sz="2700" b="1" dirty="0" smtClean="0">
                <a:latin typeface="Times New Roman" pitchFamily="18" charset="0"/>
                <a:cs typeface="Times New Roman" pitchFamily="18" charset="0"/>
              </a:rPr>
            </a:br>
            <a:r>
              <a:rPr lang="el-GR" sz="2700" b="1" dirty="0" smtClean="0">
                <a:latin typeface="Times New Roman" pitchFamily="18" charset="0"/>
                <a:cs typeface="Times New Roman" pitchFamily="18" charset="0"/>
              </a:rPr>
              <a:t>(Στήριξη από ΕΤΠΑ, ΕΚΤ+ και Ταμείο Συνοχής)</a:t>
            </a:r>
            <a:br>
              <a:rPr lang="el-GR" sz="2700" b="1" dirty="0" smtClean="0">
                <a:latin typeface="Times New Roman" pitchFamily="18" charset="0"/>
                <a:cs typeface="Times New Roman" pitchFamily="18" charset="0"/>
              </a:rPr>
            </a:br>
            <a:endParaRPr lang="el-GR" sz="27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800" dirty="0" smtClean="0">
                <a:latin typeface="Times New Roman" pitchFamily="18" charset="0"/>
                <a:cs typeface="Times New Roman" pitchFamily="18" charset="0"/>
              </a:rPr>
              <a:t>α</a:t>
            </a:r>
            <a:r>
              <a:rPr lang="el-GR" sz="2800" dirty="0">
                <a:latin typeface="Times New Roman" pitchFamily="18" charset="0"/>
                <a:cs typeface="Times New Roman" pitchFamily="18" charset="0"/>
              </a:rPr>
              <a:t>) στις </a:t>
            </a:r>
            <a:r>
              <a:rPr lang="el-GR" sz="2800" b="1" u="sng" dirty="0">
                <a:latin typeface="Times New Roman" pitchFamily="18" charset="0"/>
                <a:cs typeface="Times New Roman" pitchFamily="18" charset="0"/>
              </a:rPr>
              <a:t>λιγότερο ανεπτυγμένες </a:t>
            </a:r>
            <a:r>
              <a:rPr lang="el-GR" sz="2800" b="1" u="sng" dirty="0" smtClean="0">
                <a:latin typeface="Times New Roman" pitchFamily="18" charset="0"/>
                <a:cs typeface="Times New Roman" pitchFamily="18" charset="0"/>
              </a:rPr>
              <a:t>Περιφέρειες</a:t>
            </a:r>
            <a:r>
              <a:rPr lang="el-GR" sz="2800" dirty="0">
                <a:latin typeface="Times New Roman" pitchFamily="18" charset="0"/>
                <a:cs typeface="Times New Roman" pitchFamily="18" charset="0"/>
              </a:rPr>
              <a:t>, των οποίων το κατά κεφαλήν ΑΕΠ είναι χαμηλότερο από το 75% του μέσου κατά κεφαλήν </a:t>
            </a:r>
            <a:r>
              <a:rPr lang="el-GR" sz="2800" dirty="0" err="1">
                <a:latin typeface="Times New Roman" pitchFamily="18" charset="0"/>
                <a:cs typeface="Times New Roman" pitchFamily="18" charset="0"/>
              </a:rPr>
              <a:t>ΑΕγχΠ</a:t>
            </a:r>
            <a:r>
              <a:rPr lang="el-GR" sz="2800" dirty="0">
                <a:latin typeface="Times New Roman" pitchFamily="18" charset="0"/>
                <a:cs typeface="Times New Roman" pitchFamily="18" charset="0"/>
              </a:rPr>
              <a:t> της ΕΕ-27 </a:t>
            </a:r>
            <a:r>
              <a:rPr lang="el-GR" sz="2800" b="1" u="sng" dirty="0">
                <a:latin typeface="Times New Roman" pitchFamily="18" charset="0"/>
                <a:cs typeface="Times New Roman" pitchFamily="18" charset="0"/>
              </a:rPr>
              <a:t>(«λιγότερο ανεπτυγμένες </a:t>
            </a:r>
            <a:r>
              <a:rPr lang="el-GR" sz="2800" b="1" u="sng" dirty="0" smtClean="0">
                <a:latin typeface="Times New Roman" pitchFamily="18" charset="0"/>
                <a:cs typeface="Times New Roman" pitchFamily="18" charset="0"/>
              </a:rPr>
              <a:t>Περιφέρειες»),</a:t>
            </a:r>
          </a:p>
          <a:p>
            <a:pPr marL="0" indent="0" algn="just">
              <a:buNone/>
            </a:pPr>
            <a:endParaRPr lang="el-GR" sz="2800" b="1" u="sng" dirty="0">
              <a:latin typeface="Times New Roman" pitchFamily="18" charset="0"/>
              <a:cs typeface="Times New Roman" pitchFamily="18" charset="0"/>
            </a:endParaRPr>
          </a:p>
          <a:p>
            <a:pPr marL="0" indent="0">
              <a:buNone/>
            </a:pPr>
            <a:endParaRPr lang="el-GR" sz="2000" dirty="0"/>
          </a:p>
        </p:txBody>
      </p:sp>
    </p:spTree>
    <p:extLst>
      <p:ext uri="{BB962C8B-B14F-4D97-AF65-F5344CB8AC3E}">
        <p14:creationId xmlns:p14="http://schemas.microsoft.com/office/powerpoint/2010/main" val="3024634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0000"/>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700" b="1" dirty="0" smtClean="0">
                <a:latin typeface="Times New Roman" pitchFamily="18" charset="0"/>
                <a:cs typeface="Times New Roman" pitchFamily="18" charset="0"/>
              </a:rPr>
              <a:t>Διάκριση κατηγοριών </a:t>
            </a:r>
            <a:r>
              <a:rPr lang="el-GR" sz="2700" b="1" dirty="0">
                <a:latin typeface="Times New Roman" pitchFamily="18" charset="0"/>
                <a:cs typeface="Times New Roman" pitchFamily="18" charset="0"/>
              </a:rPr>
              <a:t>Π</a:t>
            </a:r>
            <a:r>
              <a:rPr lang="el-GR" sz="2700" b="1" dirty="0" smtClean="0">
                <a:latin typeface="Times New Roman" pitchFamily="18" charset="0"/>
                <a:cs typeface="Times New Roman" pitchFamily="18" charset="0"/>
              </a:rPr>
              <a:t>εριφερειών </a:t>
            </a:r>
            <a:r>
              <a:rPr lang="el-GR" sz="2700" b="1" dirty="0" smtClean="0">
                <a:latin typeface="Times New Roman" pitchFamily="18" charset="0"/>
                <a:cs typeface="Times New Roman" pitchFamily="18" charset="0"/>
              </a:rPr>
              <a:t>επιπέδου NUTS 2</a:t>
            </a:r>
            <a:br>
              <a:rPr lang="el-GR" sz="2700" b="1" dirty="0" smtClean="0">
                <a:latin typeface="Times New Roman" pitchFamily="18" charset="0"/>
                <a:cs typeface="Times New Roman" pitchFamily="18" charset="0"/>
              </a:rPr>
            </a:br>
            <a:r>
              <a:rPr lang="en-US" sz="2700" b="1" dirty="0">
                <a:latin typeface="Times New Roman" pitchFamily="18" charset="0"/>
                <a:cs typeface="Times New Roman" pitchFamily="18" charset="0"/>
              </a:rPr>
              <a:t>(</a:t>
            </a:r>
            <a:r>
              <a:rPr lang="el-GR" sz="2700" b="1" dirty="0">
                <a:latin typeface="Times New Roman" pitchFamily="18" charset="0"/>
                <a:cs typeface="Times New Roman" pitchFamily="18" charset="0"/>
              </a:rPr>
              <a:t>Στόχος «Επενδύσεις στην απασχόληση και την </a:t>
            </a:r>
            <a:r>
              <a:rPr lang="el-GR" sz="2700" b="1" dirty="0" smtClean="0">
                <a:latin typeface="Times New Roman" pitchFamily="18" charset="0"/>
                <a:cs typeface="Times New Roman" pitchFamily="18" charset="0"/>
              </a:rPr>
              <a:t>ανάπτυξη»)</a:t>
            </a:r>
            <a:r>
              <a:rPr lang="el-GR" sz="2700" b="1" dirty="0">
                <a:latin typeface="Times New Roman" pitchFamily="18" charset="0"/>
                <a:cs typeface="Times New Roman" pitchFamily="18" charset="0"/>
              </a:rPr>
              <a:t/>
            </a:r>
            <a:br>
              <a:rPr lang="el-GR" sz="2700" b="1" dirty="0">
                <a:latin typeface="Times New Roman" pitchFamily="18" charset="0"/>
                <a:cs typeface="Times New Roman" pitchFamily="18" charset="0"/>
              </a:rPr>
            </a:br>
            <a:r>
              <a:rPr lang="el-GR" sz="2700" b="1" dirty="0">
                <a:latin typeface="Times New Roman" pitchFamily="18" charset="0"/>
                <a:cs typeface="Times New Roman" pitchFamily="18" charset="0"/>
              </a:rPr>
              <a:t>(Στήριξη από ΕΤΠΑ, ΕΚΤ+ και Ταμείο Συνοχής)</a:t>
            </a:r>
            <a:br>
              <a:rPr lang="el-GR" sz="2700" b="1" dirty="0">
                <a:latin typeface="Times New Roman" pitchFamily="18" charset="0"/>
                <a:cs typeface="Times New Roman" pitchFamily="18" charset="0"/>
              </a:rPr>
            </a:br>
            <a:r>
              <a:rPr lang="el-GR" sz="2700" b="1" dirty="0" smtClean="0">
                <a:latin typeface="Times New Roman" pitchFamily="18" charset="0"/>
                <a:cs typeface="Times New Roman" pitchFamily="18" charset="0"/>
              </a:rPr>
              <a:t/>
            </a:r>
            <a:br>
              <a:rPr lang="el-GR" sz="2700" b="1" dirty="0" smtClean="0">
                <a:latin typeface="Times New Roman" pitchFamily="18" charset="0"/>
                <a:cs typeface="Times New Roman" pitchFamily="18" charset="0"/>
              </a:rPr>
            </a:br>
            <a:endParaRPr lang="el-GR" sz="2700" dirty="0"/>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457200" lvl="1" indent="0" algn="just">
              <a:buNone/>
            </a:pPr>
            <a:r>
              <a:rPr lang="el-GR" dirty="0" smtClean="0">
                <a:latin typeface="Times New Roman" pitchFamily="18" charset="0"/>
                <a:cs typeface="Times New Roman" pitchFamily="18" charset="0"/>
              </a:rPr>
              <a:t>β) στις </a:t>
            </a:r>
            <a:r>
              <a:rPr lang="el-GR" b="1" u="sng" dirty="0">
                <a:latin typeface="Times New Roman" pitchFamily="18" charset="0"/>
                <a:cs typeface="Times New Roman" pitchFamily="18" charset="0"/>
              </a:rPr>
              <a:t>Π</a:t>
            </a:r>
            <a:r>
              <a:rPr lang="el-GR" b="1" u="sng" dirty="0" smtClean="0">
                <a:latin typeface="Times New Roman" pitchFamily="18" charset="0"/>
                <a:cs typeface="Times New Roman" pitchFamily="18" charset="0"/>
              </a:rPr>
              <a:t>εριφέρειες μετάβασης</a:t>
            </a:r>
            <a:r>
              <a:rPr lang="el-GR" dirty="0" smtClean="0">
                <a:latin typeface="Times New Roman" pitchFamily="18" charset="0"/>
                <a:cs typeface="Times New Roman" pitchFamily="18" charset="0"/>
              </a:rPr>
              <a:t>, των οποίων το κατά κεφαλήν ΑΕΠ είναι μεταξύ του 75% και του 100% του μέσου κατά κεφαλήν </a:t>
            </a:r>
            <a:r>
              <a:rPr lang="el-GR" dirty="0" err="1" smtClean="0">
                <a:latin typeface="Times New Roman" pitchFamily="18" charset="0"/>
                <a:cs typeface="Times New Roman" pitchFamily="18" charset="0"/>
              </a:rPr>
              <a:t>ΑΕγχΠ</a:t>
            </a:r>
            <a:r>
              <a:rPr lang="el-GR" dirty="0" smtClean="0">
                <a:latin typeface="Times New Roman" pitchFamily="18" charset="0"/>
                <a:cs typeface="Times New Roman" pitchFamily="18" charset="0"/>
              </a:rPr>
              <a:t> της ΕΕ-27 </a:t>
            </a:r>
            <a:r>
              <a:rPr lang="el-GR" b="1" u="sng" dirty="0" smtClean="0">
                <a:latin typeface="Times New Roman" pitchFamily="18" charset="0"/>
                <a:cs typeface="Times New Roman" pitchFamily="18" charset="0"/>
              </a:rPr>
              <a:t>(«Περιφέρειες </a:t>
            </a:r>
            <a:r>
              <a:rPr lang="el-GR" b="1" u="sng" dirty="0">
                <a:latin typeface="Times New Roman" pitchFamily="18" charset="0"/>
                <a:cs typeface="Times New Roman" pitchFamily="18" charset="0"/>
              </a:rPr>
              <a:t>Μ</a:t>
            </a:r>
            <a:r>
              <a:rPr lang="el-GR" b="1" u="sng" dirty="0" smtClean="0">
                <a:latin typeface="Times New Roman" pitchFamily="18" charset="0"/>
                <a:cs typeface="Times New Roman" pitchFamily="18" charset="0"/>
              </a:rPr>
              <a:t>ετάβασης»)</a:t>
            </a:r>
            <a:endParaRPr lang="el-GR" sz="2400" b="1" u="sng" dirty="0" smtClean="0">
              <a:latin typeface="Times New Roman" pitchFamily="18" charset="0"/>
              <a:cs typeface="Times New Roman" pitchFamily="18" charset="0"/>
            </a:endParaRPr>
          </a:p>
          <a:p>
            <a:pPr marL="0" indent="0">
              <a:buNone/>
            </a:pPr>
            <a:r>
              <a:rPr lang="el-GR" sz="2000" dirty="0"/>
              <a:t>	</a:t>
            </a:r>
            <a:endParaRPr lang="el-GR" sz="2000" dirty="0" smtClean="0"/>
          </a:p>
          <a:p>
            <a:pPr marL="0" indent="0" algn="just">
              <a:buNone/>
            </a:pPr>
            <a:r>
              <a:rPr lang="el-GR" sz="2400" dirty="0" smtClean="0">
                <a:solidFill>
                  <a:srgbClr val="FF0000"/>
                </a:solidFill>
                <a:latin typeface="Times New Roman" pitchFamily="18" charset="0"/>
                <a:cs typeface="Times New Roman" pitchFamily="18" charset="0"/>
              </a:rPr>
              <a:t>Αντί του </a:t>
            </a:r>
            <a:r>
              <a:rPr lang="el-GR" sz="2400" dirty="0" smtClean="0">
                <a:solidFill>
                  <a:srgbClr val="FF0000"/>
                </a:solidFill>
                <a:latin typeface="Times New Roman" pitchFamily="18" charset="0"/>
                <a:cs typeface="Times New Roman" pitchFamily="18" charset="0"/>
              </a:rPr>
              <a:t>διαστήματος </a:t>
            </a:r>
            <a:r>
              <a:rPr lang="el-GR" sz="2400" dirty="0" smtClean="0">
                <a:solidFill>
                  <a:srgbClr val="FF0000"/>
                </a:solidFill>
                <a:latin typeface="Times New Roman" pitchFamily="18" charset="0"/>
                <a:cs typeface="Times New Roman" pitchFamily="18" charset="0"/>
              </a:rPr>
              <a:t>(75% - 90%) της Προγραμματικής Περιόδου </a:t>
            </a:r>
            <a:r>
              <a:rPr lang="el-GR" sz="2400" dirty="0" smtClean="0">
                <a:solidFill>
                  <a:srgbClr val="FF0000"/>
                </a:solidFill>
                <a:latin typeface="Times New Roman" pitchFamily="18" charset="0"/>
                <a:cs typeface="Times New Roman" pitchFamily="18" charset="0"/>
              </a:rPr>
              <a:t>2014-2020.</a:t>
            </a:r>
            <a:endParaRPr lang="el-GR"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69254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0000"/>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700" b="1" dirty="0" smtClean="0">
                <a:latin typeface="Times New Roman" pitchFamily="18" charset="0"/>
                <a:cs typeface="Times New Roman" pitchFamily="18" charset="0"/>
              </a:rPr>
              <a:t>Διάκριση κατηγοριών </a:t>
            </a:r>
            <a:r>
              <a:rPr lang="el-GR" sz="2700" b="1" dirty="0" smtClean="0">
                <a:latin typeface="Times New Roman" pitchFamily="18" charset="0"/>
                <a:cs typeface="Times New Roman" pitchFamily="18" charset="0"/>
              </a:rPr>
              <a:t>Περιφερειών </a:t>
            </a:r>
            <a:r>
              <a:rPr lang="el-GR" sz="2700" b="1" dirty="0" smtClean="0">
                <a:latin typeface="Times New Roman" pitchFamily="18" charset="0"/>
                <a:cs typeface="Times New Roman" pitchFamily="18" charset="0"/>
              </a:rPr>
              <a:t>επιπέδου NUTS </a:t>
            </a:r>
            <a:r>
              <a:rPr lang="el-GR" sz="2700" b="1" dirty="0" smtClean="0">
                <a:latin typeface="Times New Roman" pitchFamily="18" charset="0"/>
                <a:cs typeface="Times New Roman" pitchFamily="18" charset="0"/>
              </a:rPr>
              <a:t>2</a:t>
            </a:r>
            <a:br>
              <a:rPr lang="el-GR" sz="27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a:t>
            </a:r>
            <a:r>
              <a:rPr lang="el-GR" sz="2400" b="1" dirty="0">
                <a:latin typeface="Times New Roman" pitchFamily="18" charset="0"/>
                <a:cs typeface="Times New Roman" pitchFamily="18" charset="0"/>
              </a:rPr>
              <a:t>Στόχος «Επενδύσεις στην απασχόληση και την </a:t>
            </a:r>
            <a:r>
              <a:rPr lang="el-GR" sz="2400" b="1" dirty="0" smtClean="0">
                <a:latin typeface="Times New Roman" pitchFamily="18" charset="0"/>
                <a:cs typeface="Times New Roman" pitchFamily="18" charset="0"/>
              </a:rPr>
              <a:t>ανάπτυξη»)</a:t>
            </a:r>
            <a:r>
              <a:rPr lang="el-GR" sz="2400" b="1" dirty="0">
                <a:latin typeface="Times New Roman" pitchFamily="18" charset="0"/>
                <a:cs typeface="Times New Roman" pitchFamily="18" charset="0"/>
              </a:rPr>
              <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(Στήριξη από ΕΤΠΑ, ΕΚΤ+ και Ταμείο Συνοχής)</a:t>
            </a:r>
            <a:br>
              <a:rPr lang="el-GR" sz="2400" b="1" dirty="0">
                <a:latin typeface="Times New Roman" pitchFamily="18" charset="0"/>
                <a:cs typeface="Times New Roman" pitchFamily="18" charset="0"/>
              </a:rPr>
            </a:b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endParaRPr lang="el-GR" sz="2400" dirty="0"/>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lvl="1" indent="0" algn="just">
              <a:buNone/>
            </a:pPr>
            <a:r>
              <a:rPr lang="el-GR" dirty="0" smtClean="0">
                <a:latin typeface="Times New Roman" pitchFamily="18" charset="0"/>
                <a:cs typeface="Times New Roman" pitchFamily="18" charset="0"/>
              </a:rPr>
              <a:t>γ) </a:t>
            </a:r>
            <a:r>
              <a:rPr lang="el-GR" b="1" u="sng" dirty="0" smtClean="0">
                <a:latin typeface="Times New Roman" pitchFamily="18" charset="0"/>
                <a:cs typeface="Times New Roman" pitchFamily="18" charset="0"/>
              </a:rPr>
              <a:t>περισσότερο ανεπτυγμένες Περιφέρειες</a:t>
            </a:r>
            <a:r>
              <a:rPr lang="el-GR" dirty="0" smtClean="0">
                <a:latin typeface="Times New Roman" pitchFamily="18" charset="0"/>
                <a:cs typeface="Times New Roman" pitchFamily="18" charset="0"/>
              </a:rPr>
              <a:t>, των οποίων το κατά κεφαλήν ΑΕΠ είναι υψηλότερο από το 100% του μέσου κατά κεφαλήν </a:t>
            </a:r>
            <a:r>
              <a:rPr lang="el-GR" dirty="0" err="1" smtClean="0">
                <a:latin typeface="Times New Roman" pitchFamily="18" charset="0"/>
                <a:cs typeface="Times New Roman" pitchFamily="18" charset="0"/>
              </a:rPr>
              <a:t>ΑΕγχΠ</a:t>
            </a:r>
            <a:r>
              <a:rPr lang="el-GR" dirty="0" smtClean="0">
                <a:latin typeface="Times New Roman" pitchFamily="18" charset="0"/>
                <a:cs typeface="Times New Roman" pitchFamily="18" charset="0"/>
              </a:rPr>
              <a:t> της ΕΕ-27 </a:t>
            </a:r>
            <a:r>
              <a:rPr lang="el-GR" b="1" u="sng" dirty="0" smtClean="0">
                <a:latin typeface="Times New Roman" pitchFamily="18" charset="0"/>
                <a:cs typeface="Times New Roman" pitchFamily="18" charset="0"/>
              </a:rPr>
              <a:t>(«περισσότερο ανεπτυγμένες Περιφέρειες»).</a:t>
            </a:r>
            <a:endParaRPr lang="el-GR" sz="2400" b="1" u="sng" dirty="0" smtClean="0">
              <a:latin typeface="Times New Roman" pitchFamily="18" charset="0"/>
              <a:cs typeface="Times New Roman" pitchFamily="18" charset="0"/>
            </a:endParaRPr>
          </a:p>
          <a:p>
            <a:pPr marL="0" indent="0">
              <a:buNone/>
            </a:pPr>
            <a:endParaRPr lang="el-GR" sz="2000" dirty="0" smtClean="0">
              <a:solidFill>
                <a:srgbClr val="FF0000"/>
              </a:solidFill>
              <a:latin typeface="Times New Roman" pitchFamily="18" charset="0"/>
              <a:cs typeface="Times New Roman" pitchFamily="18" charset="0"/>
            </a:endParaRPr>
          </a:p>
          <a:p>
            <a:pPr marL="0" indent="0" algn="just">
              <a:buNone/>
            </a:pPr>
            <a:r>
              <a:rPr lang="el-GR" sz="2800" dirty="0" smtClean="0">
                <a:solidFill>
                  <a:srgbClr val="FF0000"/>
                </a:solidFill>
                <a:latin typeface="Times New Roman" pitchFamily="18" charset="0"/>
                <a:cs typeface="Times New Roman" pitchFamily="18" charset="0"/>
              </a:rPr>
              <a:t>Αντί </a:t>
            </a:r>
            <a:r>
              <a:rPr lang="el-GR" sz="2800" dirty="0">
                <a:solidFill>
                  <a:srgbClr val="FF0000"/>
                </a:solidFill>
                <a:latin typeface="Times New Roman" pitchFamily="18" charset="0"/>
                <a:cs typeface="Times New Roman" pitchFamily="18" charset="0"/>
              </a:rPr>
              <a:t>του ποσοστού </a:t>
            </a:r>
            <a:r>
              <a:rPr lang="el-GR" sz="2800" dirty="0" smtClean="0">
                <a:solidFill>
                  <a:srgbClr val="FF0000"/>
                </a:solidFill>
                <a:latin typeface="Times New Roman" pitchFamily="18" charset="0"/>
                <a:cs typeface="Times New Roman" pitchFamily="18" charset="0"/>
              </a:rPr>
              <a:t> &gt; 90% </a:t>
            </a:r>
            <a:r>
              <a:rPr lang="el-GR" sz="2800" dirty="0">
                <a:solidFill>
                  <a:srgbClr val="FF0000"/>
                </a:solidFill>
                <a:latin typeface="Times New Roman" pitchFamily="18" charset="0"/>
                <a:cs typeface="Times New Roman" pitchFamily="18" charset="0"/>
              </a:rPr>
              <a:t>της Προγραμματικής Περιόδου </a:t>
            </a:r>
            <a:r>
              <a:rPr lang="el-GR" sz="2800" dirty="0" smtClean="0">
                <a:solidFill>
                  <a:srgbClr val="FF0000"/>
                </a:solidFill>
                <a:latin typeface="Times New Roman" pitchFamily="18" charset="0"/>
                <a:cs typeface="Times New Roman" pitchFamily="18" charset="0"/>
              </a:rPr>
              <a:t>2014-2020.</a:t>
            </a:r>
            <a:endParaRPr lang="el-GR" sz="2800" dirty="0">
              <a:solidFill>
                <a:srgbClr val="FF0000"/>
              </a:solidFill>
              <a:latin typeface="Times New Roman" pitchFamily="18" charset="0"/>
              <a:cs typeface="Times New Roman" pitchFamily="18" charset="0"/>
            </a:endParaRPr>
          </a:p>
          <a:p>
            <a:pPr marL="0" indent="0">
              <a:buNone/>
            </a:pPr>
            <a:endParaRPr lang="el-GR" sz="2000" dirty="0"/>
          </a:p>
        </p:txBody>
      </p:sp>
    </p:spTree>
    <p:extLst>
      <p:ext uri="{BB962C8B-B14F-4D97-AF65-F5344CB8AC3E}">
        <p14:creationId xmlns:p14="http://schemas.microsoft.com/office/powerpoint/2010/main" val="226374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smtClean="0">
                <a:latin typeface="Times New Roman" pitchFamily="18" charset="0"/>
                <a:cs typeface="Times New Roman" pitchFamily="18" charset="0"/>
              </a:rPr>
              <a:t>Πόροι Στόχου </a:t>
            </a: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400" b="1" dirty="0" smtClean="0">
                <a:latin typeface="Times New Roman" pitchFamily="18" charset="0"/>
                <a:cs typeface="Times New Roman" pitchFamily="18" charset="0"/>
              </a:rPr>
              <a:t>«</a:t>
            </a:r>
            <a:r>
              <a:rPr lang="el-GR" sz="2400" b="1" dirty="0" smtClean="0">
                <a:latin typeface="Times New Roman" pitchFamily="18" charset="0"/>
                <a:cs typeface="Times New Roman" pitchFamily="18" charset="0"/>
              </a:rPr>
              <a:t>Επενδύσεις στην απασχόληση και την ανάπτυξη»</a:t>
            </a:r>
            <a:endParaRPr lang="el-GR" sz="24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2500" lnSpcReduction="10000"/>
          </a:bodyPr>
          <a:lstStyle/>
          <a:p>
            <a:pPr marL="0" indent="0" algn="just">
              <a:buNone/>
            </a:pPr>
            <a:r>
              <a:rPr lang="el-GR" dirty="0">
                <a:latin typeface="Times New Roman" pitchFamily="18" charset="0"/>
                <a:cs typeface="Times New Roman" pitchFamily="18" charset="0"/>
              </a:rPr>
              <a:t>Οι πόροι για τον Στόχο «Επενδύσεις στην απασχόληση και την ανάπτυξη» στο πλαίσιο του Πολυετούς Δημοσιονομικού Πλαισίου ανέρχονται στο </a:t>
            </a:r>
            <a:r>
              <a:rPr lang="el-GR" b="1" u="sng" dirty="0">
                <a:latin typeface="Times New Roman" pitchFamily="18" charset="0"/>
                <a:cs typeface="Times New Roman" pitchFamily="18" charset="0"/>
              </a:rPr>
              <a:t>97,6 % των συνολικών πόρων </a:t>
            </a:r>
            <a:r>
              <a:rPr lang="el-GR" dirty="0">
                <a:latin typeface="Times New Roman" pitchFamily="18" charset="0"/>
                <a:cs typeface="Times New Roman" pitchFamily="18" charset="0"/>
              </a:rPr>
              <a:t>(δηλαδή συνολικά σε </a:t>
            </a:r>
            <a:r>
              <a:rPr lang="el-GR" b="1" dirty="0">
                <a:latin typeface="Times New Roman" pitchFamily="18" charset="0"/>
                <a:cs typeface="Times New Roman" pitchFamily="18" charset="0"/>
              </a:rPr>
              <a:t>329.684.776.621 €</a:t>
            </a:r>
            <a:r>
              <a:rPr lang="el-GR" dirty="0">
                <a:latin typeface="Times New Roman" pitchFamily="18" charset="0"/>
                <a:cs typeface="Times New Roman" pitchFamily="18" charset="0"/>
              </a:rPr>
              <a:t>) και κατανέμονται ως εξής : </a:t>
            </a:r>
          </a:p>
          <a:p>
            <a:pPr marL="0" indent="0" algn="just">
              <a:buNone/>
            </a:pPr>
            <a:r>
              <a:rPr lang="el-GR" dirty="0">
                <a:latin typeface="Times New Roman" pitchFamily="18" charset="0"/>
                <a:cs typeface="Times New Roman" pitchFamily="18" charset="0"/>
              </a:rPr>
              <a:t>α) </a:t>
            </a:r>
            <a:r>
              <a:rPr lang="el-GR" b="1" dirty="0">
                <a:latin typeface="Times New Roman" pitchFamily="18" charset="0"/>
                <a:cs typeface="Times New Roman" pitchFamily="18" charset="0"/>
              </a:rPr>
              <a:t>61,3% (δηλαδή συνολικά 202.226.984.629 €) στις λιγότερο ανεπτυγμένες </a:t>
            </a:r>
            <a:r>
              <a:rPr lang="el-GR" b="1" dirty="0">
                <a:latin typeface="Times New Roman" pitchFamily="18" charset="0"/>
                <a:cs typeface="Times New Roman" pitchFamily="18" charset="0"/>
              </a:rPr>
              <a:t>Π</a:t>
            </a:r>
            <a:r>
              <a:rPr lang="el-GR" b="1" dirty="0" smtClean="0">
                <a:latin typeface="Times New Roman" pitchFamily="18" charset="0"/>
                <a:cs typeface="Times New Roman" pitchFamily="18" charset="0"/>
              </a:rPr>
              <a:t>εριφέρειες</a:t>
            </a:r>
            <a:r>
              <a:rPr lang="el-GR" b="1" dirty="0" smtClean="0">
                <a:latin typeface="Times New Roman" pitchFamily="18" charset="0"/>
                <a:cs typeface="Times New Roman" pitchFamily="18" charset="0"/>
              </a:rPr>
              <a:t>,</a:t>
            </a:r>
          </a:p>
          <a:p>
            <a:pPr marL="0" indent="0" algn="just">
              <a:buNone/>
            </a:pPr>
            <a:r>
              <a:rPr lang="el-GR" dirty="0" smtClean="0">
                <a:latin typeface="Times New Roman" pitchFamily="18" charset="0"/>
                <a:cs typeface="Times New Roman" pitchFamily="18" charset="0"/>
              </a:rPr>
              <a:t>β</a:t>
            </a:r>
            <a:r>
              <a:rPr lang="el-GR" dirty="0">
                <a:latin typeface="Times New Roman" pitchFamily="18" charset="0"/>
                <a:cs typeface="Times New Roman" pitchFamily="18" charset="0"/>
              </a:rPr>
              <a:t>) </a:t>
            </a:r>
            <a:r>
              <a:rPr lang="el-GR" b="1" dirty="0">
                <a:latin typeface="Times New Roman" pitchFamily="18" charset="0"/>
                <a:cs typeface="Times New Roman" pitchFamily="18" charset="0"/>
              </a:rPr>
              <a:t>14,5% (δηλαδή συνολικά 47.771.802.082 €) στις </a:t>
            </a:r>
            <a:r>
              <a:rPr lang="el-GR" b="1" dirty="0" smtClean="0">
                <a:latin typeface="Times New Roman" pitchFamily="18" charset="0"/>
                <a:cs typeface="Times New Roman" pitchFamily="18" charset="0"/>
              </a:rPr>
              <a:t>Περιφέρειες </a:t>
            </a:r>
            <a:r>
              <a:rPr lang="el-GR" b="1" dirty="0">
                <a:latin typeface="Times New Roman" pitchFamily="18" charset="0"/>
                <a:cs typeface="Times New Roman" pitchFamily="18" charset="0"/>
              </a:rPr>
              <a:t>μετάβασης,</a:t>
            </a:r>
            <a:endParaRPr lang="el-GR" sz="2400" b="1" dirty="0">
              <a:latin typeface="Times New Roman" pitchFamily="18" charset="0"/>
              <a:cs typeface="Times New Roman" pitchFamily="18" charset="0"/>
            </a:endParaRPr>
          </a:p>
          <a:p>
            <a:pPr marL="0" indent="0">
              <a:buNone/>
            </a:pPr>
            <a:endParaRPr lang="el-GR" sz="2000" dirty="0"/>
          </a:p>
        </p:txBody>
      </p:sp>
    </p:spTree>
    <p:extLst>
      <p:ext uri="{BB962C8B-B14F-4D97-AF65-F5344CB8AC3E}">
        <p14:creationId xmlns:p14="http://schemas.microsoft.com/office/powerpoint/2010/main" val="4276490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Πόροι Στόχου </a:t>
            </a: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400" b="1" dirty="0" smtClean="0">
                <a:latin typeface="Times New Roman" pitchFamily="18" charset="0"/>
                <a:cs typeface="Times New Roman" pitchFamily="18" charset="0"/>
              </a:rPr>
              <a:t>«</a:t>
            </a:r>
            <a:r>
              <a:rPr lang="el-GR" sz="2400" b="1" dirty="0">
                <a:latin typeface="Times New Roman" pitchFamily="18" charset="0"/>
                <a:cs typeface="Times New Roman" pitchFamily="18" charset="0"/>
              </a:rPr>
              <a:t>Επενδύσεις στην απασχόληση και την ανάπτυξη»</a:t>
            </a:r>
            <a:endParaRPr lang="el-GR" sz="2400" dirty="0"/>
          </a:p>
        </p:txBody>
      </p:sp>
      <p:sp>
        <p:nvSpPr>
          <p:cNvPr id="3" name="Θέση περιεχομένου 2"/>
          <p:cNvSpPr>
            <a:spLocks noGrp="1"/>
          </p:cNvSpPr>
          <p:nvPr>
            <p:ph idx="1"/>
          </p:nvPr>
        </p:nvSpPr>
        <p:spPr>
          <a:xfrm>
            <a:off x="457200" y="1600200"/>
            <a:ext cx="8229600" cy="4925144"/>
          </a:xfr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70000" lnSpcReduction="20000"/>
          </a:bodyPr>
          <a:lstStyle/>
          <a:p>
            <a:pPr marL="0" lvl="1" indent="0">
              <a:buNone/>
            </a:pPr>
            <a:r>
              <a:rPr lang="el-GR" sz="3100" dirty="0" smtClean="0">
                <a:latin typeface="Times New Roman" pitchFamily="18" charset="0"/>
                <a:cs typeface="Times New Roman" pitchFamily="18" charset="0"/>
              </a:rPr>
              <a:t>γ) </a:t>
            </a:r>
            <a:r>
              <a:rPr lang="el-GR" sz="3400" b="1" dirty="0" smtClean="0">
                <a:latin typeface="Times New Roman" pitchFamily="18" charset="0"/>
                <a:cs typeface="Times New Roman" pitchFamily="18" charset="0"/>
              </a:rPr>
              <a:t>8,3% (δηλαδή συνολικά 27.202.682.372 €) στις περισσότερο ανεπτυγμένες </a:t>
            </a:r>
            <a:r>
              <a:rPr lang="el-GR" sz="3400" b="1" dirty="0" smtClean="0">
                <a:latin typeface="Times New Roman" pitchFamily="18" charset="0"/>
                <a:cs typeface="Times New Roman" pitchFamily="18" charset="0"/>
              </a:rPr>
              <a:t>Περιφέρειες</a:t>
            </a:r>
            <a:r>
              <a:rPr lang="el-GR" sz="3400" b="1" dirty="0" smtClean="0">
                <a:latin typeface="Times New Roman" pitchFamily="18" charset="0"/>
                <a:cs typeface="Times New Roman" pitchFamily="18" charset="0"/>
              </a:rPr>
              <a:t>,</a:t>
            </a:r>
            <a:endParaRPr lang="el-GR" sz="3400" b="1" dirty="0">
              <a:latin typeface="Times New Roman" pitchFamily="18" charset="0"/>
              <a:cs typeface="Times New Roman" pitchFamily="18" charset="0"/>
            </a:endParaRPr>
          </a:p>
          <a:p>
            <a:pPr marL="0" lvl="1" indent="0">
              <a:buNone/>
            </a:pPr>
            <a:endParaRPr lang="el-GR" sz="3100" dirty="0" smtClean="0">
              <a:latin typeface="Times New Roman" pitchFamily="18" charset="0"/>
              <a:cs typeface="Times New Roman" pitchFamily="18" charset="0"/>
            </a:endParaRPr>
          </a:p>
          <a:p>
            <a:pPr marL="0" lvl="1" indent="0">
              <a:buNone/>
            </a:pPr>
            <a:r>
              <a:rPr lang="el-GR" sz="3100" dirty="0" smtClean="0">
                <a:latin typeface="Times New Roman" pitchFamily="18" charset="0"/>
                <a:cs typeface="Times New Roman" pitchFamily="18" charset="0"/>
              </a:rPr>
              <a:t>δ</a:t>
            </a:r>
            <a:r>
              <a:rPr lang="el-GR" sz="3100" dirty="0">
                <a:latin typeface="Times New Roman" pitchFamily="18" charset="0"/>
                <a:cs typeface="Times New Roman" pitchFamily="18" charset="0"/>
              </a:rPr>
              <a:t>) </a:t>
            </a:r>
            <a:r>
              <a:rPr lang="el-GR" sz="3100" b="1" dirty="0">
                <a:latin typeface="Times New Roman" pitchFamily="18" charset="0"/>
                <a:cs typeface="Times New Roman" pitchFamily="18" charset="0"/>
              </a:rPr>
              <a:t>12,9% (δηλαδή συνολικά 42.555.570.217 €) στα κράτη μέλη που στηρίζονται από το Ταμείο </a:t>
            </a:r>
            <a:r>
              <a:rPr lang="el-GR" sz="3100" b="1" dirty="0" smtClean="0">
                <a:latin typeface="Times New Roman" pitchFamily="18" charset="0"/>
                <a:cs typeface="Times New Roman" pitchFamily="18" charset="0"/>
              </a:rPr>
              <a:t>Συνοχής,</a:t>
            </a:r>
            <a:endParaRPr lang="el-GR" sz="3100" b="1" dirty="0">
              <a:latin typeface="Times New Roman" pitchFamily="18" charset="0"/>
              <a:cs typeface="Times New Roman" pitchFamily="18" charset="0"/>
            </a:endParaRPr>
          </a:p>
          <a:p>
            <a:pPr marL="0" lvl="1" indent="0" algn="just">
              <a:buNone/>
            </a:pPr>
            <a:r>
              <a:rPr lang="el-GR" sz="3100" dirty="0" smtClean="0">
                <a:latin typeface="Times New Roman" pitchFamily="18" charset="0"/>
                <a:cs typeface="Times New Roman" pitchFamily="18" charset="0"/>
              </a:rPr>
              <a:t>ε</a:t>
            </a:r>
            <a:r>
              <a:rPr lang="el-GR" sz="3100" dirty="0">
                <a:latin typeface="Times New Roman" pitchFamily="18" charset="0"/>
                <a:cs typeface="Times New Roman" pitchFamily="18" charset="0"/>
              </a:rPr>
              <a:t>) </a:t>
            </a:r>
            <a:r>
              <a:rPr lang="el-GR" sz="3100" b="1" dirty="0">
                <a:latin typeface="Times New Roman" pitchFamily="18" charset="0"/>
                <a:cs typeface="Times New Roman" pitchFamily="18" charset="0"/>
              </a:rPr>
              <a:t>0,6% (δηλαδή συνολικά 1.927.737.321 €) ως πρόσθετη χρηματοδότηση για τις εξόχως απόκεντρες περιοχές και τις </a:t>
            </a:r>
            <a:r>
              <a:rPr lang="el-GR" sz="3100" b="1" dirty="0" smtClean="0">
                <a:latin typeface="Times New Roman" pitchFamily="18" charset="0"/>
                <a:cs typeface="Times New Roman" pitchFamily="18" charset="0"/>
              </a:rPr>
              <a:t>Περιφέρειες </a:t>
            </a:r>
            <a:r>
              <a:rPr lang="el-GR" sz="3100" b="1" dirty="0">
                <a:latin typeface="Times New Roman" pitchFamily="18" charset="0"/>
                <a:cs typeface="Times New Roman" pitchFamily="18" charset="0"/>
              </a:rPr>
              <a:t>επιπέδου NUTS 2 </a:t>
            </a:r>
            <a:r>
              <a:rPr lang="el-GR" sz="3100" dirty="0">
                <a:latin typeface="Times New Roman" pitchFamily="18" charset="0"/>
                <a:cs typeface="Times New Roman" pitchFamily="18" charset="0"/>
              </a:rPr>
              <a:t>οι οποίες πληρούν τα κριτήρια, ήτοι </a:t>
            </a:r>
            <a:endParaRPr lang="el-GR" sz="3100" dirty="0" smtClean="0">
              <a:latin typeface="Times New Roman" pitchFamily="18" charset="0"/>
              <a:cs typeface="Times New Roman" pitchFamily="18" charset="0"/>
            </a:endParaRPr>
          </a:p>
          <a:p>
            <a:pPr marL="0" lvl="1" indent="0">
              <a:buNone/>
            </a:pPr>
            <a:endParaRPr lang="el-GR" sz="3100" dirty="0">
              <a:latin typeface="Times New Roman" pitchFamily="18" charset="0"/>
              <a:cs typeface="Times New Roman" pitchFamily="18" charset="0"/>
            </a:endParaRPr>
          </a:p>
          <a:p>
            <a:pPr marL="571500" lvl="1" indent="-571500" algn="just">
              <a:buAutoNum type="romanLcParenR"/>
            </a:pPr>
            <a:r>
              <a:rPr lang="el-GR" sz="3100" dirty="0" smtClean="0">
                <a:latin typeface="Times New Roman" pitchFamily="18" charset="0"/>
                <a:cs typeface="Times New Roman" pitchFamily="18" charset="0"/>
              </a:rPr>
              <a:t>0,2</a:t>
            </a:r>
            <a:r>
              <a:rPr lang="el-GR" sz="3100" dirty="0">
                <a:latin typeface="Times New Roman" pitchFamily="18" charset="0"/>
                <a:cs typeface="Times New Roman" pitchFamily="18" charset="0"/>
              </a:rPr>
              <a:t>% (δηλαδή συνολικά 500.000.000 €) για διαπεριφερειακές επενδύσεις στην καινοτομία και </a:t>
            </a:r>
            <a:endParaRPr lang="el-GR" sz="3100" dirty="0" smtClean="0">
              <a:latin typeface="Times New Roman" pitchFamily="18" charset="0"/>
              <a:cs typeface="Times New Roman" pitchFamily="18" charset="0"/>
            </a:endParaRPr>
          </a:p>
          <a:p>
            <a:pPr marL="571500" lvl="1" indent="-571500">
              <a:buAutoNum type="romanLcParenR"/>
            </a:pPr>
            <a:endParaRPr lang="el-GR" sz="3100" dirty="0">
              <a:latin typeface="Times New Roman" pitchFamily="18" charset="0"/>
              <a:cs typeface="Times New Roman" pitchFamily="18" charset="0"/>
            </a:endParaRPr>
          </a:p>
          <a:p>
            <a:pPr marL="571500" lvl="1" indent="-571500" algn="just">
              <a:buAutoNum type="romanLcParenR"/>
            </a:pPr>
            <a:r>
              <a:rPr lang="en-US" sz="3100" dirty="0" smtClean="0">
                <a:latin typeface="Times New Roman" pitchFamily="18" charset="0"/>
                <a:cs typeface="Times New Roman" pitchFamily="18" charset="0"/>
              </a:rPr>
              <a:t>ii</a:t>
            </a:r>
            <a:r>
              <a:rPr lang="el-GR" sz="3100" dirty="0">
                <a:latin typeface="Times New Roman" pitchFamily="18" charset="0"/>
                <a:cs typeface="Times New Roman" pitchFamily="18" charset="0"/>
              </a:rPr>
              <a:t>) 2,3% (δηλαδή συνολικά 7.500.000.000 €) για το Ταμείο Δίκαιης Μετάβασης.</a:t>
            </a:r>
          </a:p>
          <a:p>
            <a:pPr marL="0" indent="0">
              <a:buNone/>
            </a:pPr>
            <a:endParaRPr lang="el-GR" sz="2000" dirty="0"/>
          </a:p>
        </p:txBody>
      </p:sp>
    </p:spTree>
    <p:extLst>
      <p:ext uri="{BB962C8B-B14F-4D97-AF65-F5344CB8AC3E}">
        <p14:creationId xmlns:p14="http://schemas.microsoft.com/office/powerpoint/2010/main" val="762157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Πόροι Στόχου </a:t>
            </a: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400" b="1" dirty="0" smtClean="0">
                <a:latin typeface="Times New Roman" pitchFamily="18" charset="0"/>
                <a:cs typeface="Times New Roman" pitchFamily="18" charset="0"/>
              </a:rPr>
              <a:t>«</a:t>
            </a:r>
            <a:r>
              <a:rPr lang="el-GR" sz="2400" b="1" dirty="0" smtClean="0">
                <a:latin typeface="Times New Roman" pitchFamily="18" charset="0"/>
                <a:cs typeface="Times New Roman" pitchFamily="18" charset="0"/>
              </a:rPr>
              <a:t>Ευρωπαϊκή Εδαφική Συνεργασία»</a:t>
            </a:r>
            <a:endParaRPr lang="el-GR" sz="2400" dirty="0"/>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b="1" dirty="0" smtClean="0">
                <a:latin typeface="Times New Roman" pitchFamily="18" charset="0"/>
                <a:cs typeface="Times New Roman" pitchFamily="18" charset="0"/>
              </a:rPr>
              <a:t>Ανέρχονται στο 2,4% των συνολικών πόρων, ήτοι 8.050.000.000 Ευρώ.</a:t>
            </a:r>
            <a:endParaRPr lang="el-GR"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4135163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smtClean="0">
                <a:latin typeface="Times New Roman" pitchFamily="18" charset="0"/>
                <a:cs typeface="Times New Roman" pitchFamily="18" charset="0"/>
              </a:rPr>
              <a:t>ΤΑΜΕΙΑ ΧΡΗΜΑΤΟΔΟΤΗΣΗΣ</a:t>
            </a:r>
            <a:endParaRPr lang="el-GR" sz="24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marL="457200" indent="-457200" algn="just">
              <a:buAutoNum type="arabicParenR"/>
            </a:pPr>
            <a:r>
              <a:rPr lang="el-GR" sz="2400" b="1" dirty="0" smtClean="0">
                <a:latin typeface="Times New Roman" pitchFamily="18" charset="0"/>
                <a:cs typeface="Times New Roman" pitchFamily="18" charset="0"/>
              </a:rPr>
              <a:t>Ευρωπαϊκό Ταμείο Περιφερειακής Ανάπτυξης (Ε.Τ.Π.Α.)</a:t>
            </a:r>
          </a:p>
          <a:p>
            <a:pPr marL="0" indent="0" algn="just">
              <a:buNone/>
            </a:pPr>
            <a:r>
              <a:rPr lang="el-GR" sz="2400" b="1" dirty="0" smtClean="0">
                <a:latin typeface="Times New Roman" pitchFamily="18" charset="0"/>
                <a:cs typeface="Times New Roman" pitchFamily="18" charset="0"/>
              </a:rPr>
              <a:t>2) Ευρωπαϊκό Κοινωνικό Ταμείο + (ΕΚΤ +)</a:t>
            </a:r>
          </a:p>
          <a:p>
            <a:pPr marL="0" indent="0" algn="just">
              <a:buNone/>
            </a:pPr>
            <a:r>
              <a:rPr lang="el-GR" sz="2400" b="1" dirty="0" smtClean="0">
                <a:latin typeface="Times New Roman" pitchFamily="18" charset="0"/>
                <a:cs typeface="Times New Roman" pitchFamily="18" charset="0"/>
              </a:rPr>
              <a:t>3) Ταμείο Συνοχής (ΤΣ)</a:t>
            </a:r>
          </a:p>
          <a:p>
            <a:pPr marL="0" indent="0" algn="just">
              <a:buNone/>
            </a:pPr>
            <a:r>
              <a:rPr lang="el-GR" sz="2400" b="1" dirty="0" smtClean="0">
                <a:latin typeface="Times New Roman" pitchFamily="18" charset="0"/>
                <a:cs typeface="Times New Roman" pitchFamily="18" charset="0"/>
              </a:rPr>
              <a:t>4) Ταμείο Δίκαιης Μετάβασης (ΤΔΜ)</a:t>
            </a:r>
          </a:p>
          <a:p>
            <a:pPr marL="0" indent="0" algn="just">
              <a:buNone/>
            </a:pPr>
            <a:r>
              <a:rPr lang="el-GR" sz="2400" b="1" dirty="0" smtClean="0">
                <a:latin typeface="Times New Roman" pitchFamily="18" charset="0"/>
                <a:cs typeface="Times New Roman" pitchFamily="18" charset="0"/>
              </a:rPr>
              <a:t>5) Ευρωπαϊκό Ταμείο Θάλασσας, Αλιείας και Υδατοκαλλιέργειας (ΕΤΘΑΥ)</a:t>
            </a:r>
          </a:p>
          <a:p>
            <a:pPr marL="0" indent="0" algn="just">
              <a:buNone/>
            </a:pPr>
            <a:r>
              <a:rPr lang="el-GR" sz="2400" b="1" dirty="0" smtClean="0">
                <a:latin typeface="Times New Roman" pitchFamily="18" charset="0"/>
                <a:cs typeface="Times New Roman" pitchFamily="18" charset="0"/>
              </a:rPr>
              <a:t>6) Ταμείο Ασύλου, Μετανάστευσης και Ένταξης (ΤΑΜΕ)</a:t>
            </a:r>
          </a:p>
          <a:p>
            <a:pPr marL="0" indent="0" algn="just">
              <a:buNone/>
            </a:pPr>
            <a:r>
              <a:rPr lang="el-GR" sz="2400" b="1" dirty="0" smtClean="0">
                <a:latin typeface="Times New Roman" pitchFamily="18" charset="0"/>
                <a:cs typeface="Times New Roman" pitchFamily="18" charset="0"/>
              </a:rPr>
              <a:t>7) Ταμείο Εσωτερικής Ασφάλειας (ΤΕΑ)</a:t>
            </a:r>
          </a:p>
          <a:p>
            <a:pPr marL="0" indent="0" algn="just">
              <a:buNone/>
            </a:pPr>
            <a:r>
              <a:rPr lang="el-GR" sz="2400" b="1" dirty="0" smtClean="0">
                <a:latin typeface="Times New Roman" pitchFamily="18" charset="0"/>
                <a:cs typeface="Times New Roman" pitchFamily="18" charset="0"/>
              </a:rPr>
              <a:t>8) Μέσο για τη Χρηματοδοτική Στήριξη της Διαχείρισης των Συνόρων και την Πολιτική των Θεωρήσεων (ΜΔΣΘ)</a:t>
            </a:r>
            <a:endParaRPr lang="el-GR"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182782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smtClean="0">
                <a:latin typeface="Times New Roman" pitchFamily="18" charset="0"/>
                <a:cs typeface="Times New Roman" pitchFamily="18" charset="0"/>
              </a:rPr>
              <a:t>Πολιτική της Ε.Ε. για την οικονομική και κοινωνική συνοχή</a:t>
            </a:r>
            <a:endParaRPr lang="el-GR" sz="2400" b="1" dirty="0">
              <a:latin typeface="Times New Roman" pitchFamily="18" charset="0"/>
              <a:cs typeface="Times New Roman" pitchFamily="18" charset="0"/>
            </a:endParaRPr>
          </a:p>
        </p:txBody>
      </p:sp>
      <p:sp>
        <p:nvSpPr>
          <p:cNvPr id="3" name="Θέση περιεχομένου 2"/>
          <p:cNvSpPr>
            <a:spLocks noGrp="1"/>
          </p:cNvSpPr>
          <p:nvPr>
            <p:ph idx="1"/>
          </p:nvPr>
        </p:nvSpPr>
        <p:spPr>
          <a:xfrm>
            <a:off x="457200" y="1600200"/>
            <a:ext cx="8229600" cy="4925144"/>
          </a:xfr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2500" lnSpcReduction="10000"/>
          </a:bodyPr>
          <a:lstStyle/>
          <a:p>
            <a:pPr marL="0" indent="0" algn="ctr">
              <a:buNone/>
            </a:pPr>
            <a:r>
              <a:rPr lang="el-GR" sz="2000" b="1" dirty="0" smtClean="0">
                <a:latin typeface="Times New Roman" pitchFamily="18" charset="0"/>
                <a:cs typeface="Times New Roman" pitchFamily="18" charset="0"/>
              </a:rPr>
              <a:t>Άρθρ</a:t>
            </a:r>
            <a:r>
              <a:rPr lang="el-GR" sz="2000" b="1" dirty="0">
                <a:latin typeface="Times New Roman" pitchFamily="18" charset="0"/>
                <a:cs typeface="Times New Roman" pitchFamily="18" charset="0"/>
              </a:rPr>
              <a:t>α</a:t>
            </a:r>
            <a:r>
              <a:rPr lang="el-GR" sz="2000" b="1" dirty="0" smtClean="0">
                <a:latin typeface="Times New Roman" pitchFamily="18" charset="0"/>
                <a:cs typeface="Times New Roman" pitchFamily="18" charset="0"/>
              </a:rPr>
              <a:t> 174 – 178 ΣΛΕΕΕ</a:t>
            </a:r>
          </a:p>
          <a:p>
            <a:pPr marL="0" indent="0" algn="ctr">
              <a:buNone/>
            </a:pPr>
            <a:r>
              <a:rPr lang="el-GR" sz="2000" b="1" dirty="0" smtClean="0">
                <a:latin typeface="Times New Roman" pitchFamily="18" charset="0"/>
                <a:cs typeface="Times New Roman" pitchFamily="18" charset="0"/>
              </a:rPr>
              <a:t>Σκοποί :</a:t>
            </a:r>
            <a:endParaRPr lang="en-US" sz="2000" b="1"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Η </a:t>
            </a:r>
            <a:r>
              <a:rPr lang="el-GR" sz="2000" b="1" u="sng" dirty="0">
                <a:latin typeface="Times New Roman" pitchFamily="18" charset="0"/>
                <a:cs typeface="Times New Roman" pitchFamily="18" charset="0"/>
              </a:rPr>
              <a:t>αρμονική ανάπτυξη του συνόλου </a:t>
            </a:r>
            <a:r>
              <a:rPr lang="el-GR" sz="2000" b="1" u="sng" dirty="0" smtClean="0">
                <a:latin typeface="Times New Roman" pitchFamily="18" charset="0"/>
                <a:cs typeface="Times New Roman" pitchFamily="18" charset="0"/>
              </a:rPr>
              <a:t>της Ε.Ε., </a:t>
            </a:r>
          </a:p>
          <a:p>
            <a:pPr marL="0" indent="0" algn="just">
              <a:buNone/>
            </a:pPr>
            <a:r>
              <a:rPr lang="el-GR" sz="2000" dirty="0" smtClean="0">
                <a:latin typeface="Times New Roman" pitchFamily="18" charset="0"/>
                <a:cs typeface="Times New Roman" pitchFamily="18" charset="0"/>
              </a:rPr>
              <a:t>αναπτύσσει </a:t>
            </a:r>
            <a:r>
              <a:rPr lang="el-GR" sz="2000" dirty="0">
                <a:latin typeface="Times New Roman" pitchFamily="18" charset="0"/>
                <a:cs typeface="Times New Roman" pitchFamily="18" charset="0"/>
              </a:rPr>
              <a:t>και εξακολουθεί τη δράση της με σκοπό την ενίσχυση της οικονομικής, κοινωνικής και εδαφικής της συνοχής.</a:t>
            </a: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a:latin typeface="Times New Roman" pitchFamily="18" charset="0"/>
                <a:cs typeface="Times New Roman" pitchFamily="18" charset="0"/>
              </a:rPr>
              <a:t>Η</a:t>
            </a:r>
            <a:r>
              <a:rPr lang="el-GR" sz="2000" b="1" u="sng" dirty="0" smtClean="0">
                <a:latin typeface="Times New Roman" pitchFamily="18" charset="0"/>
                <a:cs typeface="Times New Roman" pitchFamily="18" charset="0"/>
              </a:rPr>
              <a:t> </a:t>
            </a:r>
            <a:r>
              <a:rPr lang="el-GR" sz="2000" b="1" u="sng" dirty="0">
                <a:latin typeface="Times New Roman" pitchFamily="18" charset="0"/>
                <a:cs typeface="Times New Roman" pitchFamily="18" charset="0"/>
              </a:rPr>
              <a:t>μείωση των διαφορών μεταξύ των επιπέδων ανάπτυξης των διαφόρων περιοχών και στη μείωση της καθυστέρησης των πλέον μειονεκτικών περιοχών.</a:t>
            </a:r>
          </a:p>
          <a:p>
            <a:pPr marL="0" indent="0" algn="just">
              <a:buNone/>
            </a:pPr>
            <a:endParaRPr lang="el-GR" sz="2000" dirty="0" smtClean="0">
              <a:latin typeface="Times New Roman" pitchFamily="18" charset="0"/>
              <a:cs typeface="Times New Roman" pitchFamily="18" charset="0"/>
            </a:endParaRPr>
          </a:p>
          <a:p>
            <a:pPr marL="0" indent="0" algn="just">
              <a:buNone/>
            </a:pPr>
            <a:r>
              <a:rPr lang="el-GR" sz="2000" dirty="0" smtClean="0">
                <a:latin typeface="Times New Roman" pitchFamily="18" charset="0"/>
                <a:cs typeface="Times New Roman" pitchFamily="18" charset="0"/>
              </a:rPr>
              <a:t>Δίδεται </a:t>
            </a:r>
            <a:r>
              <a:rPr lang="el-GR" sz="2000" dirty="0">
                <a:latin typeface="Times New Roman" pitchFamily="18" charset="0"/>
                <a:cs typeface="Times New Roman" pitchFamily="18" charset="0"/>
              </a:rPr>
              <a:t>ιδιαίτερη προσοχή </a:t>
            </a:r>
            <a:r>
              <a:rPr lang="el-GR" sz="2000" dirty="0" smtClean="0">
                <a:latin typeface="Times New Roman" pitchFamily="18" charset="0"/>
                <a:cs typeface="Times New Roman" pitchFamily="18" charset="0"/>
              </a:rPr>
              <a:t>:</a:t>
            </a:r>
          </a:p>
          <a:p>
            <a:pPr marL="0" indent="0" algn="just">
              <a:buNone/>
            </a:pPr>
            <a:r>
              <a:rPr lang="el-GR" sz="2000" b="1" u="sng" dirty="0" smtClean="0">
                <a:latin typeface="Times New Roman" pitchFamily="18" charset="0"/>
                <a:cs typeface="Times New Roman" pitchFamily="18" charset="0"/>
              </a:rPr>
              <a:t>Α) στις </a:t>
            </a:r>
            <a:r>
              <a:rPr lang="el-GR" sz="2000" b="1" u="sng" dirty="0">
                <a:latin typeface="Times New Roman" pitchFamily="18" charset="0"/>
                <a:cs typeface="Times New Roman" pitchFamily="18" charset="0"/>
              </a:rPr>
              <a:t>αγροτικές περιοχές, </a:t>
            </a:r>
            <a:endParaRPr lang="el-GR" sz="2000" b="1" u="sng" dirty="0" smtClean="0">
              <a:latin typeface="Times New Roman" pitchFamily="18" charset="0"/>
              <a:cs typeface="Times New Roman" pitchFamily="18" charset="0"/>
            </a:endParaRPr>
          </a:p>
          <a:p>
            <a:pPr marL="0" indent="0" algn="just">
              <a:buNone/>
            </a:pPr>
            <a:r>
              <a:rPr lang="el-GR" sz="2000" b="1" u="sng" dirty="0" smtClean="0">
                <a:latin typeface="Times New Roman" pitchFamily="18" charset="0"/>
                <a:cs typeface="Times New Roman" pitchFamily="18" charset="0"/>
              </a:rPr>
              <a:t>Β) στις </a:t>
            </a:r>
            <a:r>
              <a:rPr lang="el-GR" sz="2000" b="1" u="sng" dirty="0">
                <a:latin typeface="Times New Roman" pitchFamily="18" charset="0"/>
                <a:cs typeface="Times New Roman" pitchFamily="18" charset="0"/>
              </a:rPr>
              <a:t>περιοχές που συντελείται βιομηχανική μετάβαση και </a:t>
            </a:r>
            <a:endParaRPr lang="el-GR" sz="2000" b="1" u="sng" dirty="0" smtClean="0">
              <a:latin typeface="Times New Roman" pitchFamily="18" charset="0"/>
              <a:cs typeface="Times New Roman" pitchFamily="18" charset="0"/>
            </a:endParaRPr>
          </a:p>
          <a:p>
            <a:pPr marL="0" indent="0" algn="just">
              <a:buNone/>
            </a:pPr>
            <a:r>
              <a:rPr lang="el-GR" sz="2000" b="1" u="sng" dirty="0" smtClean="0">
                <a:latin typeface="Times New Roman" pitchFamily="18" charset="0"/>
                <a:cs typeface="Times New Roman" pitchFamily="18" charset="0"/>
              </a:rPr>
              <a:t>Γ) στις </a:t>
            </a:r>
            <a:r>
              <a:rPr lang="el-GR" sz="2000" b="1" u="sng" dirty="0">
                <a:latin typeface="Times New Roman" pitchFamily="18" charset="0"/>
                <a:cs typeface="Times New Roman" pitchFamily="18" charset="0"/>
              </a:rPr>
              <a:t>περιοχές που πλήττονται από σοβαρά και μόνιμα φυσικά ή δημογραφικά προβλήματα, όπως οι υπερβόρειες περιοχές που είναι ιδιαίτερα αραιοκατοικημένες και οι νησιωτικές, διασυνοριακές και ορεινές περιοχές.</a:t>
            </a:r>
          </a:p>
          <a:p>
            <a:pPr marL="0" indent="0">
              <a:buNone/>
            </a:pPr>
            <a:endParaRPr lang="el-GR" sz="2000" dirty="0"/>
          </a:p>
        </p:txBody>
      </p:sp>
    </p:spTree>
    <p:extLst>
      <p:ext uri="{BB962C8B-B14F-4D97-AF65-F5344CB8AC3E}">
        <p14:creationId xmlns:p14="http://schemas.microsoft.com/office/powerpoint/2010/main" val="140896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ΤΑΜΕΙΑ ΧΡΗΜΑΤΟΔΟΤΗΣΗΣ</a:t>
            </a:r>
            <a:endParaRPr lang="el-GR" sz="2400" dirty="0"/>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smtClean="0">
                <a:latin typeface="Times New Roman" pitchFamily="18" charset="0"/>
                <a:cs typeface="Times New Roman" pitchFamily="18" charset="0"/>
              </a:rPr>
              <a:t>9) </a:t>
            </a:r>
            <a:r>
              <a:rPr lang="el-GR" sz="2400" b="1" dirty="0" smtClean="0">
                <a:latin typeface="Times New Roman" pitchFamily="18" charset="0"/>
                <a:cs typeface="Times New Roman" pitchFamily="18" charset="0"/>
              </a:rPr>
              <a:t>Ευρωπαϊκό Γεωργικό Ταμείο Εγγυήσεων (ΕΓΤΕ) και</a:t>
            </a:r>
          </a:p>
          <a:p>
            <a:pPr marL="0" indent="0" algn="just">
              <a:buNone/>
            </a:pPr>
            <a:r>
              <a:rPr lang="el-GR" sz="2400" b="1" dirty="0" smtClean="0">
                <a:latin typeface="Times New Roman" pitchFamily="18" charset="0"/>
                <a:cs typeface="Times New Roman" pitchFamily="18" charset="0"/>
              </a:rPr>
              <a:t>10) </a:t>
            </a:r>
            <a:r>
              <a:rPr lang="el-GR" sz="2400" b="1" dirty="0">
                <a:latin typeface="Times New Roman" pitchFamily="18" charset="0"/>
                <a:cs typeface="Times New Roman" pitchFamily="18" charset="0"/>
              </a:rPr>
              <a:t>Ευρωπαϊκό Γεωργικό Ταμείο </a:t>
            </a:r>
            <a:r>
              <a:rPr lang="el-GR" sz="2400" b="1" dirty="0" smtClean="0">
                <a:latin typeface="Times New Roman" pitchFamily="18" charset="0"/>
                <a:cs typeface="Times New Roman" pitchFamily="18" charset="0"/>
              </a:rPr>
              <a:t>Αγροτικής Ανάπτυξης (ΕΓΤΑΑ).</a:t>
            </a:r>
            <a:endParaRPr lang="el-GR"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878480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9</a:t>
            </a:r>
            <a:r>
              <a:rPr lang="el-GR" sz="2400" b="1" dirty="0" smtClean="0">
                <a:latin typeface="Times New Roman" pitchFamily="18" charset="0"/>
                <a:cs typeface="Times New Roman" pitchFamily="18" charset="0"/>
              </a:rPr>
              <a:t> ΤΟΜΕΑΚΑ ΠΡΟΓΡΑΜΜΑΤΑ 2021-2027</a:t>
            </a:r>
            <a:endParaRPr lang="el-GR" sz="2400" b="1" dirty="0">
              <a:latin typeface="Times New Roman" pitchFamily="18" charset="0"/>
              <a:cs typeface="Times New Roman" pitchFamily="18" charset="0"/>
            </a:endParaRPr>
          </a:p>
        </p:txBody>
      </p:sp>
      <p:sp>
        <p:nvSpPr>
          <p:cNvPr id="3" name="Θέση περιεχομένου 2"/>
          <p:cNvSpPr>
            <a:spLocks noGrp="1"/>
          </p:cNvSpPr>
          <p:nvPr>
            <p:ph idx="1"/>
          </p:nvPr>
        </p:nvSpPr>
        <p:spPr>
          <a:xfrm>
            <a:off x="457200" y="1600200"/>
            <a:ext cx="8229600" cy="4997152"/>
          </a:xfr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85000" lnSpcReduction="20000"/>
          </a:bodyPr>
          <a:lstStyle/>
          <a:p>
            <a:pPr marL="0" indent="0">
              <a:buNone/>
            </a:pPr>
            <a:endParaRPr lang="el-GR" sz="2400" dirty="0" smtClean="0"/>
          </a:p>
          <a:p>
            <a:pPr marL="0" indent="0" algn="just">
              <a:buNone/>
            </a:pPr>
            <a:r>
              <a:rPr lang="el-GR" sz="2600" b="1" dirty="0" smtClean="0">
                <a:latin typeface="Times New Roman" pitchFamily="18" charset="0"/>
                <a:cs typeface="Times New Roman" pitchFamily="18" charset="0"/>
              </a:rPr>
              <a:t>αα</a:t>
            </a:r>
            <a:r>
              <a:rPr lang="el-GR" sz="2600" b="1" dirty="0">
                <a:latin typeface="Times New Roman" pitchFamily="18" charset="0"/>
                <a:cs typeface="Times New Roman" pitchFamily="18" charset="0"/>
              </a:rPr>
              <a:t>) </a:t>
            </a:r>
            <a:r>
              <a:rPr lang="el-GR" sz="2600" b="1" u="sng" dirty="0">
                <a:latin typeface="Times New Roman" pitchFamily="18" charset="0"/>
                <a:cs typeface="Times New Roman" pitchFamily="18" charset="0"/>
              </a:rPr>
              <a:t>«Ανθρώπινο Δυναμικό και Κοινωνική Συνοχή</a:t>
            </a:r>
            <a:r>
              <a:rPr lang="el-GR" sz="2600" b="1" u="sng" dirty="0" smtClean="0">
                <a:latin typeface="Times New Roman" pitchFamily="18" charset="0"/>
                <a:cs typeface="Times New Roman" pitchFamily="18" charset="0"/>
              </a:rPr>
              <a:t>», (4.161.594.204 εκατ. Ε) </a:t>
            </a:r>
            <a:r>
              <a:rPr lang="el-GR" sz="2600" b="1" dirty="0" smtClean="0">
                <a:latin typeface="Times New Roman" pitchFamily="18" charset="0"/>
                <a:cs typeface="Times New Roman" pitchFamily="18" charset="0"/>
              </a:rPr>
              <a:t>(Ενίσχυση μηχανισμών επιτήρησης της αγοράς εργασίας, Δημογραφική Πολιτική και Πολιτική Ισότητας των δύο Φύλων, καταπολέμηση </a:t>
            </a:r>
            <a:r>
              <a:rPr lang="el-GR" sz="2600" b="1" dirty="0" err="1" smtClean="0">
                <a:latin typeface="Times New Roman" pitchFamily="18" charset="0"/>
                <a:cs typeface="Times New Roman" pitchFamily="18" charset="0"/>
              </a:rPr>
              <a:t>έμφυλης</a:t>
            </a:r>
            <a:r>
              <a:rPr lang="el-GR" sz="2600" b="1" dirty="0" smtClean="0">
                <a:latin typeface="Times New Roman" pitchFamily="18" charset="0"/>
                <a:cs typeface="Times New Roman" pitchFamily="18" charset="0"/>
              </a:rPr>
              <a:t> βίας, Πολιτική κοινωνικής ένταξης, πρόσβαση ευάλωτων πολιτών στις υπηρεσίες υγειονομικής περίθαλψης, Εργασιακή ένταξη ευάλωτων κοινωνικών ομάδων, Εκπαίδευση και Δια Βίου Μάθηση, Εκπαίδευση Ενηλίκων, Ένταξη στην αγορά εργασίας των Νέων έως 29 ετών, Επισιτιστική βοήθεια).</a:t>
            </a:r>
            <a:endParaRPr lang="el-GR" sz="2600" b="1" dirty="0">
              <a:latin typeface="Times New Roman" pitchFamily="18" charset="0"/>
              <a:cs typeface="Times New Roman" pitchFamily="18" charset="0"/>
            </a:endParaRPr>
          </a:p>
          <a:p>
            <a:pPr marL="0" indent="0">
              <a:buNone/>
            </a:pPr>
            <a:endParaRPr lang="el-GR" sz="2600" b="1" dirty="0" smtClean="0">
              <a:latin typeface="Times New Roman" pitchFamily="18" charset="0"/>
              <a:cs typeface="Times New Roman" pitchFamily="18" charset="0"/>
            </a:endParaRPr>
          </a:p>
          <a:p>
            <a:pPr marL="0" indent="0" algn="just">
              <a:buNone/>
            </a:pPr>
            <a:r>
              <a:rPr lang="el-GR" sz="2600" b="1" dirty="0" err="1" smtClean="0">
                <a:latin typeface="Times New Roman" pitchFamily="18" charset="0"/>
                <a:cs typeface="Times New Roman" pitchFamily="18" charset="0"/>
              </a:rPr>
              <a:t>αβ</a:t>
            </a:r>
            <a:r>
              <a:rPr lang="el-GR" sz="2600" b="1" dirty="0">
                <a:latin typeface="Times New Roman" pitchFamily="18" charset="0"/>
                <a:cs typeface="Times New Roman" pitchFamily="18" charset="0"/>
              </a:rPr>
              <a:t>) </a:t>
            </a:r>
            <a:r>
              <a:rPr lang="el-GR" sz="2600" b="1" u="sng" dirty="0">
                <a:latin typeface="Times New Roman" pitchFamily="18" charset="0"/>
                <a:cs typeface="Times New Roman" pitchFamily="18" charset="0"/>
              </a:rPr>
              <a:t>«Ανταγωνιστικότητα», </a:t>
            </a:r>
            <a:r>
              <a:rPr lang="el-GR" sz="2600" b="1" u="sng" dirty="0" smtClean="0">
                <a:latin typeface="Times New Roman" pitchFamily="18" charset="0"/>
                <a:cs typeface="Times New Roman" pitchFamily="18" charset="0"/>
              </a:rPr>
              <a:t>(2.657,78 εκατ. Ευρώ από το ΕΤΠΑ, 431,34 εκατ. Ε από το ΕΚΤ+ και 795,96 εκατ. Ε εθνική συμμετοχή). </a:t>
            </a:r>
          </a:p>
          <a:p>
            <a:pPr marL="0" indent="0" algn="just">
              <a:buNone/>
            </a:pPr>
            <a:r>
              <a:rPr lang="el-GR" sz="2600" b="1" dirty="0" smtClean="0">
                <a:latin typeface="Times New Roman" pitchFamily="18" charset="0"/>
                <a:cs typeface="Times New Roman" pitchFamily="18" charset="0"/>
              </a:rPr>
              <a:t>(Ψηφιακή Καινοτομία, Βιομηχανική Έρευνα και Τεχνολογία, </a:t>
            </a:r>
            <a:r>
              <a:rPr lang="el-GR" sz="2600" b="1" dirty="0" err="1" smtClean="0">
                <a:latin typeface="Times New Roman" pitchFamily="18" charset="0"/>
                <a:cs typeface="Times New Roman" pitchFamily="18" charset="0"/>
              </a:rPr>
              <a:t>Στοχευμένη</a:t>
            </a:r>
            <a:r>
              <a:rPr lang="el-GR" sz="2600" b="1" dirty="0" smtClean="0">
                <a:latin typeface="Times New Roman" pitchFamily="18" charset="0"/>
                <a:cs typeface="Times New Roman" pitchFamily="18" charset="0"/>
              </a:rPr>
              <a:t> </a:t>
            </a:r>
            <a:r>
              <a:rPr lang="el-GR" sz="2600" b="1" dirty="0">
                <a:latin typeface="Times New Roman" pitchFamily="18" charset="0"/>
                <a:cs typeface="Times New Roman" pitchFamily="18" charset="0"/>
              </a:rPr>
              <a:t>κ</a:t>
            </a:r>
            <a:r>
              <a:rPr lang="el-GR" sz="2600" b="1" dirty="0" smtClean="0">
                <a:latin typeface="Times New Roman" pitchFamily="18" charset="0"/>
                <a:cs typeface="Times New Roman" pitchFamily="18" charset="0"/>
              </a:rPr>
              <a:t>ατάρτιση στελεχών επιχειρήσεων, Πράσινη Μετάβαση, Στήριξη ΜΜΕ, Διεθνοποίηση Επιχειρήσεων).</a:t>
            </a:r>
          </a:p>
          <a:p>
            <a:pPr marL="0" indent="0">
              <a:buNone/>
            </a:pPr>
            <a:endParaRPr lang="el-GR" sz="2600" b="1" dirty="0" smtClean="0">
              <a:latin typeface="Times New Roman" pitchFamily="18" charset="0"/>
              <a:cs typeface="Times New Roman" pitchFamily="18" charset="0"/>
            </a:endParaRPr>
          </a:p>
          <a:p>
            <a:pPr marL="0" indent="0">
              <a:buNone/>
            </a:pPr>
            <a:endParaRPr lang="el-GR" sz="26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436838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9 ΤΟΜΕΑΚΑ ΠΡΟΓΡΑΜΜΑΤΑ 2021-2027</a:t>
            </a:r>
            <a:endParaRPr lang="el-GR" sz="2400" dirty="0"/>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2500" lnSpcReduction="10000"/>
          </a:bodyPr>
          <a:lstStyle/>
          <a:p>
            <a:pPr marL="0" indent="0" algn="just">
              <a:buNone/>
            </a:pPr>
            <a:r>
              <a:rPr lang="el-GR" sz="2400" b="1" dirty="0" err="1">
                <a:latin typeface="Times New Roman" pitchFamily="18" charset="0"/>
                <a:cs typeface="Times New Roman" pitchFamily="18" charset="0"/>
              </a:rPr>
              <a:t>αγ</a:t>
            </a:r>
            <a:r>
              <a:rPr lang="el-GR" sz="2400" b="1" dirty="0">
                <a:latin typeface="Times New Roman" pitchFamily="18" charset="0"/>
                <a:cs typeface="Times New Roman" pitchFamily="18" charset="0"/>
              </a:rPr>
              <a:t>) </a:t>
            </a:r>
            <a:r>
              <a:rPr lang="el-GR" sz="2400" b="1" u="sng" dirty="0">
                <a:latin typeface="Times New Roman" pitchFamily="18" charset="0"/>
                <a:cs typeface="Times New Roman" pitchFamily="18" charset="0"/>
              </a:rPr>
              <a:t>«Ψηφιακός Μετασχηματισμός», (</a:t>
            </a:r>
            <a:r>
              <a:rPr lang="el-GR" sz="2400" b="1" u="sng" dirty="0" smtClean="0">
                <a:latin typeface="Times New Roman" pitchFamily="18" charset="0"/>
                <a:cs typeface="Times New Roman" pitchFamily="18" charset="0"/>
              </a:rPr>
              <a:t>943,004 </a:t>
            </a:r>
            <a:r>
              <a:rPr lang="el-GR" sz="2400" b="1" u="sng" dirty="0">
                <a:latin typeface="Times New Roman" pitchFamily="18" charset="0"/>
                <a:cs typeface="Times New Roman" pitchFamily="18" charset="0"/>
              </a:rPr>
              <a:t>εκατ. Ε) </a:t>
            </a:r>
            <a:r>
              <a:rPr lang="el-GR" sz="2400" b="1" dirty="0">
                <a:latin typeface="Times New Roman" pitchFamily="18" charset="0"/>
                <a:cs typeface="Times New Roman" pitchFamily="18" charset="0"/>
              </a:rPr>
              <a:t>(Καινοτόμες ψηφιακές υπηρεσίες και εφαρμογές από το Δημόσια και τους ΟΤΑ, Ενίσχυση της Ενιαίας Ψηφιακής Πύλης του Δημοσίου </a:t>
            </a:r>
            <a:r>
              <a:rPr lang="en-US" sz="2400" b="1" dirty="0">
                <a:latin typeface="Times New Roman" pitchFamily="18" charset="0"/>
                <a:cs typeface="Times New Roman" pitchFamily="18" charset="0"/>
              </a:rPr>
              <a:t>Gov.gr, O</a:t>
            </a:r>
            <a:r>
              <a:rPr lang="el-GR" sz="2400" b="1" dirty="0" err="1">
                <a:latin typeface="Times New Roman" pitchFamily="18" charset="0"/>
                <a:cs typeface="Times New Roman" pitchFamily="18" charset="0"/>
              </a:rPr>
              <a:t>λοκλήρωση</a:t>
            </a:r>
            <a:r>
              <a:rPr lang="el-GR" sz="2400" b="1" dirty="0">
                <a:latin typeface="Times New Roman" pitchFamily="18" charset="0"/>
                <a:cs typeface="Times New Roman" pitchFamily="18" charset="0"/>
              </a:rPr>
              <a:t> του Δικτύου Δημοσίου Τομέα, Ψηφιακός Πολιτισμό, Αναβάθμιση του Ολοκληρωμένου Πληροφοριακού Συστήματος Διαχείρισης Δικαστικών Υποθέσεων Διοικητικής Δικαιοσύνης, Ψηφιακός Συμπαραστάτης στα ΚΕΠ</a:t>
            </a:r>
            <a:r>
              <a:rPr lang="el-GR" sz="2400" b="1" dirty="0" smtClean="0">
                <a:latin typeface="Times New Roman" pitchFamily="18" charset="0"/>
                <a:cs typeface="Times New Roman" pitchFamily="18" charset="0"/>
              </a:rPr>
              <a:t>).</a:t>
            </a:r>
            <a:endParaRPr lang="el-GR" sz="2400" b="1" dirty="0">
              <a:latin typeface="Times New Roman" pitchFamily="18" charset="0"/>
              <a:cs typeface="Times New Roman" pitchFamily="18" charset="0"/>
            </a:endParaRPr>
          </a:p>
          <a:p>
            <a:pPr marL="0" indent="0">
              <a:buNone/>
            </a:pPr>
            <a:endParaRPr lang="el-GR" sz="2400" b="1" dirty="0">
              <a:latin typeface="Times New Roman" pitchFamily="18" charset="0"/>
              <a:cs typeface="Times New Roman" pitchFamily="18" charset="0"/>
            </a:endParaRPr>
          </a:p>
          <a:p>
            <a:pPr marL="0" indent="0" algn="just">
              <a:buNone/>
            </a:pPr>
            <a:r>
              <a:rPr lang="el-GR" sz="2400" b="1" dirty="0" err="1">
                <a:latin typeface="Times New Roman" pitchFamily="18" charset="0"/>
                <a:cs typeface="Times New Roman" pitchFamily="18" charset="0"/>
              </a:rPr>
              <a:t>αδ</a:t>
            </a:r>
            <a:r>
              <a:rPr lang="el-GR" sz="2400" b="1" dirty="0">
                <a:latin typeface="Times New Roman" pitchFamily="18" charset="0"/>
                <a:cs typeface="Times New Roman" pitchFamily="18" charset="0"/>
              </a:rPr>
              <a:t>) </a:t>
            </a:r>
            <a:r>
              <a:rPr lang="el-GR" sz="2400" b="1" u="sng" dirty="0">
                <a:latin typeface="Times New Roman" pitchFamily="18" charset="0"/>
                <a:cs typeface="Times New Roman" pitchFamily="18" charset="0"/>
              </a:rPr>
              <a:t>«Περιβάλλον και Κλιματική Αλλαγή», (</a:t>
            </a:r>
            <a:r>
              <a:rPr lang="el-GR" sz="2400" b="1" u="sng" dirty="0" smtClean="0">
                <a:latin typeface="Times New Roman" pitchFamily="18" charset="0"/>
                <a:cs typeface="Times New Roman" pitchFamily="18" charset="0"/>
              </a:rPr>
              <a:t>3.606,84 </a:t>
            </a:r>
            <a:r>
              <a:rPr lang="el-GR" sz="2400" b="1" u="sng" dirty="0">
                <a:latin typeface="Times New Roman" pitchFamily="18" charset="0"/>
                <a:cs typeface="Times New Roman" pitchFamily="18" charset="0"/>
              </a:rPr>
              <a:t>εκατ. Ε) </a:t>
            </a:r>
            <a:r>
              <a:rPr lang="el-GR" sz="2400" b="1" dirty="0">
                <a:latin typeface="Times New Roman" pitchFamily="18" charset="0"/>
                <a:cs typeface="Times New Roman" pitchFamily="18" charset="0"/>
              </a:rPr>
              <a:t>(Ανάπτυξη καινοτόμων τεχνολογικών εφαρμογών, Αναβάθμιση και κατασκευή νέων δικτύων ηλεκτρικής ενέργειας, Εθνική Στρατηγική για την προσαρμογή στην Κλιματική Αλλαγή, Ολοκληρωμένη Διαχείριση Αποβλήτων, Αντιπλημμυρική θωράκιση της </a:t>
            </a:r>
            <a:r>
              <a:rPr lang="el-GR" sz="2400" b="1" dirty="0" smtClean="0">
                <a:latin typeface="Times New Roman" pitchFamily="18" charset="0"/>
                <a:cs typeface="Times New Roman" pitchFamily="18" charset="0"/>
              </a:rPr>
              <a:t>Χώρας).</a:t>
            </a:r>
            <a:endParaRPr lang="el-GR" sz="2400" b="1" dirty="0">
              <a:latin typeface="Times New Roman" pitchFamily="18" charset="0"/>
              <a:cs typeface="Times New Roman" pitchFamily="18" charset="0"/>
            </a:endParaRPr>
          </a:p>
          <a:p>
            <a:pPr marL="0" indent="0">
              <a:buNone/>
            </a:pPr>
            <a:endParaRPr lang="el-GR" sz="2400" dirty="0"/>
          </a:p>
        </p:txBody>
      </p:sp>
    </p:spTree>
    <p:extLst>
      <p:ext uri="{BB962C8B-B14F-4D97-AF65-F5344CB8AC3E}">
        <p14:creationId xmlns:p14="http://schemas.microsoft.com/office/powerpoint/2010/main" val="1298926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9 ΤΟΜΕΑΚΑ ΠΡΟΓΡΑΜΜΑΤΑ 2021-2027</a:t>
            </a:r>
            <a:endParaRPr lang="el-GR" sz="2400" dirty="0"/>
          </a:p>
        </p:txBody>
      </p:sp>
      <p:sp>
        <p:nvSpPr>
          <p:cNvPr id="3" name="Θέση περιεχομένου 2"/>
          <p:cNvSpPr>
            <a:spLocks noGrp="1"/>
          </p:cNvSpPr>
          <p:nvPr>
            <p:ph idx="1"/>
          </p:nvPr>
        </p:nvSpPr>
        <p:spPr>
          <a:xfrm>
            <a:off x="457200" y="1600200"/>
            <a:ext cx="8229600" cy="4925144"/>
          </a:xfr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2500" lnSpcReduction="20000"/>
          </a:bodyPr>
          <a:lstStyle/>
          <a:p>
            <a:pPr marL="0" indent="0" algn="just">
              <a:buNone/>
            </a:pPr>
            <a:r>
              <a:rPr lang="el-GR" sz="2400" b="1" dirty="0" err="1">
                <a:latin typeface="Times New Roman" pitchFamily="18" charset="0"/>
                <a:cs typeface="Times New Roman" pitchFamily="18" charset="0"/>
              </a:rPr>
              <a:t>αε</a:t>
            </a:r>
            <a:r>
              <a:rPr lang="el-GR" sz="2400" b="1" dirty="0">
                <a:latin typeface="Times New Roman" pitchFamily="18" charset="0"/>
                <a:cs typeface="Times New Roman" pitchFamily="18" charset="0"/>
              </a:rPr>
              <a:t>) </a:t>
            </a:r>
            <a:r>
              <a:rPr lang="el-GR" sz="2400" b="1" u="sng" dirty="0">
                <a:latin typeface="Times New Roman" pitchFamily="18" charset="0"/>
                <a:cs typeface="Times New Roman" pitchFamily="18" charset="0"/>
              </a:rPr>
              <a:t>«Πολιτική Προστασία», (</a:t>
            </a:r>
            <a:r>
              <a:rPr lang="el-GR" sz="2400" b="1" u="sng" dirty="0" smtClean="0">
                <a:latin typeface="Times New Roman" pitchFamily="18" charset="0"/>
                <a:cs typeface="Times New Roman" pitchFamily="18" charset="0"/>
              </a:rPr>
              <a:t>1.700,000 </a:t>
            </a:r>
            <a:r>
              <a:rPr lang="el-GR" sz="2400" b="1" u="sng" dirty="0">
                <a:latin typeface="Times New Roman" pitchFamily="18" charset="0"/>
                <a:cs typeface="Times New Roman" pitchFamily="18" charset="0"/>
              </a:rPr>
              <a:t>εκατ. Ε) </a:t>
            </a:r>
            <a:r>
              <a:rPr lang="el-GR" sz="2400" b="1" dirty="0">
                <a:latin typeface="Times New Roman" pitchFamily="18" charset="0"/>
                <a:cs typeface="Times New Roman" pitchFamily="18" charset="0"/>
              </a:rPr>
              <a:t>(Αναβάθμιση εξοπλισμού, δεξιοτήτων, υγειονομικού εξοπλισμού, Ανάπτυξη Εφαρμογών και Συστημάτων Διάγνωσης και αντιμετώπισης φυσικών και ανθρωπογενών κινδύνων με αξιοποίηση των </a:t>
            </a:r>
            <a:r>
              <a:rPr lang="el-GR" sz="2400" b="1" dirty="0" smtClean="0">
                <a:latin typeface="Times New Roman" pitchFamily="18" charset="0"/>
                <a:cs typeface="Times New Roman" pitchFamily="18" charset="0"/>
              </a:rPr>
              <a:t>ΤΠΕ).</a:t>
            </a:r>
            <a:endParaRPr lang="el-GR" sz="2400" b="1" dirty="0">
              <a:latin typeface="Times New Roman" pitchFamily="18" charset="0"/>
              <a:cs typeface="Times New Roman" pitchFamily="18" charset="0"/>
            </a:endParaRPr>
          </a:p>
          <a:p>
            <a:pPr marL="0" indent="0" algn="just">
              <a:buNone/>
            </a:pPr>
            <a:endParaRPr lang="el-GR" sz="2400" b="1" dirty="0">
              <a:latin typeface="Times New Roman" pitchFamily="18" charset="0"/>
              <a:cs typeface="Times New Roman" pitchFamily="18" charset="0"/>
            </a:endParaRPr>
          </a:p>
          <a:p>
            <a:pPr marL="0" indent="0" algn="just">
              <a:buNone/>
            </a:pPr>
            <a:r>
              <a:rPr lang="el-GR" sz="2400" b="1" dirty="0" err="1">
                <a:latin typeface="Times New Roman" pitchFamily="18" charset="0"/>
                <a:cs typeface="Times New Roman" pitchFamily="18" charset="0"/>
              </a:rPr>
              <a:t>αστ</a:t>
            </a:r>
            <a:r>
              <a:rPr lang="el-GR" sz="2400" b="1" dirty="0">
                <a:latin typeface="Times New Roman" pitchFamily="18" charset="0"/>
                <a:cs typeface="Times New Roman" pitchFamily="18" charset="0"/>
              </a:rPr>
              <a:t>) </a:t>
            </a:r>
            <a:r>
              <a:rPr lang="el-GR" sz="2400" b="1" u="sng" dirty="0">
                <a:latin typeface="Times New Roman" pitchFamily="18" charset="0"/>
                <a:cs typeface="Times New Roman" pitchFamily="18" charset="0"/>
              </a:rPr>
              <a:t>«Μεταφορές» (1.854 εκατ. Ε, 1.289 εκατ. Ε από το ΤΣ, 565 εκατ. Ε από το ΕΤΠΑ και 370 εκατ. Ε εθνικοί πόροι και 1.854 εκατ. Ε εθνική συμμετοχή) </a:t>
            </a:r>
            <a:r>
              <a:rPr lang="el-GR" sz="2400" b="1" dirty="0">
                <a:latin typeface="Times New Roman" pitchFamily="18" charset="0"/>
                <a:cs typeface="Times New Roman" pitchFamily="18" charset="0"/>
              </a:rPr>
              <a:t>(Αναβάθμιση Αστικών Μέσων Μεταφοράς, Προσβασιμότητα και ενίσχυση συνδεσιμότητας των νησιών, Ασφάλεια των Μεταφορών), και </a:t>
            </a:r>
          </a:p>
          <a:p>
            <a:pPr marL="0" indent="0" algn="just">
              <a:buNone/>
            </a:pPr>
            <a:endParaRPr lang="el-GR" sz="2400" b="1" dirty="0">
              <a:latin typeface="Times New Roman" pitchFamily="18" charset="0"/>
              <a:cs typeface="Times New Roman" pitchFamily="18" charset="0"/>
            </a:endParaRPr>
          </a:p>
          <a:p>
            <a:pPr marL="0" indent="0" algn="just">
              <a:buNone/>
            </a:pPr>
            <a:r>
              <a:rPr lang="el-GR" sz="2400" b="1" dirty="0" err="1">
                <a:latin typeface="Times New Roman" pitchFamily="18" charset="0"/>
                <a:cs typeface="Times New Roman" pitchFamily="18" charset="0"/>
              </a:rPr>
              <a:t>αζ</a:t>
            </a:r>
            <a:r>
              <a:rPr lang="el-GR" sz="2400" b="1" dirty="0">
                <a:latin typeface="Times New Roman" pitchFamily="18" charset="0"/>
                <a:cs typeface="Times New Roman" pitchFamily="18" charset="0"/>
              </a:rPr>
              <a:t>) </a:t>
            </a:r>
            <a:r>
              <a:rPr lang="el-GR" sz="2400" b="1" u="sng" dirty="0">
                <a:latin typeface="Times New Roman" pitchFamily="18" charset="0"/>
                <a:cs typeface="Times New Roman" pitchFamily="18" charset="0"/>
              </a:rPr>
              <a:t>«Τεχνική Βοήθεια και Υποστήριξη Δικαιούχων</a:t>
            </a:r>
            <a:r>
              <a:rPr lang="el-GR" sz="2400" b="1" u="sng" dirty="0" smtClean="0">
                <a:latin typeface="Times New Roman" pitchFamily="18" charset="0"/>
                <a:cs typeface="Times New Roman" pitchFamily="18" charset="0"/>
              </a:rPr>
              <a:t>» (401,870 εκατ. Ε)</a:t>
            </a:r>
          </a:p>
          <a:p>
            <a:pPr marL="0" indent="0" algn="just">
              <a:buNone/>
            </a:pPr>
            <a:r>
              <a:rPr lang="el-GR" sz="2400" b="1" u="sng" dirty="0" smtClean="0">
                <a:latin typeface="Times New Roman" pitchFamily="18" charset="0"/>
                <a:cs typeface="Times New Roman" pitchFamily="18" charset="0"/>
              </a:rPr>
              <a:t>(Ενίσχυση δομών διαχείρισης, συντονισμού και διοίκησης εφαρμογής των Ε.Π.)</a:t>
            </a:r>
            <a:endParaRPr lang="el-GR" sz="2400" b="1" u="sng" dirty="0">
              <a:latin typeface="Times New Roman" pitchFamily="18" charset="0"/>
              <a:cs typeface="Times New Roman" pitchFamily="18" charset="0"/>
            </a:endParaRPr>
          </a:p>
          <a:p>
            <a:pPr marL="0" indent="0" algn="just">
              <a:buNone/>
            </a:pPr>
            <a:r>
              <a:rPr lang="el-GR" sz="2400" b="1" dirty="0">
                <a:latin typeface="Times New Roman" pitchFamily="18" charset="0"/>
                <a:cs typeface="Times New Roman" pitchFamily="18" charset="0"/>
              </a:rPr>
              <a:t>(Στηρίζονται από ΕΤΠΑ, ΕΚΤ+ και ΤΣ).</a:t>
            </a:r>
          </a:p>
          <a:p>
            <a:pPr marL="0" indent="0" algn="just">
              <a:buNone/>
            </a:pPr>
            <a:endParaRPr lang="el-GR" sz="2400" dirty="0"/>
          </a:p>
        </p:txBody>
      </p:sp>
    </p:spTree>
    <p:extLst>
      <p:ext uri="{BB962C8B-B14F-4D97-AF65-F5344CB8AC3E}">
        <p14:creationId xmlns:p14="http://schemas.microsoft.com/office/powerpoint/2010/main" val="3013482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9 ΤΟΜΕΑΚΑ ΠΡΟΓΡΑΜΜΑΤΑ 2021-2027</a:t>
            </a:r>
            <a:endParaRPr lang="el-GR" sz="2400"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b="1" dirty="0" smtClean="0">
                <a:latin typeface="Times New Roman" pitchFamily="18" charset="0"/>
                <a:cs typeface="Times New Roman" pitchFamily="18" charset="0"/>
              </a:rPr>
              <a:t>8) </a:t>
            </a:r>
            <a:r>
              <a:rPr lang="el-GR" sz="2400" b="1" u="sng" dirty="0">
                <a:latin typeface="Times New Roman" pitchFamily="18" charset="0"/>
                <a:cs typeface="Times New Roman" pitchFamily="18" charset="0"/>
              </a:rPr>
              <a:t>«Δίκαιη Αναπτυξιακή Μετάβαση</a:t>
            </a:r>
            <a:r>
              <a:rPr lang="el-GR" sz="2400" b="1" u="sng" dirty="0" smtClean="0">
                <a:latin typeface="Times New Roman" pitchFamily="18" charset="0"/>
                <a:cs typeface="Times New Roman" pitchFamily="18" charset="0"/>
              </a:rPr>
              <a:t>» (1.630.000 εκατ. Ε)</a:t>
            </a:r>
          </a:p>
          <a:p>
            <a:pPr marL="0" indent="0" algn="just">
              <a:buNone/>
            </a:pPr>
            <a:r>
              <a:rPr lang="el-GR" sz="2400" b="1" u="sng" dirty="0" smtClean="0">
                <a:latin typeface="Times New Roman" pitchFamily="18" charset="0"/>
                <a:cs typeface="Times New Roman" pitchFamily="18" charset="0"/>
              </a:rPr>
              <a:t>(Έξυπνη αγροτική παραγωγή, βιώσιμος τουρισμός, βιοτεχνία, βιομηχανία, εμπόριο).</a:t>
            </a:r>
          </a:p>
          <a:p>
            <a:pPr marL="0" indent="0" algn="just">
              <a:buNone/>
            </a:pPr>
            <a:r>
              <a:rPr lang="el-GR" sz="2400" b="1" dirty="0" smtClean="0">
                <a:latin typeface="Times New Roman" pitchFamily="18" charset="0"/>
                <a:cs typeface="Times New Roman" pitchFamily="18" charset="0"/>
              </a:rPr>
              <a:t>(Στηρίζεται από το Ταμείο Δίκαιης Μετάβασης) και</a:t>
            </a:r>
          </a:p>
          <a:p>
            <a:pPr marL="0" indent="0" algn="just">
              <a:buNone/>
            </a:pPr>
            <a:endParaRPr lang="el-GR" sz="2400" b="1" dirty="0">
              <a:latin typeface="Times New Roman" pitchFamily="18" charset="0"/>
              <a:cs typeface="Times New Roman" pitchFamily="18" charset="0"/>
            </a:endParaRPr>
          </a:p>
          <a:p>
            <a:pPr marL="0" indent="0" algn="just">
              <a:buNone/>
            </a:pPr>
            <a:r>
              <a:rPr lang="el-GR" sz="2400" b="1" dirty="0" smtClean="0">
                <a:latin typeface="Times New Roman" pitchFamily="18" charset="0"/>
                <a:cs typeface="Times New Roman" pitchFamily="18" charset="0"/>
              </a:rPr>
              <a:t>9) </a:t>
            </a:r>
            <a:r>
              <a:rPr lang="el-GR" sz="2400" b="1" u="sng" dirty="0">
                <a:latin typeface="Times New Roman" pitchFamily="18" charset="0"/>
                <a:cs typeface="Times New Roman" pitchFamily="18" charset="0"/>
              </a:rPr>
              <a:t>«Αλιεία, Υδατοκαλλιέργεια και Θάλασσα</a:t>
            </a:r>
            <a:r>
              <a:rPr lang="el-GR" sz="2400" b="1" u="sng" dirty="0" smtClean="0">
                <a:latin typeface="Times New Roman" pitchFamily="18" charset="0"/>
                <a:cs typeface="Times New Roman" pitchFamily="18" charset="0"/>
              </a:rPr>
              <a:t>» (374,995 εκατ. Ε)</a:t>
            </a:r>
          </a:p>
          <a:p>
            <a:pPr marL="0" indent="0" algn="just">
              <a:buNone/>
            </a:pPr>
            <a:r>
              <a:rPr lang="el-GR" sz="2400" b="1" u="sng" dirty="0" smtClean="0">
                <a:latin typeface="Times New Roman" pitchFamily="18" charset="0"/>
                <a:cs typeface="Times New Roman" pitchFamily="18" charset="0"/>
              </a:rPr>
              <a:t>(Βιώσιμη αλιεία, βιώσιμη υδατοκαλλιέργεια, βιώσιμη γαλάζια οικονομία σε παράκτιες και νησιωτικές περιοχές).</a:t>
            </a:r>
          </a:p>
          <a:p>
            <a:pPr marL="0" indent="0" algn="just">
              <a:buNone/>
            </a:pPr>
            <a:r>
              <a:rPr lang="el-GR" sz="2400" b="1" dirty="0" smtClean="0">
                <a:latin typeface="Times New Roman" pitchFamily="18" charset="0"/>
                <a:cs typeface="Times New Roman" pitchFamily="18" charset="0"/>
              </a:rPr>
              <a:t>(Στηρίζεται από το ΕΤΘΑΥ)</a:t>
            </a:r>
            <a:endParaRPr lang="el-GR"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60387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smtClean="0">
                <a:latin typeface="Times New Roman" pitchFamily="18" charset="0"/>
                <a:cs typeface="Times New Roman" pitchFamily="18" charset="0"/>
              </a:rPr>
              <a:t>13 ΠΕΡΙΦΕΡΕΙΑΚΑ ΠΡΟΓΡΑΜΜΑΤΑ 2021-2027</a:t>
            </a:r>
            <a:endParaRPr lang="el-GR" sz="24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70000" lnSpcReduction="20000"/>
          </a:bodyPr>
          <a:lstStyle/>
          <a:p>
            <a:pPr marL="0" indent="0" algn="just">
              <a:buNone/>
            </a:pPr>
            <a:r>
              <a:rPr lang="el-GR" sz="2800" b="1" dirty="0">
                <a:latin typeface="Times New Roman" pitchFamily="18" charset="0"/>
                <a:cs typeface="Times New Roman" pitchFamily="18" charset="0"/>
              </a:rPr>
              <a:t>α) «Ανατολική Μακεδονία, Θράκη», </a:t>
            </a:r>
            <a:r>
              <a:rPr lang="el-GR" sz="2800" b="1" dirty="0" smtClean="0">
                <a:latin typeface="Times New Roman" pitchFamily="18" charset="0"/>
                <a:cs typeface="Times New Roman" pitchFamily="18" charset="0"/>
              </a:rPr>
              <a:t>(543,234 εκατ. Ε)</a:t>
            </a:r>
            <a:r>
              <a:rPr lang="el-GR" sz="2800" b="1" dirty="0">
                <a:latin typeface="Times New Roman" pitchFamily="18" charset="0"/>
                <a:cs typeface="Times New Roman" pitchFamily="18" charset="0"/>
              </a:rPr>
              <a:t> (Λιγότερο ανεπτυγμένες Περιφέρειες</a:t>
            </a:r>
            <a:r>
              <a:rPr lang="el-GR" sz="2800" b="1" dirty="0" smtClean="0">
                <a:latin typeface="Times New Roman" pitchFamily="18" charset="0"/>
                <a:cs typeface="Times New Roman" pitchFamily="18" charset="0"/>
              </a:rPr>
              <a:t>).</a:t>
            </a:r>
            <a:endParaRPr lang="el-GR" sz="2800" b="1" dirty="0" smtClean="0">
              <a:latin typeface="Times New Roman" pitchFamily="18" charset="0"/>
              <a:cs typeface="Times New Roman" pitchFamily="18" charset="0"/>
            </a:endParaRPr>
          </a:p>
          <a:p>
            <a:pPr marL="0" indent="0">
              <a:buNone/>
            </a:pPr>
            <a:endParaRPr lang="el-GR" sz="2800" b="1" dirty="0" smtClean="0">
              <a:latin typeface="Times New Roman" pitchFamily="18" charset="0"/>
              <a:cs typeface="Times New Roman" pitchFamily="18" charset="0"/>
            </a:endParaRPr>
          </a:p>
          <a:p>
            <a:pPr marL="0" indent="0" algn="just">
              <a:buNone/>
            </a:pPr>
            <a:r>
              <a:rPr lang="el-GR" sz="2800" b="1" dirty="0" smtClean="0">
                <a:latin typeface="Times New Roman" pitchFamily="18" charset="0"/>
                <a:cs typeface="Times New Roman" pitchFamily="18" charset="0"/>
              </a:rPr>
              <a:t>β</a:t>
            </a:r>
            <a:r>
              <a:rPr lang="el-GR" sz="2800" b="1" dirty="0">
                <a:latin typeface="Times New Roman" pitchFamily="18" charset="0"/>
                <a:cs typeface="Times New Roman" pitchFamily="18" charset="0"/>
              </a:rPr>
              <a:t>) «Κεντρική Μακεδονία», </a:t>
            </a:r>
            <a:r>
              <a:rPr lang="el-GR" sz="2800" b="1" dirty="0" smtClean="0">
                <a:latin typeface="Times New Roman" pitchFamily="18" charset="0"/>
                <a:cs typeface="Times New Roman" pitchFamily="18" charset="0"/>
              </a:rPr>
              <a:t>(</a:t>
            </a:r>
            <a:r>
              <a:rPr lang="el-GR" sz="2800" b="1" dirty="0" smtClean="0">
                <a:latin typeface="Times New Roman" pitchFamily="18" charset="0"/>
                <a:cs typeface="Times New Roman" pitchFamily="18" charset="0"/>
              </a:rPr>
              <a:t>1.224,000 </a:t>
            </a:r>
            <a:r>
              <a:rPr lang="el-GR" sz="2800" b="1" dirty="0" smtClean="0">
                <a:latin typeface="Times New Roman" pitchFamily="18" charset="0"/>
                <a:cs typeface="Times New Roman" pitchFamily="18" charset="0"/>
              </a:rPr>
              <a:t>εκατ. Ε) </a:t>
            </a:r>
            <a:r>
              <a:rPr lang="el-GR" sz="2800" b="1" dirty="0">
                <a:latin typeface="Times New Roman" pitchFamily="18" charset="0"/>
                <a:cs typeface="Times New Roman" pitchFamily="18" charset="0"/>
              </a:rPr>
              <a:t>(Λιγότερο ανεπτυγμένες Περιφέρειες</a:t>
            </a:r>
            <a:r>
              <a:rPr lang="el-GR" sz="2800" b="1" dirty="0" smtClean="0">
                <a:latin typeface="Times New Roman" pitchFamily="18" charset="0"/>
                <a:cs typeface="Times New Roman" pitchFamily="18" charset="0"/>
              </a:rPr>
              <a:t>).</a:t>
            </a:r>
            <a:endParaRPr lang="el-GR" sz="2800" b="1" dirty="0" smtClean="0">
              <a:latin typeface="Times New Roman" pitchFamily="18" charset="0"/>
              <a:cs typeface="Times New Roman" pitchFamily="18" charset="0"/>
            </a:endParaRPr>
          </a:p>
          <a:p>
            <a:pPr marL="0" indent="0">
              <a:buNone/>
            </a:pPr>
            <a:endParaRPr lang="el-GR" sz="2800" b="1" dirty="0" smtClean="0">
              <a:latin typeface="Times New Roman" pitchFamily="18" charset="0"/>
              <a:cs typeface="Times New Roman" pitchFamily="18" charset="0"/>
            </a:endParaRPr>
          </a:p>
          <a:p>
            <a:pPr marL="0" indent="0" algn="just">
              <a:buNone/>
            </a:pPr>
            <a:r>
              <a:rPr lang="el-GR" sz="2800" b="1" dirty="0" smtClean="0">
                <a:latin typeface="Times New Roman" pitchFamily="18" charset="0"/>
                <a:cs typeface="Times New Roman" pitchFamily="18" charset="0"/>
              </a:rPr>
              <a:t>γ</a:t>
            </a:r>
            <a:r>
              <a:rPr lang="el-GR" sz="2800" b="1" dirty="0">
                <a:latin typeface="Times New Roman" pitchFamily="18" charset="0"/>
                <a:cs typeface="Times New Roman" pitchFamily="18" charset="0"/>
              </a:rPr>
              <a:t>) «Θεσσαλία», </a:t>
            </a:r>
            <a:r>
              <a:rPr lang="el-GR" sz="2800" b="1" dirty="0" smtClean="0">
                <a:latin typeface="Times New Roman" pitchFamily="18" charset="0"/>
                <a:cs typeface="Times New Roman" pitchFamily="18" charset="0"/>
              </a:rPr>
              <a:t>(470,802 εκατ. Ε) </a:t>
            </a:r>
            <a:r>
              <a:rPr lang="el-GR" sz="2800" b="1" dirty="0">
                <a:latin typeface="Times New Roman" pitchFamily="18" charset="0"/>
                <a:cs typeface="Times New Roman" pitchFamily="18" charset="0"/>
              </a:rPr>
              <a:t>(Λιγότερο ανεπτυγμένες Περιφέρειες</a:t>
            </a:r>
            <a:r>
              <a:rPr lang="el-GR" sz="2800" b="1" dirty="0" smtClean="0">
                <a:latin typeface="Times New Roman" pitchFamily="18" charset="0"/>
                <a:cs typeface="Times New Roman" pitchFamily="18" charset="0"/>
              </a:rPr>
              <a:t>).</a:t>
            </a:r>
            <a:endParaRPr lang="el-GR" sz="2800" b="1" dirty="0" smtClean="0">
              <a:latin typeface="Times New Roman" pitchFamily="18" charset="0"/>
              <a:cs typeface="Times New Roman" pitchFamily="18" charset="0"/>
            </a:endParaRPr>
          </a:p>
          <a:p>
            <a:pPr marL="0" indent="0">
              <a:buNone/>
            </a:pPr>
            <a:endParaRPr lang="el-GR" sz="2800" b="1" dirty="0" smtClean="0">
              <a:latin typeface="Times New Roman" pitchFamily="18" charset="0"/>
              <a:cs typeface="Times New Roman" pitchFamily="18" charset="0"/>
            </a:endParaRPr>
          </a:p>
          <a:p>
            <a:pPr marL="0" indent="0" algn="just">
              <a:buNone/>
            </a:pPr>
            <a:r>
              <a:rPr lang="el-GR" sz="2800" b="1" dirty="0" smtClean="0">
                <a:latin typeface="Times New Roman" pitchFamily="18" charset="0"/>
                <a:cs typeface="Times New Roman" pitchFamily="18" charset="0"/>
              </a:rPr>
              <a:t>δ</a:t>
            </a:r>
            <a:r>
              <a:rPr lang="el-GR" sz="2800" b="1" dirty="0">
                <a:latin typeface="Times New Roman" pitchFamily="18" charset="0"/>
                <a:cs typeface="Times New Roman" pitchFamily="18" charset="0"/>
              </a:rPr>
              <a:t>) «Ήπειρος», </a:t>
            </a:r>
            <a:r>
              <a:rPr lang="el-GR" sz="2800" b="1" dirty="0" smtClean="0">
                <a:latin typeface="Times New Roman" pitchFamily="18" charset="0"/>
                <a:cs typeface="Times New Roman" pitchFamily="18" charset="0"/>
              </a:rPr>
              <a:t>(362,156 εκατ. Ε)</a:t>
            </a:r>
            <a:r>
              <a:rPr lang="el-GR" sz="2800" b="1" dirty="0">
                <a:latin typeface="Times New Roman" pitchFamily="18" charset="0"/>
                <a:cs typeface="Times New Roman" pitchFamily="18" charset="0"/>
              </a:rPr>
              <a:t> (Λιγότερο ανεπτυγμένες Περιφέρειες</a:t>
            </a:r>
            <a:r>
              <a:rPr lang="el-GR" sz="2800" b="1" dirty="0" smtClean="0">
                <a:latin typeface="Times New Roman" pitchFamily="18" charset="0"/>
                <a:cs typeface="Times New Roman" pitchFamily="18" charset="0"/>
              </a:rPr>
              <a:t>).</a:t>
            </a:r>
            <a:endParaRPr lang="el-GR" sz="2800" b="1" dirty="0" smtClean="0">
              <a:latin typeface="Times New Roman" pitchFamily="18" charset="0"/>
              <a:cs typeface="Times New Roman" pitchFamily="18" charset="0"/>
            </a:endParaRPr>
          </a:p>
          <a:p>
            <a:pPr marL="0" indent="0" algn="just">
              <a:buNone/>
            </a:pPr>
            <a:endParaRPr lang="el-GR" sz="2800" b="1" dirty="0" smtClean="0">
              <a:latin typeface="Times New Roman" pitchFamily="18" charset="0"/>
              <a:cs typeface="Times New Roman" pitchFamily="18" charset="0"/>
            </a:endParaRPr>
          </a:p>
          <a:p>
            <a:pPr marL="0" indent="0" algn="just">
              <a:buNone/>
            </a:pPr>
            <a:r>
              <a:rPr lang="el-GR" sz="2800" b="1" dirty="0" smtClean="0">
                <a:latin typeface="Times New Roman" pitchFamily="18" charset="0"/>
                <a:cs typeface="Times New Roman" pitchFamily="18" charset="0"/>
              </a:rPr>
              <a:t>ε</a:t>
            </a:r>
            <a:r>
              <a:rPr lang="el-GR" sz="2800" b="1" dirty="0">
                <a:latin typeface="Times New Roman" pitchFamily="18" charset="0"/>
                <a:cs typeface="Times New Roman" pitchFamily="18" charset="0"/>
              </a:rPr>
              <a:t>) «Δυτική Ελλάδα», </a:t>
            </a:r>
            <a:r>
              <a:rPr lang="el-GR" sz="2800" b="1" dirty="0" smtClean="0">
                <a:latin typeface="Times New Roman" pitchFamily="18" charset="0"/>
                <a:cs typeface="Times New Roman" pitchFamily="18" charset="0"/>
              </a:rPr>
              <a:t>(534,2 εκατ. Ε) </a:t>
            </a:r>
            <a:r>
              <a:rPr lang="el-GR" sz="2800" b="1" dirty="0">
                <a:latin typeface="Times New Roman" pitchFamily="18" charset="0"/>
                <a:cs typeface="Times New Roman" pitchFamily="18" charset="0"/>
              </a:rPr>
              <a:t>(Λιγότερο ανεπτυγμένες Περιφέρειες</a:t>
            </a:r>
            <a:r>
              <a:rPr lang="el-GR" sz="2800" b="1" dirty="0" smtClean="0">
                <a:latin typeface="Times New Roman" pitchFamily="18" charset="0"/>
                <a:cs typeface="Times New Roman" pitchFamily="18" charset="0"/>
              </a:rPr>
              <a:t>).</a:t>
            </a:r>
            <a:endParaRPr lang="el-GR" sz="2800" b="1" dirty="0" smtClean="0">
              <a:latin typeface="Times New Roman" pitchFamily="18" charset="0"/>
              <a:cs typeface="Times New Roman" pitchFamily="18" charset="0"/>
            </a:endParaRPr>
          </a:p>
          <a:p>
            <a:pPr marL="0" indent="0">
              <a:buNone/>
            </a:pPr>
            <a:endParaRPr lang="el-GR" sz="2800" b="1" dirty="0" smtClean="0">
              <a:latin typeface="Times New Roman" pitchFamily="18" charset="0"/>
              <a:cs typeface="Times New Roman" pitchFamily="18" charset="0"/>
            </a:endParaRPr>
          </a:p>
          <a:p>
            <a:pPr marL="0" indent="0" algn="just">
              <a:buNone/>
            </a:pPr>
            <a:r>
              <a:rPr lang="el-GR" sz="2800" b="1" dirty="0" smtClean="0">
                <a:latin typeface="Times New Roman" pitchFamily="18" charset="0"/>
                <a:cs typeface="Times New Roman" pitchFamily="18" charset="0"/>
              </a:rPr>
              <a:t>στ</a:t>
            </a:r>
            <a:r>
              <a:rPr lang="el-GR" sz="2800" b="1" dirty="0">
                <a:latin typeface="Times New Roman" pitchFamily="18" charset="0"/>
                <a:cs typeface="Times New Roman" pitchFamily="18" charset="0"/>
              </a:rPr>
              <a:t>) «Δυτική Μακεδονία», </a:t>
            </a:r>
            <a:r>
              <a:rPr lang="el-GR" sz="2800" b="1" dirty="0" smtClean="0">
                <a:latin typeface="Times New Roman" pitchFamily="18" charset="0"/>
                <a:cs typeface="Times New Roman" pitchFamily="18" charset="0"/>
              </a:rPr>
              <a:t>(394,1 εκατ. Ε)</a:t>
            </a:r>
            <a:r>
              <a:rPr lang="el-GR" sz="2800" b="1" dirty="0">
                <a:latin typeface="Times New Roman" pitchFamily="18" charset="0"/>
                <a:cs typeface="Times New Roman" pitchFamily="18" charset="0"/>
              </a:rPr>
              <a:t> (Λιγότερο ανεπτυγμένες Περιφέρειες</a:t>
            </a:r>
            <a:r>
              <a:rPr lang="el-GR" sz="2800" b="1" dirty="0" smtClean="0">
                <a:latin typeface="Times New Roman" pitchFamily="18" charset="0"/>
                <a:cs typeface="Times New Roman" pitchFamily="18" charset="0"/>
              </a:rPr>
              <a:t>).</a:t>
            </a:r>
            <a:endParaRPr lang="el-GR"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210646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13 ΠΕΡΙΦΕΡΕΙΑΚΑ ΠΡΟΓΡΑΜΜΑΤΑ </a:t>
            </a:r>
            <a:r>
              <a:rPr lang="el-GR" sz="2400" b="1" dirty="0" smtClean="0">
                <a:latin typeface="Times New Roman" pitchFamily="18" charset="0"/>
                <a:cs typeface="Times New Roman" pitchFamily="18" charset="0"/>
              </a:rPr>
              <a:t>2021-2027</a:t>
            </a:r>
            <a:endParaRPr lang="el-GR" sz="2400" dirty="0"/>
          </a:p>
        </p:txBody>
      </p:sp>
      <p:sp>
        <p:nvSpPr>
          <p:cNvPr id="3" name="Θέση περιεχομένου 2"/>
          <p:cNvSpPr>
            <a:spLocks noGrp="1"/>
          </p:cNvSpPr>
          <p:nvPr>
            <p:ph idx="1"/>
          </p:nvPr>
        </p:nvSpPr>
        <p:spPr>
          <a:xfrm>
            <a:off x="395536" y="1556792"/>
            <a:ext cx="8229600" cy="4525963"/>
          </a:xfr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lnSpcReduction="20000"/>
          </a:bodyPr>
          <a:lstStyle/>
          <a:p>
            <a:pPr marL="0" indent="0">
              <a:buNone/>
            </a:pPr>
            <a:endParaRPr lang="el-GR" sz="2400" b="1" dirty="0" smtClean="0">
              <a:latin typeface="Times New Roman" pitchFamily="18" charset="0"/>
              <a:cs typeface="Times New Roman" pitchFamily="18" charset="0"/>
            </a:endParaRPr>
          </a:p>
          <a:p>
            <a:pPr marL="0" indent="0" algn="just">
              <a:buNone/>
            </a:pPr>
            <a:r>
              <a:rPr lang="el-GR" sz="2400" b="1" dirty="0" smtClean="0">
                <a:latin typeface="Times New Roman" pitchFamily="18" charset="0"/>
                <a:cs typeface="Times New Roman" pitchFamily="18" charset="0"/>
              </a:rPr>
              <a:t>ζ</a:t>
            </a:r>
            <a:r>
              <a:rPr lang="el-GR" sz="2400" b="1" dirty="0">
                <a:latin typeface="Times New Roman" pitchFamily="18" charset="0"/>
                <a:cs typeface="Times New Roman" pitchFamily="18" charset="0"/>
              </a:rPr>
              <a:t>) «Στερεά Ελλάδα», </a:t>
            </a:r>
            <a:r>
              <a:rPr lang="el-GR" sz="2400" b="1" dirty="0" smtClean="0">
                <a:latin typeface="Times New Roman" pitchFamily="18" charset="0"/>
                <a:cs typeface="Times New Roman" pitchFamily="18" charset="0"/>
              </a:rPr>
              <a:t>(362,156 εκατ. Ε) </a:t>
            </a:r>
            <a:r>
              <a:rPr lang="el-GR" sz="2400" b="1" dirty="0">
                <a:latin typeface="Times New Roman" pitchFamily="18" charset="0"/>
                <a:cs typeface="Times New Roman" pitchFamily="18" charset="0"/>
              </a:rPr>
              <a:t>(Λιγότερο ανεπτυγμένες Περιφέρειες</a:t>
            </a:r>
            <a:r>
              <a:rPr lang="el-GR" sz="2400" b="1" dirty="0" smtClean="0">
                <a:latin typeface="Times New Roman" pitchFamily="18" charset="0"/>
                <a:cs typeface="Times New Roman" pitchFamily="18" charset="0"/>
              </a:rPr>
              <a:t>).</a:t>
            </a:r>
            <a:endParaRPr lang="el-GR" sz="2400" b="1" dirty="0" smtClean="0">
              <a:latin typeface="Times New Roman" pitchFamily="18" charset="0"/>
              <a:cs typeface="Times New Roman" pitchFamily="18" charset="0"/>
            </a:endParaRPr>
          </a:p>
          <a:p>
            <a:pPr marL="0" indent="0" algn="just">
              <a:buNone/>
            </a:pPr>
            <a:endParaRPr lang="el-GR" sz="2400" b="1" dirty="0" smtClean="0">
              <a:latin typeface="Times New Roman" pitchFamily="18" charset="0"/>
              <a:cs typeface="Times New Roman" pitchFamily="18" charset="0"/>
            </a:endParaRPr>
          </a:p>
          <a:p>
            <a:pPr marL="0" indent="0" algn="just">
              <a:buNone/>
            </a:pPr>
            <a:r>
              <a:rPr lang="el-GR" sz="2400" b="1" dirty="0" smtClean="0">
                <a:latin typeface="Times New Roman" pitchFamily="18" charset="0"/>
                <a:cs typeface="Times New Roman" pitchFamily="18" charset="0"/>
              </a:rPr>
              <a:t>η</a:t>
            </a:r>
            <a:r>
              <a:rPr lang="el-GR" sz="2400" b="1" dirty="0">
                <a:latin typeface="Times New Roman" pitchFamily="18" charset="0"/>
                <a:cs typeface="Times New Roman" pitchFamily="18" charset="0"/>
              </a:rPr>
              <a:t>) «Πελοπόννησος», </a:t>
            </a:r>
            <a:r>
              <a:rPr lang="el-GR" sz="2400" b="1" dirty="0" smtClean="0">
                <a:latin typeface="Times New Roman" pitchFamily="18" charset="0"/>
                <a:cs typeface="Times New Roman" pitchFamily="18" charset="0"/>
              </a:rPr>
              <a:t>(348,575 εκατ. Ε) </a:t>
            </a:r>
            <a:r>
              <a:rPr lang="el-GR" sz="2400" b="1" dirty="0">
                <a:latin typeface="Times New Roman" pitchFamily="18" charset="0"/>
                <a:cs typeface="Times New Roman" pitchFamily="18" charset="0"/>
              </a:rPr>
              <a:t>(Λιγότερο ανεπτυγμένες Περιφέρειες</a:t>
            </a:r>
            <a:r>
              <a:rPr lang="el-GR" sz="2400" b="1" dirty="0" smtClean="0">
                <a:latin typeface="Times New Roman" pitchFamily="18" charset="0"/>
                <a:cs typeface="Times New Roman" pitchFamily="18" charset="0"/>
              </a:rPr>
              <a:t>).</a:t>
            </a:r>
            <a:endParaRPr lang="el-GR" sz="2400" b="1" dirty="0" smtClean="0">
              <a:latin typeface="Times New Roman" pitchFamily="18" charset="0"/>
              <a:cs typeface="Times New Roman" pitchFamily="18" charset="0"/>
            </a:endParaRPr>
          </a:p>
          <a:p>
            <a:pPr marL="0" indent="0" algn="just">
              <a:buNone/>
            </a:pPr>
            <a:r>
              <a:rPr lang="el-GR" sz="2400" b="1" dirty="0" smtClean="0">
                <a:latin typeface="Times New Roman" pitchFamily="18" charset="0"/>
                <a:cs typeface="Times New Roman" pitchFamily="18" charset="0"/>
              </a:rPr>
              <a:t> </a:t>
            </a:r>
          </a:p>
          <a:p>
            <a:pPr marL="0" indent="0" algn="just">
              <a:buNone/>
            </a:pPr>
            <a:r>
              <a:rPr lang="el-GR" sz="2400" b="1" dirty="0" smtClean="0">
                <a:latin typeface="Times New Roman" pitchFamily="18" charset="0"/>
                <a:cs typeface="Times New Roman" pitchFamily="18" charset="0"/>
              </a:rPr>
              <a:t>θ</a:t>
            </a:r>
            <a:r>
              <a:rPr lang="el-GR" sz="2400" b="1" dirty="0">
                <a:latin typeface="Times New Roman" pitchFamily="18" charset="0"/>
                <a:cs typeface="Times New Roman" pitchFamily="18" charset="0"/>
              </a:rPr>
              <a:t>) «Ιόνια Νησιά», </a:t>
            </a:r>
            <a:r>
              <a:rPr lang="el-GR" sz="2400" b="1" dirty="0" smtClean="0">
                <a:latin typeface="Times New Roman" pitchFamily="18" charset="0"/>
                <a:cs typeface="Times New Roman" pitchFamily="18" charset="0"/>
              </a:rPr>
              <a:t>(244,455 εκατ. Ε) </a:t>
            </a:r>
            <a:r>
              <a:rPr lang="el-GR" sz="2400" b="1" dirty="0">
                <a:latin typeface="Times New Roman" pitchFamily="18" charset="0"/>
                <a:cs typeface="Times New Roman" pitchFamily="18" charset="0"/>
              </a:rPr>
              <a:t>(Λιγότερο ανεπτυγμένες Περιφέρειες</a:t>
            </a:r>
            <a:r>
              <a:rPr lang="el-GR" sz="2400" b="1" dirty="0" smtClean="0">
                <a:latin typeface="Times New Roman" pitchFamily="18" charset="0"/>
                <a:cs typeface="Times New Roman" pitchFamily="18" charset="0"/>
              </a:rPr>
              <a:t>).</a:t>
            </a:r>
            <a:endParaRPr lang="el-GR" sz="2400" b="1" dirty="0" smtClean="0">
              <a:latin typeface="Times New Roman" pitchFamily="18" charset="0"/>
              <a:cs typeface="Times New Roman" pitchFamily="18" charset="0"/>
            </a:endParaRPr>
          </a:p>
          <a:p>
            <a:pPr marL="0" indent="0">
              <a:buNone/>
            </a:pPr>
            <a:endParaRPr lang="el-GR" sz="2400" b="1" dirty="0" smtClean="0">
              <a:latin typeface="Times New Roman" pitchFamily="18" charset="0"/>
              <a:cs typeface="Times New Roman" pitchFamily="18" charset="0"/>
            </a:endParaRPr>
          </a:p>
          <a:p>
            <a:pPr marL="0" indent="0" algn="just">
              <a:buNone/>
            </a:pPr>
            <a:r>
              <a:rPr lang="el-GR" sz="2400" b="1" dirty="0" smtClean="0">
                <a:latin typeface="Times New Roman" pitchFamily="18" charset="0"/>
                <a:cs typeface="Times New Roman" pitchFamily="18" charset="0"/>
              </a:rPr>
              <a:t>ι</a:t>
            </a:r>
            <a:r>
              <a:rPr lang="el-GR" sz="2400" b="1" dirty="0">
                <a:latin typeface="Times New Roman" pitchFamily="18" charset="0"/>
                <a:cs typeface="Times New Roman" pitchFamily="18" charset="0"/>
              </a:rPr>
              <a:t>) «Βόρειο Αιγαίο</a:t>
            </a:r>
            <a:r>
              <a:rPr lang="el-GR" sz="2400" b="1" dirty="0" smtClean="0">
                <a:latin typeface="Times New Roman" pitchFamily="18" charset="0"/>
                <a:cs typeface="Times New Roman" pitchFamily="18" charset="0"/>
              </a:rPr>
              <a:t>»,  (334,916 εκατ. Ε) </a:t>
            </a:r>
            <a:r>
              <a:rPr lang="el-GR" sz="2400" b="1" dirty="0">
                <a:latin typeface="Times New Roman" pitchFamily="18" charset="0"/>
                <a:cs typeface="Times New Roman" pitchFamily="18" charset="0"/>
              </a:rPr>
              <a:t>(Λιγότερο ανεπτυγμένες Περιφέρειες</a:t>
            </a:r>
            <a:r>
              <a:rPr lang="el-GR" sz="2400" b="1" dirty="0" smtClean="0">
                <a:latin typeface="Times New Roman" pitchFamily="18" charset="0"/>
                <a:cs typeface="Times New Roman" pitchFamily="18" charset="0"/>
              </a:rPr>
              <a:t>).</a:t>
            </a:r>
            <a:endParaRPr lang="el-GR" sz="2400" b="1" dirty="0" smtClean="0">
              <a:latin typeface="Times New Roman" pitchFamily="18" charset="0"/>
              <a:cs typeface="Times New Roman" pitchFamily="18" charset="0"/>
            </a:endParaRPr>
          </a:p>
          <a:p>
            <a:pPr marL="0" indent="0">
              <a:buNone/>
            </a:pPr>
            <a:r>
              <a:rPr lang="el-GR" sz="2400" b="1" dirty="0" smtClean="0">
                <a:latin typeface="Times New Roman" pitchFamily="18" charset="0"/>
                <a:cs typeface="Times New Roman" pitchFamily="18" charset="0"/>
              </a:rPr>
              <a:t> </a:t>
            </a:r>
          </a:p>
          <a:p>
            <a:pPr marL="0" indent="0">
              <a:buNone/>
            </a:pPr>
            <a:endParaRPr lang="el-GR" sz="2400" dirty="0"/>
          </a:p>
        </p:txBody>
      </p:sp>
    </p:spTree>
    <p:extLst>
      <p:ext uri="{BB962C8B-B14F-4D97-AF65-F5344CB8AC3E}">
        <p14:creationId xmlns:p14="http://schemas.microsoft.com/office/powerpoint/2010/main" val="3994567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13 ΠΕΡΙΦΕΡΕΙΑΚΑ ΠΡΟΓΡΑΜΜΑΤΑ 2021-2027</a:t>
            </a:r>
            <a:endParaRPr lang="el-GR" sz="2400" dirty="0"/>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b="1" dirty="0">
                <a:latin typeface="Times New Roman" pitchFamily="18" charset="0"/>
                <a:cs typeface="Times New Roman" pitchFamily="18" charset="0"/>
              </a:rPr>
              <a:t>ια) «Κρήτη</a:t>
            </a:r>
            <a:r>
              <a:rPr lang="el-GR" sz="2400" b="1" dirty="0" smtClean="0">
                <a:latin typeface="Times New Roman" pitchFamily="18" charset="0"/>
                <a:cs typeface="Times New Roman" pitchFamily="18" charset="0"/>
              </a:rPr>
              <a:t>» </a:t>
            </a:r>
            <a:r>
              <a:rPr lang="el-GR" sz="2400" b="1" dirty="0">
                <a:latin typeface="Times New Roman" pitchFamily="18" charset="0"/>
                <a:cs typeface="Times New Roman" pitchFamily="18" charset="0"/>
              </a:rPr>
              <a:t>(479,856 εκατ. Ε) (Λιγότερο ανεπτυγμένες Περιφέρειες</a:t>
            </a:r>
            <a:r>
              <a:rPr lang="el-GR" sz="2400" b="1" dirty="0" smtClean="0">
                <a:latin typeface="Times New Roman" pitchFamily="18" charset="0"/>
                <a:cs typeface="Times New Roman" pitchFamily="18" charset="0"/>
              </a:rPr>
              <a:t>).</a:t>
            </a:r>
            <a:endParaRPr lang="el-GR" sz="2400" b="1" dirty="0">
              <a:latin typeface="Times New Roman" pitchFamily="18" charset="0"/>
              <a:cs typeface="Times New Roman" pitchFamily="18" charset="0"/>
            </a:endParaRPr>
          </a:p>
          <a:p>
            <a:pPr marL="0" indent="0">
              <a:buNone/>
            </a:pPr>
            <a:endParaRPr lang="el-GR" sz="2400" b="1" dirty="0">
              <a:latin typeface="Times New Roman" pitchFamily="18" charset="0"/>
              <a:cs typeface="Times New Roman" pitchFamily="18" charset="0"/>
            </a:endParaRPr>
          </a:p>
          <a:p>
            <a:pPr marL="0" indent="0" algn="just">
              <a:buNone/>
            </a:pPr>
            <a:r>
              <a:rPr lang="el-GR" sz="2400" b="1" dirty="0">
                <a:latin typeface="Times New Roman" pitchFamily="18" charset="0"/>
                <a:cs typeface="Times New Roman" pitchFamily="18" charset="0"/>
              </a:rPr>
              <a:t>ιβ) «Αττική» (808,497 εκατ. Ε) (Περιφέρεια Μετάβασης) και </a:t>
            </a:r>
          </a:p>
          <a:p>
            <a:pPr marL="0" indent="0">
              <a:buNone/>
            </a:pPr>
            <a:endParaRPr lang="el-GR" sz="2400" b="1" dirty="0">
              <a:latin typeface="Times New Roman" pitchFamily="18" charset="0"/>
              <a:cs typeface="Times New Roman" pitchFamily="18" charset="0"/>
            </a:endParaRPr>
          </a:p>
          <a:p>
            <a:pPr marL="0" indent="0" algn="just">
              <a:buNone/>
            </a:pPr>
            <a:r>
              <a:rPr lang="el-GR" sz="2400" b="1" dirty="0">
                <a:latin typeface="Times New Roman" pitchFamily="18" charset="0"/>
                <a:cs typeface="Times New Roman" pitchFamily="18" charset="0"/>
              </a:rPr>
              <a:t>ιγ) «Νότιο Αιγαίο» (142,676 εκατ. Ε) (Περιφέρεια Μετάβασης</a:t>
            </a:r>
            <a:r>
              <a:rPr lang="el-GR"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a:p>
            <a:pPr marL="0" indent="0">
              <a:buNone/>
            </a:pPr>
            <a:endParaRPr lang="en-US" sz="2400" b="1" dirty="0">
              <a:latin typeface="Times New Roman" pitchFamily="18" charset="0"/>
              <a:cs typeface="Times New Roman" pitchFamily="18" charset="0"/>
            </a:endParaRPr>
          </a:p>
          <a:p>
            <a:pPr marL="0" indent="0" algn="just">
              <a:buNone/>
            </a:pPr>
            <a:r>
              <a:rPr lang="en-US" sz="2400" b="1" dirty="0">
                <a:latin typeface="Times New Roman" pitchFamily="18" charset="0"/>
                <a:cs typeface="Times New Roman" pitchFamily="18" charset="0"/>
              </a:rPr>
              <a:t>(</a:t>
            </a:r>
            <a:r>
              <a:rPr lang="el-GR" sz="2400" b="1" dirty="0">
                <a:latin typeface="Times New Roman" pitchFamily="18" charset="0"/>
                <a:cs typeface="Times New Roman" pitchFamily="18" charset="0"/>
              </a:rPr>
              <a:t>Στηρίζονται από το ΕΤΠΑ, ΕΚΤ+ και ΤΣ)</a:t>
            </a:r>
          </a:p>
          <a:p>
            <a:pPr marL="0" indent="0" algn="just">
              <a:buNone/>
            </a:pPr>
            <a:endParaRPr lang="el-GR" sz="2400" dirty="0"/>
          </a:p>
        </p:txBody>
      </p:sp>
    </p:spTree>
    <p:extLst>
      <p:ext uri="{BB962C8B-B14F-4D97-AF65-F5344CB8AC3E}">
        <p14:creationId xmlns:p14="http://schemas.microsoft.com/office/powerpoint/2010/main" val="396392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13 </a:t>
            </a:r>
            <a:r>
              <a:rPr lang="el-GR" sz="2400" b="1" dirty="0" smtClean="0">
                <a:latin typeface="Times New Roman" pitchFamily="18" charset="0"/>
                <a:cs typeface="Times New Roman" pitchFamily="18" charset="0"/>
              </a:rPr>
              <a:t>ΠΡΟΓΡΑΜΜΑΤΑ </a:t>
            </a:r>
            <a:r>
              <a:rPr lang="en-US" sz="2400" b="1" dirty="0" smtClean="0">
                <a:latin typeface="Times New Roman" pitchFamily="18" charset="0"/>
                <a:cs typeface="Times New Roman" pitchFamily="18" charset="0"/>
              </a:rPr>
              <a:t>INTERREG </a:t>
            </a:r>
            <a:r>
              <a:rPr lang="el-GR" sz="2400" b="1" dirty="0" smtClean="0">
                <a:latin typeface="Times New Roman" pitchFamily="18" charset="0"/>
                <a:cs typeface="Times New Roman" pitchFamily="18" charset="0"/>
              </a:rPr>
              <a:t>2021-2027</a:t>
            </a:r>
            <a:endParaRPr lang="el-GR" sz="2400" dirty="0"/>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a:bodyPr>
          <a:lstStyle/>
          <a:p>
            <a:pPr marL="0" indent="0">
              <a:buNone/>
            </a:pPr>
            <a:endParaRPr lang="el-GR" sz="2400" b="1" dirty="0" smtClean="0">
              <a:latin typeface="Times New Roman" pitchFamily="18" charset="0"/>
              <a:cs typeface="Times New Roman" pitchFamily="18" charset="0"/>
            </a:endParaRPr>
          </a:p>
          <a:p>
            <a:pPr marL="0" indent="0">
              <a:buNone/>
            </a:pPr>
            <a:r>
              <a:rPr lang="el-GR" sz="2400" b="1" dirty="0" smtClean="0">
                <a:latin typeface="Times New Roman" pitchFamily="18" charset="0"/>
                <a:cs typeface="Times New Roman" pitchFamily="18" charset="0"/>
              </a:rPr>
              <a:t>α</a:t>
            </a:r>
            <a:r>
              <a:rPr lang="el-GR"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Interreg</a:t>
            </a:r>
            <a:r>
              <a:rPr lang="en-US" sz="2400" b="1" dirty="0">
                <a:latin typeface="Times New Roman" pitchFamily="18" charset="0"/>
                <a:cs typeface="Times New Roman" pitchFamily="18" charset="0"/>
              </a:rPr>
              <a:t> VI-A) </a:t>
            </a:r>
            <a:r>
              <a:rPr lang="en-US" sz="2400" b="1" dirty="0" smtClean="0">
                <a:latin typeface="Times New Roman" pitchFamily="18" charset="0"/>
                <a:cs typeface="Times New Roman" pitchFamily="18" charset="0"/>
              </a:rPr>
              <a:t>Greece-Bulgaria</a:t>
            </a:r>
            <a:r>
              <a:rPr lang="el-GR" sz="2400" b="1" dirty="0" smtClean="0">
                <a:latin typeface="Times New Roman" pitchFamily="18" charset="0"/>
                <a:cs typeface="Times New Roman" pitchFamily="18" charset="0"/>
              </a:rPr>
              <a:t> (67,162 εκατ. Ε</a:t>
            </a:r>
            <a:r>
              <a:rPr lang="el-GR" sz="2400" b="1" dirty="0" smtClean="0">
                <a:latin typeface="Times New Roman" pitchFamily="18" charset="0"/>
                <a:cs typeface="Times New Roman" pitchFamily="18" charset="0"/>
              </a:rPr>
              <a:t>)</a:t>
            </a:r>
            <a:r>
              <a:rPr lang="el-GR" sz="2400" b="1" dirty="0">
                <a:latin typeface="Times New Roman" pitchFamily="18" charset="0"/>
                <a:cs typeface="Times New Roman" pitchFamily="18" charset="0"/>
              </a:rPr>
              <a:t>.</a:t>
            </a:r>
            <a:r>
              <a:rPr lang="en-US" sz="2400" b="1" dirty="0" smtClean="0">
                <a:latin typeface="Times New Roman" pitchFamily="18" charset="0"/>
                <a:cs typeface="Times New Roman" pitchFamily="18" charset="0"/>
              </a:rPr>
              <a:t> </a:t>
            </a:r>
            <a:endParaRPr lang="el-GR" sz="2400" b="1" dirty="0" smtClean="0">
              <a:latin typeface="Times New Roman" pitchFamily="18" charset="0"/>
              <a:cs typeface="Times New Roman" pitchFamily="18" charset="0"/>
            </a:endParaRPr>
          </a:p>
          <a:p>
            <a:pPr marL="0" indent="0">
              <a:buNone/>
            </a:pPr>
            <a:r>
              <a:rPr lang="el-GR" sz="2400" b="1" dirty="0" smtClean="0">
                <a:latin typeface="Times New Roman" pitchFamily="18" charset="0"/>
                <a:cs typeface="Times New Roman" pitchFamily="18" charset="0"/>
              </a:rPr>
              <a:t>β</a:t>
            </a:r>
            <a:r>
              <a:rPr lang="el-GR"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Interreg</a:t>
            </a:r>
            <a:r>
              <a:rPr lang="en-US" sz="2400" b="1" dirty="0">
                <a:latin typeface="Times New Roman" pitchFamily="18" charset="0"/>
                <a:cs typeface="Times New Roman" pitchFamily="18" charset="0"/>
              </a:rPr>
              <a:t> VI-A) </a:t>
            </a:r>
            <a:r>
              <a:rPr lang="en-US" sz="2400" b="1" dirty="0" smtClean="0">
                <a:latin typeface="Times New Roman" pitchFamily="18" charset="0"/>
                <a:cs typeface="Times New Roman" pitchFamily="18" charset="0"/>
              </a:rPr>
              <a:t>Greece-Italy</a:t>
            </a:r>
            <a:r>
              <a:rPr lang="el-GR" sz="2400" b="1" dirty="0" smtClean="0">
                <a:latin typeface="Times New Roman" pitchFamily="18" charset="0"/>
                <a:cs typeface="Times New Roman" pitchFamily="18" charset="0"/>
              </a:rPr>
              <a:t> (79,582 εκατ. Ε</a:t>
            </a:r>
            <a:r>
              <a:rPr lang="el-GR" sz="2400" b="1" dirty="0" smtClean="0">
                <a:latin typeface="Times New Roman" pitchFamily="18" charset="0"/>
                <a:cs typeface="Times New Roman" pitchFamily="18" charset="0"/>
              </a:rPr>
              <a:t>)</a:t>
            </a:r>
            <a:r>
              <a:rPr lang="el-GR" sz="2400" b="1" dirty="0">
                <a:latin typeface="Times New Roman" pitchFamily="18" charset="0"/>
                <a:cs typeface="Times New Roman" pitchFamily="18" charset="0"/>
              </a:rPr>
              <a:t>.</a:t>
            </a:r>
            <a:endParaRPr lang="el-GR" sz="2400" b="1" dirty="0" smtClean="0">
              <a:latin typeface="Times New Roman" pitchFamily="18" charset="0"/>
              <a:cs typeface="Times New Roman" pitchFamily="18" charset="0"/>
            </a:endParaRPr>
          </a:p>
          <a:p>
            <a:pPr marL="0" indent="0">
              <a:buNone/>
            </a:pPr>
            <a:r>
              <a:rPr lang="el-GR" sz="2400" b="1" dirty="0" smtClean="0">
                <a:latin typeface="Times New Roman" pitchFamily="18" charset="0"/>
                <a:cs typeface="Times New Roman" pitchFamily="18" charset="0"/>
              </a:rPr>
              <a:t>γ</a:t>
            </a:r>
            <a:r>
              <a:rPr lang="el-GR"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Interreg</a:t>
            </a:r>
            <a:r>
              <a:rPr lang="en-US" sz="2400" b="1" dirty="0">
                <a:latin typeface="Times New Roman" pitchFamily="18" charset="0"/>
                <a:cs typeface="Times New Roman" pitchFamily="18" charset="0"/>
              </a:rPr>
              <a:t> VI-A) </a:t>
            </a:r>
            <a:r>
              <a:rPr lang="en-US" sz="2400" b="1" dirty="0" smtClean="0">
                <a:latin typeface="Times New Roman" pitchFamily="18" charset="0"/>
                <a:cs typeface="Times New Roman" pitchFamily="18" charset="0"/>
              </a:rPr>
              <a:t>Greece-Cyprus</a:t>
            </a:r>
            <a:r>
              <a:rPr lang="el-GR" sz="2400" b="1" dirty="0" smtClean="0">
                <a:latin typeface="Times New Roman" pitchFamily="18" charset="0"/>
                <a:cs typeface="Times New Roman" pitchFamily="18" charset="0"/>
              </a:rPr>
              <a:t> (45,991 εκατ. Ε</a:t>
            </a:r>
            <a:r>
              <a:rPr lang="el-GR" sz="2400" b="1" dirty="0" smtClean="0">
                <a:latin typeface="Times New Roman" pitchFamily="18" charset="0"/>
                <a:cs typeface="Times New Roman" pitchFamily="18" charset="0"/>
              </a:rPr>
              <a:t>)</a:t>
            </a:r>
            <a:r>
              <a:rPr lang="el-GR"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 </a:t>
            </a:r>
            <a:endParaRPr lang="el-GR" sz="2400" b="1" dirty="0" smtClean="0">
              <a:latin typeface="Times New Roman" pitchFamily="18" charset="0"/>
              <a:cs typeface="Times New Roman" pitchFamily="18" charset="0"/>
            </a:endParaRPr>
          </a:p>
          <a:p>
            <a:pPr marL="0" indent="0">
              <a:buNone/>
            </a:pPr>
            <a:r>
              <a:rPr lang="el-GR" sz="2400" b="1" dirty="0" smtClean="0">
                <a:latin typeface="Times New Roman" pitchFamily="18" charset="0"/>
                <a:cs typeface="Times New Roman" pitchFamily="18" charset="0"/>
              </a:rPr>
              <a:t>δ</a:t>
            </a:r>
            <a:r>
              <a:rPr lang="el-GR"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Interreg</a:t>
            </a:r>
            <a:r>
              <a:rPr lang="en-US" sz="2400" b="1" dirty="0">
                <a:latin typeface="Times New Roman" pitchFamily="18" charset="0"/>
                <a:cs typeface="Times New Roman" pitchFamily="18" charset="0"/>
              </a:rPr>
              <a:t> VI-A) IPA </a:t>
            </a:r>
            <a:r>
              <a:rPr lang="el-GR" sz="2400" b="1" dirty="0">
                <a:latin typeface="Times New Roman" pitchFamily="18" charset="0"/>
                <a:cs typeface="Times New Roman" pitchFamily="18" charset="0"/>
              </a:rPr>
              <a:t>ΙΙΙ </a:t>
            </a:r>
            <a:r>
              <a:rPr lang="en-US" sz="2400" b="1" dirty="0">
                <a:latin typeface="Times New Roman" pitchFamily="18" charset="0"/>
                <a:cs typeface="Times New Roman" pitchFamily="18" charset="0"/>
              </a:rPr>
              <a:t>CBC </a:t>
            </a:r>
            <a:r>
              <a:rPr lang="en-US" sz="2400" b="1" dirty="0" smtClean="0">
                <a:latin typeface="Times New Roman" pitchFamily="18" charset="0"/>
                <a:cs typeface="Times New Roman" pitchFamily="18" charset="0"/>
              </a:rPr>
              <a:t>Greece-Albania</a:t>
            </a:r>
            <a:r>
              <a:rPr lang="el-GR" sz="2400" b="1" dirty="0" smtClean="0">
                <a:latin typeface="Times New Roman" pitchFamily="18" charset="0"/>
                <a:cs typeface="Times New Roman" pitchFamily="18" charset="0"/>
              </a:rPr>
              <a:t> (45,965 εκατ. Ε</a:t>
            </a:r>
            <a:r>
              <a:rPr lang="el-GR" sz="2400" b="1" dirty="0" smtClean="0">
                <a:latin typeface="Times New Roman" pitchFamily="18" charset="0"/>
                <a:cs typeface="Times New Roman" pitchFamily="18" charset="0"/>
              </a:rPr>
              <a:t>)</a:t>
            </a:r>
            <a:r>
              <a:rPr lang="el-GR" sz="2400" b="1" dirty="0">
                <a:latin typeface="Times New Roman" pitchFamily="18" charset="0"/>
                <a:cs typeface="Times New Roman" pitchFamily="18" charset="0"/>
              </a:rPr>
              <a:t>.</a:t>
            </a:r>
            <a:r>
              <a:rPr lang="en-US" sz="2400" b="1" dirty="0" smtClean="0">
                <a:latin typeface="Times New Roman" pitchFamily="18" charset="0"/>
                <a:cs typeface="Times New Roman" pitchFamily="18" charset="0"/>
              </a:rPr>
              <a:t> </a:t>
            </a:r>
            <a:endParaRPr lang="el-GR" sz="2400" b="1" dirty="0" smtClean="0">
              <a:latin typeface="Times New Roman" pitchFamily="18" charset="0"/>
              <a:cs typeface="Times New Roman" pitchFamily="18" charset="0"/>
            </a:endParaRPr>
          </a:p>
          <a:p>
            <a:pPr marL="0" indent="0" algn="just">
              <a:buNone/>
            </a:pPr>
            <a:r>
              <a:rPr lang="el-GR" sz="2400" b="1" dirty="0" smtClean="0">
                <a:latin typeface="Times New Roman" pitchFamily="18" charset="0"/>
                <a:cs typeface="Times New Roman" pitchFamily="18" charset="0"/>
              </a:rPr>
              <a:t>ε</a:t>
            </a:r>
            <a:r>
              <a:rPr lang="el-GR"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Interreg</a:t>
            </a:r>
            <a:r>
              <a:rPr lang="en-US" sz="2400" b="1" dirty="0">
                <a:latin typeface="Times New Roman" pitchFamily="18" charset="0"/>
                <a:cs typeface="Times New Roman" pitchFamily="18" charset="0"/>
              </a:rPr>
              <a:t> VI-A) IPA </a:t>
            </a:r>
            <a:r>
              <a:rPr lang="el-GR" sz="2400" b="1" dirty="0">
                <a:latin typeface="Times New Roman" pitchFamily="18" charset="0"/>
                <a:cs typeface="Times New Roman" pitchFamily="18" charset="0"/>
              </a:rPr>
              <a:t>ΙΙΙ </a:t>
            </a:r>
            <a:r>
              <a:rPr lang="en-US" sz="2400" b="1" dirty="0">
                <a:latin typeface="Times New Roman" pitchFamily="18" charset="0"/>
                <a:cs typeface="Times New Roman" pitchFamily="18" charset="0"/>
              </a:rPr>
              <a:t>CBC Greece-Republic of North </a:t>
            </a:r>
            <a:r>
              <a:rPr lang="en-US" sz="2400" b="1" dirty="0" smtClean="0">
                <a:latin typeface="Times New Roman" pitchFamily="18" charset="0"/>
                <a:cs typeface="Times New Roman" pitchFamily="18" charset="0"/>
              </a:rPr>
              <a:t>Macedonia</a:t>
            </a:r>
            <a:r>
              <a:rPr lang="el-GR" sz="2400" b="1" dirty="0" smtClean="0">
                <a:latin typeface="Times New Roman" pitchFamily="18" charset="0"/>
                <a:cs typeface="Times New Roman" pitchFamily="18" charset="0"/>
              </a:rPr>
              <a:t> (45,470 εκατ. Ε</a:t>
            </a:r>
            <a:r>
              <a:rPr lang="el-GR" sz="2400" b="1" dirty="0" smtClean="0">
                <a:latin typeface="Times New Roman" pitchFamily="18" charset="0"/>
                <a:cs typeface="Times New Roman" pitchFamily="18" charset="0"/>
              </a:rPr>
              <a:t>)</a:t>
            </a:r>
            <a:r>
              <a:rPr lang="el-GR" sz="2400" b="1" dirty="0">
                <a:latin typeface="Times New Roman" pitchFamily="18" charset="0"/>
                <a:cs typeface="Times New Roman" pitchFamily="18" charset="0"/>
              </a:rPr>
              <a:t>.</a:t>
            </a:r>
            <a:r>
              <a:rPr lang="en-US" sz="2400" b="1" dirty="0" smtClean="0">
                <a:latin typeface="Times New Roman" pitchFamily="18" charset="0"/>
                <a:cs typeface="Times New Roman" pitchFamily="18" charset="0"/>
              </a:rPr>
              <a:t> </a:t>
            </a:r>
            <a:endParaRPr lang="el-GR" sz="2400" b="1" dirty="0" smtClean="0">
              <a:latin typeface="Times New Roman" pitchFamily="18" charset="0"/>
              <a:cs typeface="Times New Roman" pitchFamily="18" charset="0"/>
            </a:endParaRPr>
          </a:p>
          <a:p>
            <a:pPr marL="0" indent="0">
              <a:buNone/>
            </a:pPr>
            <a:r>
              <a:rPr lang="el-GR" sz="2400" b="1" dirty="0" smtClean="0">
                <a:latin typeface="Times New Roman" pitchFamily="18" charset="0"/>
                <a:cs typeface="Times New Roman" pitchFamily="18" charset="0"/>
              </a:rPr>
              <a:t>στ</a:t>
            </a:r>
            <a:r>
              <a:rPr lang="el-GR"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Interreg</a:t>
            </a:r>
            <a:r>
              <a:rPr lang="en-US" sz="2400" b="1" dirty="0">
                <a:latin typeface="Times New Roman" pitchFamily="18" charset="0"/>
                <a:cs typeface="Times New Roman" pitchFamily="18" charset="0"/>
              </a:rPr>
              <a:t> VI-B) Euro Mediterranean </a:t>
            </a:r>
            <a:r>
              <a:rPr lang="en-US" sz="2400" b="1" dirty="0" smtClean="0">
                <a:latin typeface="Times New Roman" pitchFamily="18" charset="0"/>
                <a:cs typeface="Times New Roman" pitchFamily="18" charset="0"/>
              </a:rPr>
              <a:t>2021-2027</a:t>
            </a:r>
            <a:r>
              <a:rPr lang="el-GR"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(EURO </a:t>
            </a:r>
            <a:r>
              <a:rPr lang="en-US" sz="2400" b="1" dirty="0">
                <a:latin typeface="Times New Roman" pitchFamily="18" charset="0"/>
                <a:cs typeface="Times New Roman" pitchFamily="18" charset="0"/>
              </a:rPr>
              <a:t>MED</a:t>
            </a:r>
            <a:r>
              <a:rPr lang="en-US" sz="2400" b="1" dirty="0" smtClean="0">
                <a:latin typeface="Times New Roman" pitchFamily="18" charset="0"/>
                <a:cs typeface="Times New Roman" pitchFamily="18" charset="0"/>
              </a:rPr>
              <a:t>)</a:t>
            </a:r>
            <a:r>
              <a:rPr lang="el-GR" sz="2400" b="1" dirty="0" smtClean="0">
                <a:latin typeface="Times New Roman" pitchFamily="18" charset="0"/>
                <a:cs typeface="Times New Roman" pitchFamily="18" charset="0"/>
              </a:rPr>
              <a:t> (281 εκατ. Ε</a:t>
            </a:r>
            <a:r>
              <a:rPr lang="el-GR" sz="2400" b="1" dirty="0" smtClean="0">
                <a:latin typeface="Times New Roman" pitchFamily="18" charset="0"/>
                <a:cs typeface="Times New Roman" pitchFamily="18" charset="0"/>
              </a:rPr>
              <a:t>)</a:t>
            </a:r>
            <a:r>
              <a:rPr lang="el-GR" sz="2400" b="1" dirty="0">
                <a:latin typeface="Times New Roman" pitchFamily="18" charset="0"/>
                <a:cs typeface="Times New Roman" pitchFamily="18" charset="0"/>
              </a:rPr>
              <a:t>.</a:t>
            </a:r>
            <a:endParaRPr lang="el-GR" sz="2400" b="1" dirty="0" smtClean="0">
              <a:latin typeface="Times New Roman" pitchFamily="18" charset="0"/>
              <a:cs typeface="Times New Roman" pitchFamily="18" charset="0"/>
            </a:endParaRPr>
          </a:p>
          <a:p>
            <a:pPr marL="0" indent="0">
              <a:buNone/>
            </a:pPr>
            <a:r>
              <a:rPr lang="el-GR" sz="2400" b="1" dirty="0">
                <a:latin typeface="Times New Roman" pitchFamily="18" charset="0"/>
                <a:cs typeface="Times New Roman" pitchFamily="18" charset="0"/>
              </a:rPr>
              <a:t>ζ) (</a:t>
            </a:r>
            <a:r>
              <a:rPr lang="en-US" sz="2400" b="1" dirty="0" err="1">
                <a:latin typeface="Times New Roman" pitchFamily="18" charset="0"/>
                <a:cs typeface="Times New Roman" pitchFamily="18" charset="0"/>
              </a:rPr>
              <a:t>Interreg</a:t>
            </a:r>
            <a:r>
              <a:rPr lang="en-US" sz="2400" b="1" dirty="0">
                <a:latin typeface="Times New Roman" pitchFamily="18" charset="0"/>
                <a:cs typeface="Times New Roman" pitchFamily="18" charset="0"/>
              </a:rPr>
              <a:t> VI-B) </a:t>
            </a:r>
            <a:r>
              <a:rPr lang="en-US" sz="2400" b="1" dirty="0" smtClean="0">
                <a:latin typeface="Times New Roman" pitchFamily="18" charset="0"/>
                <a:cs typeface="Times New Roman" pitchFamily="18" charset="0"/>
              </a:rPr>
              <a:t>Adriatic-Ionian</a:t>
            </a:r>
            <a:r>
              <a:rPr lang="el-GR" sz="2400" b="1" dirty="0" smtClean="0">
                <a:latin typeface="Times New Roman" pitchFamily="18" charset="0"/>
                <a:cs typeface="Times New Roman" pitchFamily="18" charset="0"/>
              </a:rPr>
              <a:t> (99 εκατ. Ε</a:t>
            </a:r>
            <a:r>
              <a:rPr lang="el-GR" sz="2400" b="1" dirty="0" smtClean="0">
                <a:latin typeface="Times New Roman" pitchFamily="18" charset="0"/>
                <a:cs typeface="Times New Roman" pitchFamily="18" charset="0"/>
              </a:rPr>
              <a:t>)</a:t>
            </a:r>
            <a:r>
              <a:rPr lang="el-GR" sz="2400" b="1" dirty="0">
                <a:latin typeface="Times New Roman" pitchFamily="18" charset="0"/>
                <a:cs typeface="Times New Roman" pitchFamily="18" charset="0"/>
              </a:rPr>
              <a:t>.</a:t>
            </a:r>
            <a:r>
              <a:rPr lang="en-US" sz="2400" b="1" dirty="0" smtClean="0">
                <a:latin typeface="Times New Roman" pitchFamily="18" charset="0"/>
                <a:cs typeface="Times New Roman" pitchFamily="18" charset="0"/>
              </a:rPr>
              <a:t> </a:t>
            </a:r>
            <a:endParaRPr lang="el-GR" sz="2400" b="1" dirty="0" smtClean="0">
              <a:latin typeface="Times New Roman" pitchFamily="18" charset="0"/>
              <a:cs typeface="Times New Roman" pitchFamily="18" charset="0"/>
            </a:endParaRPr>
          </a:p>
          <a:p>
            <a:pPr marL="0" indent="0">
              <a:buNone/>
            </a:pPr>
            <a:r>
              <a:rPr lang="el-GR" sz="2400" b="1" dirty="0" smtClean="0">
                <a:latin typeface="Times New Roman" pitchFamily="18" charset="0"/>
                <a:cs typeface="Times New Roman" pitchFamily="18" charset="0"/>
              </a:rPr>
              <a:t>η</a:t>
            </a:r>
            <a:r>
              <a:rPr lang="el-GR"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Interreg</a:t>
            </a:r>
            <a:r>
              <a:rPr lang="en-US" sz="2400" b="1" dirty="0">
                <a:latin typeface="Times New Roman" pitchFamily="18" charset="0"/>
                <a:cs typeface="Times New Roman" pitchFamily="18" charset="0"/>
              </a:rPr>
              <a:t> VI-B) </a:t>
            </a:r>
            <a:r>
              <a:rPr lang="en-US" sz="2400" b="1" dirty="0" err="1">
                <a:latin typeface="Times New Roman" pitchFamily="18" charset="0"/>
                <a:cs typeface="Times New Roman" pitchFamily="18" charset="0"/>
              </a:rPr>
              <a:t>Interreg</a:t>
            </a:r>
            <a:r>
              <a:rPr lang="en-US" sz="2400" b="1" dirty="0">
                <a:latin typeface="Times New Roman" pitchFamily="18" charset="0"/>
                <a:cs typeface="Times New Roman" pitchFamily="18" charset="0"/>
              </a:rPr>
              <a:t> NEXT </a:t>
            </a:r>
            <a:r>
              <a:rPr lang="en-US" sz="2400" b="1" dirty="0" smtClean="0">
                <a:latin typeface="Times New Roman" pitchFamily="18" charset="0"/>
                <a:cs typeface="Times New Roman" pitchFamily="18" charset="0"/>
              </a:rPr>
              <a:t>MED</a:t>
            </a:r>
            <a:r>
              <a:rPr lang="el-GR" sz="2400" b="1" dirty="0" smtClean="0">
                <a:latin typeface="Times New Roman" pitchFamily="18" charset="0"/>
                <a:cs typeface="Times New Roman" pitchFamily="18" charset="0"/>
              </a:rPr>
              <a:t> (265 εκατ. Ε</a:t>
            </a:r>
            <a:r>
              <a:rPr lang="el-GR" sz="2400" b="1" dirty="0" smtClean="0">
                <a:latin typeface="Times New Roman" pitchFamily="18" charset="0"/>
                <a:cs typeface="Times New Roman" pitchFamily="18" charset="0"/>
              </a:rPr>
              <a:t>)</a:t>
            </a:r>
            <a:r>
              <a:rPr lang="el-GR" sz="2400" b="1" dirty="0">
                <a:latin typeface="Times New Roman" pitchFamily="18" charset="0"/>
                <a:cs typeface="Times New Roman" pitchFamily="18" charset="0"/>
              </a:rPr>
              <a:t>.</a:t>
            </a:r>
            <a:endParaRPr lang="en-US" sz="2400" b="1" dirty="0">
              <a:latin typeface="Times New Roman" pitchFamily="18" charset="0"/>
              <a:cs typeface="Times New Roman" pitchFamily="18" charset="0"/>
            </a:endParaRPr>
          </a:p>
          <a:p>
            <a:pPr marL="0" indent="0">
              <a:buNone/>
            </a:pPr>
            <a:endParaRPr lang="el-GR" sz="2400" dirty="0"/>
          </a:p>
        </p:txBody>
      </p:sp>
    </p:spTree>
    <p:extLst>
      <p:ext uri="{BB962C8B-B14F-4D97-AF65-F5344CB8AC3E}">
        <p14:creationId xmlns:p14="http://schemas.microsoft.com/office/powerpoint/2010/main" val="38397209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13 ΠΡΟΓΡΑΜΜΑΤΑ </a:t>
            </a:r>
            <a:r>
              <a:rPr lang="en-US" sz="2400" b="1" dirty="0">
                <a:latin typeface="Times New Roman" pitchFamily="18" charset="0"/>
                <a:cs typeface="Times New Roman" pitchFamily="18" charset="0"/>
              </a:rPr>
              <a:t>INTERREG </a:t>
            </a:r>
            <a:r>
              <a:rPr lang="el-GR" sz="2400" b="1" dirty="0">
                <a:latin typeface="Times New Roman" pitchFamily="18" charset="0"/>
                <a:cs typeface="Times New Roman" pitchFamily="18" charset="0"/>
              </a:rPr>
              <a:t>2021</a:t>
            </a:r>
            <a:endParaRPr lang="el-GR" sz="2400" dirty="0"/>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buNone/>
            </a:pPr>
            <a:r>
              <a:rPr lang="el-GR" sz="2400" b="1" dirty="0">
                <a:latin typeface="Times New Roman" pitchFamily="18" charset="0"/>
                <a:cs typeface="Times New Roman" pitchFamily="18" charset="0"/>
              </a:rPr>
              <a:t>θ) (</a:t>
            </a:r>
            <a:r>
              <a:rPr lang="en-US" sz="2400" b="1" dirty="0" err="1">
                <a:latin typeface="Times New Roman" pitchFamily="18" charset="0"/>
                <a:cs typeface="Times New Roman" pitchFamily="18" charset="0"/>
              </a:rPr>
              <a:t>Interreg</a:t>
            </a:r>
            <a:r>
              <a:rPr lang="en-US" sz="2400" b="1" dirty="0">
                <a:latin typeface="Times New Roman" pitchFamily="18" charset="0"/>
                <a:cs typeface="Times New Roman" pitchFamily="18" charset="0"/>
              </a:rPr>
              <a:t> VI-B) </a:t>
            </a:r>
            <a:r>
              <a:rPr lang="en-US" sz="2400" b="1" dirty="0" err="1">
                <a:latin typeface="Times New Roman" pitchFamily="18" charset="0"/>
                <a:cs typeface="Times New Roman" pitchFamily="18" charset="0"/>
              </a:rPr>
              <a:t>Interreg</a:t>
            </a:r>
            <a:r>
              <a:rPr lang="en-US" sz="2400" b="1" dirty="0">
                <a:latin typeface="Times New Roman" pitchFamily="18" charset="0"/>
                <a:cs typeface="Times New Roman" pitchFamily="18" charset="0"/>
              </a:rPr>
              <a:t> NEXT Black Sea </a:t>
            </a:r>
            <a:r>
              <a:rPr lang="en-US" sz="2400" b="1" dirty="0" smtClean="0">
                <a:latin typeface="Times New Roman" pitchFamily="18" charset="0"/>
                <a:cs typeface="Times New Roman" pitchFamily="18" charset="0"/>
              </a:rPr>
              <a:t>Basin</a:t>
            </a:r>
            <a:r>
              <a:rPr lang="el-GR" sz="2400" b="1" dirty="0" smtClean="0">
                <a:latin typeface="Times New Roman" pitchFamily="18" charset="0"/>
                <a:cs typeface="Times New Roman" pitchFamily="18" charset="0"/>
              </a:rPr>
              <a:t> (72,28 εκατ. Ε</a:t>
            </a:r>
            <a:r>
              <a:rPr lang="el-GR" sz="2400" b="1" dirty="0" smtClean="0">
                <a:latin typeface="Times New Roman" pitchFamily="18" charset="0"/>
                <a:cs typeface="Times New Roman" pitchFamily="18" charset="0"/>
              </a:rPr>
              <a:t>)</a:t>
            </a:r>
            <a:r>
              <a:rPr lang="el-GR" sz="2400" b="1" dirty="0">
                <a:latin typeface="Times New Roman" pitchFamily="18" charset="0"/>
                <a:cs typeface="Times New Roman" pitchFamily="18" charset="0"/>
              </a:rPr>
              <a:t>.</a:t>
            </a:r>
            <a:r>
              <a:rPr lang="en-US" sz="2400" b="1" dirty="0" smtClean="0">
                <a:latin typeface="Times New Roman" pitchFamily="18" charset="0"/>
                <a:cs typeface="Times New Roman" pitchFamily="18" charset="0"/>
              </a:rPr>
              <a:t> </a:t>
            </a:r>
            <a:endParaRPr lang="el-GR" sz="2400" b="1" dirty="0" smtClean="0">
              <a:latin typeface="Times New Roman" pitchFamily="18" charset="0"/>
              <a:cs typeface="Times New Roman" pitchFamily="18" charset="0"/>
            </a:endParaRPr>
          </a:p>
          <a:p>
            <a:pPr marL="0" indent="0">
              <a:buNone/>
            </a:pPr>
            <a:r>
              <a:rPr lang="el-GR" sz="2400" b="1" dirty="0" smtClean="0">
                <a:latin typeface="Times New Roman" pitchFamily="18" charset="0"/>
                <a:cs typeface="Times New Roman" pitchFamily="18" charset="0"/>
              </a:rPr>
              <a:t>ι</a:t>
            </a:r>
            <a:r>
              <a:rPr lang="el-GR"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Interreg</a:t>
            </a:r>
            <a:r>
              <a:rPr lang="en-US" sz="2400" b="1" dirty="0">
                <a:latin typeface="Times New Roman" pitchFamily="18" charset="0"/>
                <a:cs typeface="Times New Roman" pitchFamily="18" charset="0"/>
              </a:rPr>
              <a:t> VI-C) </a:t>
            </a:r>
            <a:r>
              <a:rPr lang="en-US" sz="2400" b="1" dirty="0" err="1">
                <a:latin typeface="Times New Roman" pitchFamily="18" charset="0"/>
                <a:cs typeface="Times New Roman" pitchFamily="18" charset="0"/>
              </a:rPr>
              <a:t>Interreg</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Europe</a:t>
            </a:r>
            <a:r>
              <a:rPr lang="el-GR" sz="2400" b="1" dirty="0" smtClean="0">
                <a:latin typeface="Times New Roman" pitchFamily="18" charset="0"/>
                <a:cs typeface="Times New Roman" pitchFamily="18" charset="0"/>
              </a:rPr>
              <a:t> (379 εκατ. Ε</a:t>
            </a:r>
            <a:r>
              <a:rPr lang="el-GR" sz="2400" b="1" dirty="0" smtClean="0">
                <a:latin typeface="Times New Roman" pitchFamily="18" charset="0"/>
                <a:cs typeface="Times New Roman" pitchFamily="18" charset="0"/>
              </a:rPr>
              <a:t>)</a:t>
            </a:r>
            <a:r>
              <a:rPr lang="el-GR" sz="2400" b="1" dirty="0">
                <a:latin typeface="Times New Roman" pitchFamily="18" charset="0"/>
                <a:cs typeface="Times New Roman" pitchFamily="18" charset="0"/>
              </a:rPr>
              <a:t>.</a:t>
            </a:r>
            <a:r>
              <a:rPr lang="en-US" sz="2400" b="1" dirty="0" smtClean="0">
                <a:latin typeface="Times New Roman" pitchFamily="18" charset="0"/>
                <a:cs typeface="Times New Roman" pitchFamily="18" charset="0"/>
              </a:rPr>
              <a:t> </a:t>
            </a:r>
            <a:endParaRPr lang="el-GR" sz="2400" b="1" dirty="0" smtClean="0">
              <a:latin typeface="Times New Roman" pitchFamily="18" charset="0"/>
              <a:cs typeface="Times New Roman" pitchFamily="18" charset="0"/>
            </a:endParaRPr>
          </a:p>
          <a:p>
            <a:pPr marL="0" indent="0">
              <a:buNone/>
            </a:pPr>
            <a:r>
              <a:rPr lang="el-GR" sz="2400" b="1" dirty="0" smtClean="0">
                <a:latin typeface="Times New Roman" pitchFamily="18" charset="0"/>
                <a:cs typeface="Times New Roman" pitchFamily="18" charset="0"/>
              </a:rPr>
              <a:t>ια</a:t>
            </a:r>
            <a:r>
              <a:rPr lang="el-GR"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Interreg</a:t>
            </a:r>
            <a:r>
              <a:rPr lang="en-US" sz="2400" b="1" dirty="0">
                <a:latin typeface="Times New Roman" pitchFamily="18" charset="0"/>
                <a:cs typeface="Times New Roman" pitchFamily="18" charset="0"/>
              </a:rPr>
              <a:t> VI-C) </a:t>
            </a:r>
            <a:r>
              <a:rPr lang="en-US" sz="2400" b="1" dirty="0" smtClean="0">
                <a:latin typeface="Times New Roman" pitchFamily="18" charset="0"/>
                <a:cs typeface="Times New Roman" pitchFamily="18" charset="0"/>
              </a:rPr>
              <a:t>Interact</a:t>
            </a:r>
            <a:r>
              <a:rPr lang="el-GR" sz="2400" b="1" dirty="0" smtClean="0">
                <a:latin typeface="Times New Roman" pitchFamily="18" charset="0"/>
                <a:cs typeface="Times New Roman" pitchFamily="18" charset="0"/>
              </a:rPr>
              <a:t> (45 εκατ. Ε</a:t>
            </a:r>
            <a:r>
              <a:rPr lang="el-GR" sz="2400" b="1" dirty="0" smtClean="0">
                <a:latin typeface="Times New Roman" pitchFamily="18" charset="0"/>
                <a:cs typeface="Times New Roman" pitchFamily="18" charset="0"/>
              </a:rPr>
              <a:t>)</a:t>
            </a:r>
            <a:r>
              <a:rPr lang="el-GR" sz="2400" b="1" dirty="0">
                <a:latin typeface="Times New Roman" pitchFamily="18" charset="0"/>
                <a:cs typeface="Times New Roman" pitchFamily="18" charset="0"/>
              </a:rPr>
              <a:t>.</a:t>
            </a:r>
            <a:endParaRPr lang="el-GR" sz="2400" b="1" dirty="0" smtClean="0">
              <a:latin typeface="Times New Roman" pitchFamily="18" charset="0"/>
              <a:cs typeface="Times New Roman" pitchFamily="18" charset="0"/>
            </a:endParaRPr>
          </a:p>
          <a:p>
            <a:pPr marL="0" indent="0">
              <a:buNone/>
            </a:pPr>
            <a:r>
              <a:rPr lang="el-GR" sz="2400" b="1" dirty="0" smtClean="0">
                <a:latin typeface="Times New Roman" pitchFamily="18" charset="0"/>
                <a:cs typeface="Times New Roman" pitchFamily="18" charset="0"/>
              </a:rPr>
              <a:t>ιβ</a:t>
            </a:r>
            <a:r>
              <a:rPr lang="el-GR"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Urbact</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IV</a:t>
            </a:r>
            <a:r>
              <a:rPr lang="el-GR" sz="2400" b="1" dirty="0" smtClean="0">
                <a:latin typeface="Times New Roman" pitchFamily="18" charset="0"/>
                <a:cs typeface="Times New Roman" pitchFamily="18" charset="0"/>
              </a:rPr>
              <a:t> (102,934 εκατ. Ε</a:t>
            </a:r>
            <a:r>
              <a:rPr lang="el-GR" sz="2400" b="1" dirty="0" smtClean="0">
                <a:latin typeface="Times New Roman" pitchFamily="18" charset="0"/>
                <a:cs typeface="Times New Roman" pitchFamily="18" charset="0"/>
              </a:rPr>
              <a:t>)</a:t>
            </a:r>
            <a:r>
              <a:rPr lang="el-GR" sz="2400" b="1" dirty="0">
                <a:latin typeface="Times New Roman" pitchFamily="18" charset="0"/>
                <a:cs typeface="Times New Roman" pitchFamily="18" charset="0"/>
              </a:rPr>
              <a:t>.</a:t>
            </a:r>
            <a:endParaRPr lang="el-GR" sz="2400" b="1" dirty="0" smtClean="0">
              <a:latin typeface="Times New Roman" pitchFamily="18" charset="0"/>
              <a:cs typeface="Times New Roman" pitchFamily="18" charset="0"/>
            </a:endParaRPr>
          </a:p>
          <a:p>
            <a:pPr marL="0" indent="0">
              <a:buNone/>
            </a:pPr>
            <a:r>
              <a:rPr lang="el-GR" sz="2400" b="1" dirty="0" smtClean="0">
                <a:latin typeface="Times New Roman" pitchFamily="18" charset="0"/>
                <a:cs typeface="Times New Roman" pitchFamily="18" charset="0"/>
              </a:rPr>
              <a:t>ιγ</a:t>
            </a:r>
            <a:r>
              <a:rPr lang="el-GR" sz="2400" b="1" dirty="0">
                <a:latin typeface="Times New Roman" pitchFamily="18" charset="0"/>
                <a:cs typeface="Times New Roman" pitchFamily="18" charset="0"/>
              </a:rPr>
              <a:t>) </a:t>
            </a:r>
            <a:r>
              <a:rPr lang="en-US" sz="2400" b="1" dirty="0">
                <a:latin typeface="Times New Roman" pitchFamily="18" charset="0"/>
                <a:cs typeface="Times New Roman" pitchFamily="18" charset="0"/>
              </a:rPr>
              <a:t>ESPON 2030 </a:t>
            </a:r>
            <a:r>
              <a:rPr lang="en-US" sz="2400" b="1" dirty="0" smtClean="0">
                <a:latin typeface="Times New Roman" pitchFamily="18" charset="0"/>
                <a:cs typeface="Times New Roman" pitchFamily="18" charset="0"/>
              </a:rPr>
              <a:t>Cooperation</a:t>
            </a:r>
            <a:r>
              <a:rPr lang="el-GR"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Programme</a:t>
            </a:r>
            <a:r>
              <a:rPr lang="el-GR" sz="2400" b="1" dirty="0" smtClean="0">
                <a:latin typeface="Times New Roman" pitchFamily="18" charset="0"/>
                <a:cs typeface="Times New Roman" pitchFamily="18" charset="0"/>
              </a:rPr>
              <a:t> (48 εκατ. Ε</a:t>
            </a:r>
            <a:r>
              <a:rPr lang="el-GR" sz="2400" b="1" dirty="0" smtClean="0">
                <a:latin typeface="Times New Roman" pitchFamily="18" charset="0"/>
                <a:cs typeface="Times New Roman" pitchFamily="18" charset="0"/>
              </a:rPr>
              <a:t>).</a:t>
            </a:r>
            <a:endParaRPr lang="el-GR" sz="2400" b="1" dirty="0">
              <a:latin typeface="Times New Roman" pitchFamily="18" charset="0"/>
              <a:cs typeface="Times New Roman" pitchFamily="18" charset="0"/>
            </a:endParaRPr>
          </a:p>
          <a:p>
            <a:pPr marL="0" indent="0">
              <a:buNone/>
            </a:pPr>
            <a:endParaRPr lang="el-GR" sz="2400" b="1" dirty="0">
              <a:latin typeface="Times New Roman" pitchFamily="18" charset="0"/>
              <a:cs typeface="Times New Roman" pitchFamily="18" charset="0"/>
            </a:endParaRPr>
          </a:p>
          <a:p>
            <a:pPr marL="0" indent="0">
              <a:buNone/>
            </a:pPr>
            <a:r>
              <a:rPr lang="el-GR" sz="2400" b="1" dirty="0" smtClean="0">
                <a:latin typeface="Times New Roman" pitchFamily="18" charset="0"/>
                <a:cs typeface="Times New Roman" pitchFamily="18" charset="0"/>
              </a:rPr>
              <a:t>(Στηρίζονται από το ΕΤΠΑ και μηχανισμούς εξωτερικής χρηματοδότησης).</a:t>
            </a:r>
            <a:endParaRPr lang="el-GR"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970317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smtClean="0">
                <a:latin typeface="Times New Roman" pitchFamily="18" charset="0"/>
                <a:cs typeface="Times New Roman" pitchFamily="18" charset="0"/>
              </a:rPr>
              <a:t>Πολιτική της Ε.Ε. για την οικονομική και κοινωνική συνοχή</a:t>
            </a:r>
            <a:endParaRPr lang="el-GR" sz="2400" dirty="0"/>
          </a:p>
        </p:txBody>
      </p:sp>
      <p:sp>
        <p:nvSpPr>
          <p:cNvPr id="3" name="Θέση περιεχομένου 2"/>
          <p:cNvSpPr>
            <a:spLocks noGrp="1"/>
          </p:cNvSpPr>
          <p:nvPr>
            <p:ph idx="1"/>
          </p:nvPr>
        </p:nvSpPr>
        <p:spPr>
          <a:xfrm>
            <a:off x="457200" y="1600200"/>
            <a:ext cx="8229600" cy="4925144"/>
          </a:xfr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smtClean="0">
                <a:latin typeface="Times New Roman" pitchFamily="18" charset="0"/>
                <a:cs typeface="Times New Roman" pitchFamily="18" charset="0"/>
              </a:rPr>
              <a:t>Τα </a:t>
            </a:r>
            <a:r>
              <a:rPr lang="el-GR" sz="2400" dirty="0">
                <a:latin typeface="Times New Roman" pitchFamily="18" charset="0"/>
                <a:cs typeface="Times New Roman" pitchFamily="18" charset="0"/>
              </a:rPr>
              <a:t>κράτη μέλη ασκούν και συντονίζουν την οικονομική τους πολιτική με σκοπό, μεταξύ άλλων, να επιτύχουν τους </a:t>
            </a:r>
            <a:r>
              <a:rPr lang="el-GR" sz="2400" dirty="0" smtClean="0">
                <a:latin typeface="Times New Roman" pitchFamily="18" charset="0"/>
                <a:cs typeface="Times New Roman" pitchFamily="18" charset="0"/>
              </a:rPr>
              <a:t>ανωτέρω αναφερόμενους στόχους.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smtClean="0">
                <a:latin typeface="Times New Roman" pitchFamily="18" charset="0"/>
                <a:cs typeface="Times New Roman" pitchFamily="18" charset="0"/>
              </a:rPr>
              <a:t>Η </a:t>
            </a:r>
            <a:r>
              <a:rPr lang="el-GR" sz="2400" dirty="0">
                <a:latin typeface="Times New Roman" pitchFamily="18" charset="0"/>
                <a:cs typeface="Times New Roman" pitchFamily="18" charset="0"/>
              </a:rPr>
              <a:t>Ένωση ενισχύει επίσης την υλοποίηση αυτή με τη δράση της μέσω των Διαρθρωτικών Ταμείων </a:t>
            </a:r>
            <a:r>
              <a:rPr lang="el-GR" sz="2400" b="1" u="sng" dirty="0">
                <a:latin typeface="Times New Roman" pitchFamily="18" charset="0"/>
                <a:cs typeface="Times New Roman" pitchFamily="18" charset="0"/>
              </a:rPr>
              <a:t>(Ευρωπαϊκό Γεωργικό Ταμείο Προσανατολισμού και Εγγυήσεων, τμήμα Προσανατολισμού, Ευρωπαϊκό Κοινωνικό Ταμείο, Ευρωπαϊκό Ταμείο Περιφερειακής Ανάπτυξης)</a:t>
            </a:r>
            <a:r>
              <a:rPr lang="el-GR" sz="2400" dirty="0">
                <a:latin typeface="Times New Roman" pitchFamily="18" charset="0"/>
                <a:cs typeface="Times New Roman" pitchFamily="18" charset="0"/>
              </a:rPr>
              <a:t>, της Ευρωπαϊκής Τράπεζας Επενδύσεων και των άλλων υφιστάμενων χρηματοδοτικών μέσων.</a:t>
            </a:r>
          </a:p>
          <a:p>
            <a:pPr marL="0" indent="0">
              <a:buNone/>
            </a:pPr>
            <a:endParaRPr lang="el-GR" sz="2000" dirty="0"/>
          </a:p>
        </p:txBody>
      </p:sp>
    </p:spTree>
    <p:extLst>
      <p:ext uri="{BB962C8B-B14F-4D97-AF65-F5344CB8AC3E}">
        <p14:creationId xmlns:p14="http://schemas.microsoft.com/office/powerpoint/2010/main" val="40822491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smtClean="0">
                <a:latin typeface="Times New Roman" pitchFamily="18" charset="0"/>
                <a:cs typeface="Times New Roman" pitchFamily="18" charset="0"/>
              </a:rPr>
              <a:t>ΛΟΙΠΑ ΠΡΟΓΡΑΜΜΑΤΑ</a:t>
            </a:r>
            <a:endParaRPr lang="el-GR" sz="24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buNone/>
            </a:pPr>
            <a:r>
              <a:rPr lang="el-GR" sz="2400" dirty="0" smtClean="0">
                <a:latin typeface="Times New Roman" pitchFamily="18" charset="0"/>
                <a:cs typeface="Times New Roman" pitchFamily="18" charset="0"/>
              </a:rPr>
              <a:t> </a:t>
            </a:r>
            <a:r>
              <a:rPr lang="el-GR" sz="2400" b="1" dirty="0">
                <a:latin typeface="Times New Roman" pitchFamily="18" charset="0"/>
                <a:cs typeface="Times New Roman" pitchFamily="18" charset="0"/>
              </a:rPr>
              <a:t>3 ΠΡΟΓΡΑΜΜΑΤΑ «ΤΑΜΕΙΑ ΜΕΤΑΝΑΣΤΕΥΣΗΣ ΚΑΙ ΕΣΩΤΕΡΙΚΩΝ ΥΠΟΘΕΣΕΩΝ» (ΤΑΜΕΥ)</a:t>
            </a:r>
            <a:endParaRPr lang="el-GR" sz="2400" dirty="0">
              <a:latin typeface="Times New Roman" pitchFamily="18" charset="0"/>
              <a:cs typeface="Times New Roman" pitchFamily="18" charset="0"/>
            </a:endParaRPr>
          </a:p>
        </p:txBody>
      </p:sp>
    </p:spTree>
    <p:extLst>
      <p:ext uri="{BB962C8B-B14F-4D97-AF65-F5344CB8AC3E}">
        <p14:creationId xmlns:p14="http://schemas.microsoft.com/office/powerpoint/2010/main" val="1600852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smtClean="0">
                <a:latin typeface="Times New Roman" pitchFamily="18" charset="0"/>
                <a:cs typeface="Times New Roman" pitchFamily="18" charset="0"/>
              </a:rPr>
              <a:t>Πολιτική της Ε.Ε. για την οικονομική και κοινωνική συνοχή</a:t>
            </a:r>
            <a:endParaRPr lang="el-GR" sz="2400" dirty="0"/>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lnSpcReduction="10000"/>
          </a:bodyPr>
          <a:lstStyle/>
          <a:p>
            <a:pPr marL="0" indent="0">
              <a:buNone/>
            </a:pPr>
            <a:endParaRPr lang="el-GR" sz="2000" dirty="0" smtClean="0"/>
          </a:p>
          <a:p>
            <a:pPr marL="0" indent="0" algn="just">
              <a:buNone/>
            </a:pPr>
            <a:r>
              <a:rPr lang="el-GR" sz="2400" dirty="0" smtClean="0">
                <a:latin typeface="Times New Roman" pitchFamily="18" charset="0"/>
                <a:cs typeface="Times New Roman" pitchFamily="18" charset="0"/>
              </a:rPr>
              <a:t>Η Επιτροπή υποβάλλει ανά τριετία έκθεση στο </a:t>
            </a:r>
            <a:r>
              <a:rPr lang="el-GR" sz="2400" b="1" u="sng" dirty="0" smtClean="0">
                <a:latin typeface="Times New Roman" pitchFamily="18" charset="0"/>
                <a:cs typeface="Times New Roman" pitchFamily="18" charset="0"/>
              </a:rPr>
              <a:t>Ευρωπαϊκό Κοινοβούλιο, στο Συμβούλιο, στην Οικονομική και Κοινωνική Επιτροπή και στην Επιτροπή των Περιφερειών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smtClean="0">
                <a:latin typeface="Times New Roman" pitchFamily="18" charset="0"/>
                <a:cs typeface="Times New Roman" pitchFamily="18" charset="0"/>
              </a:rPr>
              <a:t>σχετικά </a:t>
            </a:r>
            <a:r>
              <a:rPr lang="el-GR" sz="2400" b="1" u="sng" dirty="0" smtClean="0">
                <a:latin typeface="Times New Roman" pitchFamily="18" charset="0"/>
                <a:cs typeface="Times New Roman" pitchFamily="18" charset="0"/>
              </a:rPr>
              <a:t>με την πρόοδο που έχει σημειωθεί για την υλοποίηση της οικονομικής, κοινωνικής και εδαφικής συνοχής και σχετικά με τον τρόπο με τον οποίο έχουν συμβάλει τα διάφορα μέσα που προβλέπονται από το θεσμικό πλαίσιο της Ε.Ε.</a:t>
            </a:r>
            <a:r>
              <a:rPr lang="el-GR" sz="2400" dirty="0" smtClean="0">
                <a:latin typeface="Times New Roman" pitchFamily="18" charset="0"/>
                <a:cs typeface="Times New Roman" pitchFamily="18" charset="0"/>
              </a:rPr>
              <a:t> </a:t>
            </a:r>
          </a:p>
          <a:p>
            <a:pPr marL="0" indent="0" algn="just">
              <a:buNone/>
            </a:pPr>
            <a:r>
              <a:rPr lang="el-GR" sz="2400" dirty="0" smtClean="0">
                <a:latin typeface="Times New Roman" pitchFamily="18" charset="0"/>
                <a:cs typeface="Times New Roman" pitchFamily="18" charset="0"/>
              </a:rPr>
              <a:t>Η έκθεση αυτή συνοδεύεται, ενδεχομένως, από κατάλληλες προτάσεις.</a:t>
            </a:r>
          </a:p>
          <a:p>
            <a:pPr marL="0" indent="0">
              <a:buNone/>
            </a:pPr>
            <a:endParaRPr lang="el-GR" sz="2000" dirty="0"/>
          </a:p>
        </p:txBody>
      </p:sp>
    </p:spTree>
    <p:extLst>
      <p:ext uri="{BB962C8B-B14F-4D97-AF65-F5344CB8AC3E}">
        <p14:creationId xmlns:p14="http://schemas.microsoft.com/office/powerpoint/2010/main" val="3522858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smtClean="0">
                <a:latin typeface="Times New Roman" pitchFamily="18" charset="0"/>
                <a:cs typeface="Times New Roman" pitchFamily="18" charset="0"/>
              </a:rPr>
              <a:t>Πολιτική της Ε.Ε. για την οικονομική και κοινωνική συνοχή</a:t>
            </a:r>
            <a:endParaRPr lang="el-GR" sz="2400" dirty="0"/>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smtClean="0">
                <a:latin typeface="Times New Roman" pitchFamily="18" charset="0"/>
                <a:cs typeface="Times New Roman" pitchFamily="18" charset="0"/>
              </a:rPr>
              <a:t>Το </a:t>
            </a:r>
            <a:r>
              <a:rPr lang="el-GR" sz="2400" b="1" u="sng" dirty="0">
                <a:latin typeface="Times New Roman" pitchFamily="18" charset="0"/>
                <a:cs typeface="Times New Roman" pitchFamily="18" charset="0"/>
              </a:rPr>
              <a:t>Ευρωπαϊκό Ταμείο Περιφερειακής Ανάπτυξης συμβάλλει στη διόρθωση των κυριότερων περιφερειακών ανισοτήτων στην Ένωση, μέσω συμμετοχής στην ανάπτυξη και στη διαρθρωτική αναπροσαρμογή των περιοχών που παρουσιάζουν καθυστέρηση στην ανάπτυξή τους καθώς και στη μετατροπή των βιομηχανικών περιοχών που βρίσκονται σε παρακμή.</a:t>
            </a:r>
          </a:p>
        </p:txBody>
      </p:sp>
    </p:spTree>
    <p:extLst>
      <p:ext uri="{BB962C8B-B14F-4D97-AF65-F5344CB8AC3E}">
        <p14:creationId xmlns:p14="http://schemas.microsoft.com/office/powerpoint/2010/main" val="2478288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smtClean="0">
                <a:latin typeface="Times New Roman" pitchFamily="18" charset="0"/>
                <a:cs typeface="Times New Roman" pitchFamily="18" charset="0"/>
              </a:rPr>
              <a:t>Πολιτική της Ε.Ε. για την οικονομική και κοινωνική συνοχή</a:t>
            </a:r>
            <a:endParaRPr lang="el-GR" sz="2400" dirty="0"/>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Τ</a:t>
            </a:r>
            <a:r>
              <a:rPr lang="el-GR" sz="2400" dirty="0" smtClean="0">
                <a:latin typeface="Times New Roman" pitchFamily="18" charset="0"/>
                <a:cs typeface="Times New Roman" pitchFamily="18" charset="0"/>
              </a:rPr>
              <a:t>ο </a:t>
            </a:r>
            <a:r>
              <a:rPr lang="el-GR" sz="2400" dirty="0">
                <a:latin typeface="Times New Roman" pitchFamily="18" charset="0"/>
                <a:cs typeface="Times New Roman" pitchFamily="18" charset="0"/>
              </a:rPr>
              <a:t>Ευρωπαϊκό Κοινοβούλιο και το Συμβούλιο, αποφασίζοντας μέσω </a:t>
            </a:r>
            <a:r>
              <a:rPr lang="el-GR" sz="2400" b="1" u="sng" dirty="0">
                <a:latin typeface="Times New Roman" pitchFamily="18" charset="0"/>
                <a:cs typeface="Times New Roman" pitchFamily="18" charset="0"/>
              </a:rPr>
              <a:t>κανονισμών</a:t>
            </a:r>
            <a:r>
              <a:rPr lang="el-GR" sz="2400" dirty="0">
                <a:latin typeface="Times New Roman" pitchFamily="18" charset="0"/>
                <a:cs typeface="Times New Roman" pitchFamily="18" charset="0"/>
              </a:rPr>
              <a:t> σύμφωνα με </a:t>
            </a:r>
            <a:r>
              <a:rPr lang="el-GR" sz="2400" b="1" u="sng" dirty="0">
                <a:latin typeface="Times New Roman" pitchFamily="18" charset="0"/>
                <a:cs typeface="Times New Roman" pitchFamily="18" charset="0"/>
              </a:rPr>
              <a:t>τη συνήθη νομοθετική διαδικασία,</a:t>
            </a:r>
            <a:r>
              <a:rPr lang="el-GR" sz="2400" dirty="0">
                <a:latin typeface="Times New Roman" pitchFamily="18" charset="0"/>
                <a:cs typeface="Times New Roman" pitchFamily="18" charset="0"/>
              </a:rPr>
              <a:t> και μετά από διαβούλευση με την Οικονομική και Κοινωνική Επιτροπή και την Επιτροπή των Περιφερειών, ορίζουν </a:t>
            </a:r>
            <a:r>
              <a:rPr lang="el-GR" sz="2400" b="1" u="sng" dirty="0">
                <a:latin typeface="Times New Roman" pitchFamily="18" charset="0"/>
                <a:cs typeface="Times New Roman" pitchFamily="18" charset="0"/>
              </a:rPr>
              <a:t>τα καθήκοντα, τους πρωταρχικούς στόχους και την οργάνωση των Διαρθρωτικών Ταμείων, γεγονός που μπορεί να επιφέρει συνένωση των Ταμείων. </a:t>
            </a:r>
            <a:endParaRPr lang="el-GR" sz="2400" b="1" u="sng" dirty="0" smtClean="0">
              <a:latin typeface="Times New Roman" pitchFamily="18" charset="0"/>
              <a:cs typeface="Times New Roman" pitchFamily="18" charset="0"/>
            </a:endParaRPr>
          </a:p>
          <a:p>
            <a:pPr marL="0" indent="0" algn="just">
              <a:buNone/>
            </a:pPr>
            <a:endParaRPr lang="el-GR" sz="2400" dirty="0">
              <a:latin typeface="Times New Roman" pitchFamily="18" charset="0"/>
              <a:cs typeface="Times New Roman" pitchFamily="18" charset="0"/>
            </a:endParaRPr>
          </a:p>
          <a:p>
            <a:pPr marL="0" indent="0">
              <a:buNone/>
            </a:pPr>
            <a:endParaRPr lang="el-GR" sz="2000" dirty="0" smtClean="0"/>
          </a:p>
        </p:txBody>
      </p:sp>
    </p:spTree>
    <p:extLst>
      <p:ext uri="{BB962C8B-B14F-4D97-AF65-F5344CB8AC3E}">
        <p14:creationId xmlns:p14="http://schemas.microsoft.com/office/powerpoint/2010/main" val="2061478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Πολιτική της Ε.Ε. για την οικονομική και κοινωνική συνοχή</a:t>
            </a:r>
            <a:endParaRPr lang="el-GR" sz="2400" dirty="0"/>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a:latin typeface="Times New Roman" pitchFamily="18" charset="0"/>
                <a:cs typeface="Times New Roman" pitchFamily="18" charset="0"/>
              </a:rPr>
              <a:t>Με την ίδια διαδικασία καθορίζονται επίσης οι γενικοί κανόνες που εφαρμόζονται στα Ταμεία καθώς και οι αναγκαίες διατάξεις προκειμένου </a:t>
            </a:r>
            <a:r>
              <a:rPr lang="el-GR" sz="2400" b="1" u="sng" dirty="0">
                <a:latin typeface="Times New Roman" pitchFamily="18" charset="0"/>
                <a:cs typeface="Times New Roman" pitchFamily="18" charset="0"/>
              </a:rPr>
              <a:t>να διασφαλιστεί η αποτελεσματικότητά τους και ο συντονισμός των Ταμείων μεταξύ τους και με τα άλλα υφιστάμενα χρηματοδοτικά μέσα.</a:t>
            </a:r>
          </a:p>
          <a:p>
            <a:pPr marL="0" indent="0" algn="just">
              <a:buNone/>
            </a:pPr>
            <a:endParaRPr lang="el-GR" sz="2400" dirty="0" smtClean="0">
              <a:latin typeface="Times New Roman" pitchFamily="18" charset="0"/>
              <a:cs typeface="Times New Roman" pitchFamily="18" charset="0"/>
            </a:endParaRPr>
          </a:p>
          <a:p>
            <a:pPr marL="0" indent="0" algn="just">
              <a:buNone/>
            </a:pPr>
            <a:r>
              <a:rPr lang="el-GR" sz="2400" dirty="0" smtClean="0">
                <a:latin typeface="Times New Roman" pitchFamily="18" charset="0"/>
                <a:cs typeface="Times New Roman" pitchFamily="18" charset="0"/>
              </a:rPr>
              <a:t>Ένα </a:t>
            </a:r>
            <a:r>
              <a:rPr lang="el-GR" sz="2400" b="1" u="sng" dirty="0">
                <a:latin typeface="Times New Roman" pitchFamily="18" charset="0"/>
                <a:cs typeface="Times New Roman" pitchFamily="18" charset="0"/>
              </a:rPr>
              <a:t>Ταμείο Συνοχής</a:t>
            </a:r>
            <a:r>
              <a:rPr lang="el-GR" sz="2400" dirty="0">
                <a:latin typeface="Times New Roman" pitchFamily="18" charset="0"/>
                <a:cs typeface="Times New Roman" pitchFamily="18" charset="0"/>
              </a:rPr>
              <a:t>, ιδρυθέν με την ίδια διαδικασία, συμμετέχει </a:t>
            </a:r>
            <a:r>
              <a:rPr lang="el-GR" sz="2400" dirty="0" smtClean="0">
                <a:latin typeface="Times New Roman" pitchFamily="18" charset="0"/>
                <a:cs typeface="Times New Roman" pitchFamily="18" charset="0"/>
              </a:rPr>
              <a:t>χρηματοδοτικά </a:t>
            </a:r>
            <a:r>
              <a:rPr lang="el-GR" sz="2400" b="1" u="sng" dirty="0">
                <a:latin typeface="Times New Roman" pitchFamily="18" charset="0"/>
                <a:cs typeface="Times New Roman" pitchFamily="18" charset="0"/>
              </a:rPr>
              <a:t>σε σχέδια περιβάλλοντος και διευρωπαϊκών δικτύων στον τομέα της υποδομής των </a:t>
            </a:r>
            <a:r>
              <a:rPr lang="el-GR" sz="2400" b="1" u="sng" dirty="0" smtClean="0">
                <a:latin typeface="Times New Roman" pitchFamily="18" charset="0"/>
                <a:cs typeface="Times New Roman" pitchFamily="18" charset="0"/>
              </a:rPr>
              <a:t>μεταφορών.</a:t>
            </a:r>
            <a:endParaRPr lang="el-GR" sz="24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2951867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smtClean="0">
                <a:latin typeface="Times New Roman" pitchFamily="18" charset="0"/>
                <a:cs typeface="Times New Roman" pitchFamily="18" charset="0"/>
              </a:rPr>
              <a:t>ΣΤΟΧΟΙ ΠΡΟΓΡΑΜΜΑΤΙΚΗΣ ΠΕΡΙΟΔΟΥ 2021-2027</a:t>
            </a:r>
            <a:endParaRPr lang="el-GR" sz="2400" b="1" dirty="0">
              <a:latin typeface="Times New Roman" pitchFamily="18" charset="0"/>
              <a:cs typeface="Times New Roman" pitchFamily="18" charset="0"/>
            </a:endParaRPr>
          </a:p>
        </p:txBody>
      </p:sp>
      <p:sp>
        <p:nvSpPr>
          <p:cNvPr id="3" name="Θέση περιεχομένου 2"/>
          <p:cNvSpPr>
            <a:spLocks noGrp="1"/>
          </p:cNvSpPr>
          <p:nvPr>
            <p:ph idx="1"/>
          </p:nvPr>
        </p:nvSpPr>
        <p:spPr>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800" dirty="0">
                <a:latin typeface="Times New Roman" pitchFamily="18" charset="0"/>
                <a:cs typeface="Times New Roman" pitchFamily="18" charset="0"/>
              </a:rPr>
              <a:t>Με βάση τον Κανονισμό (ΕΕ) </a:t>
            </a:r>
            <a:r>
              <a:rPr lang="el-GR" sz="2800" b="1" u="sng" dirty="0">
                <a:latin typeface="Times New Roman" pitchFamily="18" charset="0"/>
                <a:cs typeface="Times New Roman" pitchFamily="18" charset="0"/>
              </a:rPr>
              <a:t>2021/1060</a:t>
            </a:r>
            <a:r>
              <a:rPr lang="el-GR" sz="2800" dirty="0">
                <a:latin typeface="Times New Roman" pitchFamily="18" charset="0"/>
                <a:cs typeface="Times New Roman" pitchFamily="18" charset="0"/>
              </a:rPr>
              <a:t>, άρθρο 5, ως Στόχοι </a:t>
            </a:r>
            <a:r>
              <a:rPr lang="el-GR" sz="2800" b="1" u="sng" dirty="0" smtClean="0">
                <a:latin typeface="Times New Roman" pitchFamily="18" charset="0"/>
                <a:cs typeface="Times New Roman" pitchFamily="18" charset="0"/>
              </a:rPr>
              <a:t>(</a:t>
            </a:r>
            <a:r>
              <a:rPr lang="el-GR" sz="2800" b="1" u="sng" dirty="0">
                <a:latin typeface="Times New Roman" pitchFamily="18" charset="0"/>
                <a:cs typeface="Times New Roman" pitchFamily="18" charset="0"/>
              </a:rPr>
              <a:t>σ</a:t>
            </a:r>
            <a:r>
              <a:rPr lang="el-GR" sz="2800" b="1" u="sng" dirty="0" smtClean="0">
                <a:latin typeface="Times New Roman" pitchFamily="18" charset="0"/>
                <a:cs typeface="Times New Roman" pitchFamily="18" charset="0"/>
              </a:rPr>
              <a:t>τηρίζονται </a:t>
            </a:r>
            <a:r>
              <a:rPr lang="el-GR" sz="2800" b="1" u="sng" dirty="0">
                <a:latin typeface="Times New Roman" pitchFamily="18" charset="0"/>
                <a:cs typeface="Times New Roman" pitchFamily="18" charset="0"/>
              </a:rPr>
              <a:t>από το ΕΤΠΑ, ΕΚΤ+, Ταμείο Συνοχής και </a:t>
            </a:r>
            <a:r>
              <a:rPr lang="el-GR" sz="2800" b="1" u="sng" dirty="0" smtClean="0">
                <a:latin typeface="Times New Roman" pitchFamily="18" charset="0"/>
                <a:cs typeface="Times New Roman" pitchFamily="18" charset="0"/>
              </a:rPr>
              <a:t>ΕΤΘΑΥ), </a:t>
            </a:r>
            <a:r>
              <a:rPr lang="el-GR" sz="2800" dirty="0" smtClean="0">
                <a:latin typeface="Times New Roman" pitchFamily="18" charset="0"/>
                <a:cs typeface="Times New Roman" pitchFamily="18" charset="0"/>
              </a:rPr>
              <a:t>ορίζονται </a:t>
            </a:r>
            <a:r>
              <a:rPr lang="el-GR" sz="2800" dirty="0">
                <a:latin typeface="Times New Roman" pitchFamily="18" charset="0"/>
                <a:cs typeface="Times New Roman" pitchFamily="18" charset="0"/>
              </a:rPr>
              <a:t>οι κάτωθι </a:t>
            </a:r>
            <a:r>
              <a:rPr lang="el-GR" sz="2800" dirty="0" smtClean="0">
                <a:latin typeface="Times New Roman" pitchFamily="18" charset="0"/>
                <a:cs typeface="Times New Roman" pitchFamily="18" charset="0"/>
              </a:rPr>
              <a:t>:</a:t>
            </a:r>
          </a:p>
          <a:p>
            <a:pPr marL="0" indent="0" algn="just">
              <a:buNone/>
            </a:pPr>
            <a:endParaRPr lang="el-GR" sz="2800" dirty="0">
              <a:latin typeface="Times New Roman" pitchFamily="18" charset="0"/>
              <a:cs typeface="Times New Roman" pitchFamily="18" charset="0"/>
            </a:endParaRPr>
          </a:p>
          <a:p>
            <a:pPr marL="0" indent="0" algn="just">
              <a:buNone/>
            </a:pPr>
            <a:r>
              <a:rPr lang="el-GR" sz="2800" dirty="0" smtClean="0">
                <a:latin typeface="Times New Roman" pitchFamily="18" charset="0"/>
                <a:cs typeface="Times New Roman" pitchFamily="18" charset="0"/>
              </a:rPr>
              <a:t>α</a:t>
            </a:r>
            <a:r>
              <a:rPr lang="el-GR" sz="2800" dirty="0">
                <a:latin typeface="Times New Roman" pitchFamily="18" charset="0"/>
                <a:cs typeface="Times New Roman" pitchFamily="18" charset="0"/>
              </a:rPr>
              <a:t>) </a:t>
            </a:r>
            <a:r>
              <a:rPr lang="el-GR" sz="2800" b="1" u="sng" dirty="0">
                <a:latin typeface="Times New Roman" pitchFamily="18" charset="0"/>
                <a:cs typeface="Times New Roman" pitchFamily="18" charset="0"/>
              </a:rPr>
              <a:t>μια Ευρώπη πιο ανταγωνιστική και πιο έξυπνη μέσω της προώθησης του καινοτόμου και έξυπνου οικονομικού μετασχηματισμού και της περιφερειακής συνδεσιμότητας ΤΠΕ</a:t>
            </a:r>
            <a:r>
              <a:rPr lang="el-GR" sz="2800" b="1" u="sng" dirty="0" smtClean="0">
                <a:latin typeface="Times New Roman" pitchFamily="18" charset="0"/>
                <a:cs typeface="Times New Roman" pitchFamily="18" charset="0"/>
              </a:rPr>
              <a:t>,</a:t>
            </a:r>
          </a:p>
          <a:p>
            <a:pPr marL="0" indent="0">
              <a:buNone/>
            </a:pPr>
            <a:endParaRPr lang="el-GR" sz="2000" dirty="0"/>
          </a:p>
        </p:txBody>
      </p:sp>
    </p:spTree>
    <p:extLst>
      <p:ext uri="{BB962C8B-B14F-4D97-AF65-F5344CB8AC3E}">
        <p14:creationId xmlns:p14="http://schemas.microsoft.com/office/powerpoint/2010/main" val="436467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ΣΤΟΧΟΙ ΠΡΟΓΡΑΜΜΑΤΙΚΗΣ ΠΕΡΙΟΔΟΥ 2021-2027</a:t>
            </a:r>
            <a:endParaRPr lang="el-GR" sz="2400" dirty="0"/>
          </a:p>
        </p:txBody>
      </p:sp>
      <p:sp>
        <p:nvSpPr>
          <p:cNvPr id="3" name="Θέση περιεχομένου 2"/>
          <p:cNvSpPr>
            <a:spLocks noGrp="1"/>
          </p:cNvSpPr>
          <p:nvPr>
            <p:ph idx="1"/>
          </p:nvPr>
        </p:nvSpPr>
        <p:spPr>
          <a:xfrm>
            <a:off x="457200" y="1600200"/>
            <a:ext cx="8229600" cy="4853136"/>
          </a:xfr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85000" lnSpcReduction="20000"/>
          </a:bodyPr>
          <a:lstStyle/>
          <a:p>
            <a:pPr marL="0" lvl="1" indent="0" algn="just">
              <a:buNone/>
            </a:pPr>
            <a:r>
              <a:rPr lang="el-GR" dirty="0" smtClean="0">
                <a:latin typeface="Times New Roman" pitchFamily="18" charset="0"/>
                <a:cs typeface="Times New Roman" pitchFamily="18" charset="0"/>
              </a:rPr>
              <a:t>β) μια </a:t>
            </a:r>
            <a:r>
              <a:rPr lang="el-GR" b="1" u="sng" dirty="0" smtClean="0">
                <a:latin typeface="Times New Roman" pitchFamily="18" charset="0"/>
                <a:cs typeface="Times New Roman" pitchFamily="18" charset="0"/>
              </a:rPr>
              <a:t>πιο πράσινη και ανθεκτική Ευρώπη με χαμηλές εκπομπές διοξειδίου του άνθρακα </a:t>
            </a:r>
            <a:r>
              <a:rPr lang="el-GR" dirty="0" smtClean="0">
                <a:latin typeface="Times New Roman" pitchFamily="18" charset="0"/>
                <a:cs typeface="Times New Roman" pitchFamily="18" charset="0"/>
              </a:rPr>
              <a:t>και καθ’ </a:t>
            </a:r>
            <a:r>
              <a:rPr lang="el-GR" dirty="0" err="1" smtClean="0">
                <a:latin typeface="Times New Roman" pitchFamily="18" charset="0"/>
                <a:cs typeface="Times New Roman" pitchFamily="18" charset="0"/>
              </a:rPr>
              <a:t>οδόν</a:t>
            </a:r>
            <a:r>
              <a:rPr lang="el-GR" dirty="0" smtClean="0">
                <a:latin typeface="Times New Roman" pitchFamily="18" charset="0"/>
                <a:cs typeface="Times New Roman" pitchFamily="18" charset="0"/>
              </a:rPr>
              <a:t> προς μια οικονομία καθαρών μηδενικών εκπομπών διοξειδίου του άνθρακα, </a:t>
            </a:r>
          </a:p>
          <a:p>
            <a:pPr marL="0" lvl="1" indent="0" algn="just">
              <a:buNone/>
            </a:pPr>
            <a:endParaRPr lang="el-GR" dirty="0">
              <a:latin typeface="Times New Roman" pitchFamily="18" charset="0"/>
              <a:cs typeface="Times New Roman" pitchFamily="18" charset="0"/>
            </a:endParaRPr>
          </a:p>
          <a:p>
            <a:pPr marL="0" lvl="1" indent="0" algn="just">
              <a:buNone/>
            </a:pPr>
            <a:r>
              <a:rPr lang="el-GR" dirty="0" smtClean="0">
                <a:latin typeface="Times New Roman" pitchFamily="18" charset="0"/>
                <a:cs typeface="Times New Roman" pitchFamily="18" charset="0"/>
              </a:rPr>
              <a:t>μέσω της προώθησης της δίκαιης μετάβασης </a:t>
            </a:r>
          </a:p>
          <a:p>
            <a:pPr marL="0" lvl="1" indent="0" algn="just">
              <a:buNone/>
            </a:pPr>
            <a:r>
              <a:rPr lang="el-GR" b="1" u="sng" dirty="0" smtClean="0">
                <a:latin typeface="Times New Roman" pitchFamily="18" charset="0"/>
                <a:cs typeface="Times New Roman" pitchFamily="18" charset="0"/>
              </a:rPr>
              <a:t>σε καθαρές μορφές ενέργειας, </a:t>
            </a:r>
          </a:p>
          <a:p>
            <a:pPr marL="0" lvl="1" indent="0" algn="just">
              <a:buNone/>
            </a:pPr>
            <a:r>
              <a:rPr lang="el-GR" b="1" u="sng" dirty="0" smtClean="0">
                <a:latin typeface="Times New Roman" pitchFamily="18" charset="0"/>
                <a:cs typeface="Times New Roman" pitchFamily="18" charset="0"/>
              </a:rPr>
              <a:t>των πράσινων και γαλάζιων επενδύσεων, </a:t>
            </a:r>
          </a:p>
          <a:p>
            <a:pPr marL="0" lvl="1" indent="0" algn="just">
              <a:buNone/>
            </a:pPr>
            <a:r>
              <a:rPr lang="el-GR" b="1" u="sng" dirty="0" smtClean="0">
                <a:latin typeface="Times New Roman" pitchFamily="18" charset="0"/>
                <a:cs typeface="Times New Roman" pitchFamily="18" charset="0"/>
              </a:rPr>
              <a:t>της κυκλικής οικονομίας, </a:t>
            </a:r>
          </a:p>
          <a:p>
            <a:pPr marL="0" lvl="1" indent="0" algn="just">
              <a:buNone/>
            </a:pPr>
            <a:r>
              <a:rPr lang="el-GR" b="1" u="sng" dirty="0" smtClean="0">
                <a:latin typeface="Times New Roman" pitchFamily="18" charset="0"/>
                <a:cs typeface="Times New Roman" pitchFamily="18" charset="0"/>
              </a:rPr>
              <a:t>του μετριασμού της κλιματικής αλλαγής και της προσαρμογής στην κλιματική αλλαγή, </a:t>
            </a:r>
          </a:p>
          <a:p>
            <a:pPr marL="0" lvl="1" indent="0" algn="just">
              <a:buNone/>
            </a:pPr>
            <a:r>
              <a:rPr lang="el-GR" b="1" u="sng" dirty="0" smtClean="0">
                <a:latin typeface="Times New Roman" pitchFamily="18" charset="0"/>
                <a:cs typeface="Times New Roman" pitchFamily="18" charset="0"/>
              </a:rPr>
              <a:t>της πρόληψης και της διαχείρισης των κινδύνων και </a:t>
            </a:r>
          </a:p>
          <a:p>
            <a:pPr marL="0" lvl="1" indent="0" algn="just">
              <a:buNone/>
            </a:pPr>
            <a:r>
              <a:rPr lang="el-GR" b="1" u="sng" dirty="0" smtClean="0">
                <a:latin typeface="Times New Roman" pitchFamily="18" charset="0"/>
                <a:cs typeface="Times New Roman" pitchFamily="18" charset="0"/>
              </a:rPr>
              <a:t>της βιώσιμης αστικής κινητικότητας</a:t>
            </a:r>
            <a:r>
              <a:rPr lang="el-GR" dirty="0" smtClean="0">
                <a:latin typeface="Times New Roman" pitchFamily="18" charset="0"/>
                <a:cs typeface="Times New Roman" pitchFamily="18" charset="0"/>
              </a:rPr>
              <a:t>,</a:t>
            </a:r>
          </a:p>
          <a:p>
            <a:pPr marL="0" indent="0">
              <a:buNone/>
            </a:pPr>
            <a:endParaRPr lang="el-GR" sz="2000" dirty="0"/>
          </a:p>
        </p:txBody>
      </p:sp>
    </p:spTree>
    <p:extLst>
      <p:ext uri="{BB962C8B-B14F-4D97-AF65-F5344CB8AC3E}">
        <p14:creationId xmlns:p14="http://schemas.microsoft.com/office/powerpoint/2010/main" val="42537679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2120</Words>
  <Application>Microsoft Office PowerPoint</Application>
  <PresentationFormat>Προβολή στην οθόνη (4:3)</PresentationFormat>
  <Paragraphs>181</Paragraphs>
  <Slides>30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Θέμα του Office</vt:lpstr>
      <vt:lpstr>Η συμβολή των Ευρωπαϊκών Διαρθρωτικών και Επενδυτικών Ταμείων της Προγραμματικής Περιόδου 2021-2027 στη μεταρρύθμιση του Δημοσίου Τομέα</vt:lpstr>
      <vt:lpstr>Πολιτική της Ε.Ε. για την οικονομική και κοινωνική συνοχή</vt:lpstr>
      <vt:lpstr>Πολιτική της Ε.Ε. για την οικονομική και κοινωνική συνοχή</vt:lpstr>
      <vt:lpstr>Πολιτική της Ε.Ε. για την οικονομική και κοινωνική συνοχή</vt:lpstr>
      <vt:lpstr>Πολιτική της Ε.Ε. για την οικονομική και κοινωνική συνοχή</vt:lpstr>
      <vt:lpstr>Πολιτική της Ε.Ε. για την οικονομική και κοινωνική συνοχή</vt:lpstr>
      <vt:lpstr>Πολιτική της Ε.Ε. για την οικονομική και κοινωνική συνοχή</vt:lpstr>
      <vt:lpstr>ΣΤΟΧΟΙ ΠΡΟΓΡΑΜΜΑΤΙΚΗΣ ΠΕΡΙΟΔΟΥ 2021-2027</vt:lpstr>
      <vt:lpstr>ΣΤΟΧΟΙ ΠΡΟΓΡΑΜΜΑΤΙΚΗΣ ΠΕΡΙΟΔΟΥ 2021-2027</vt:lpstr>
      <vt:lpstr>ΣΤΟΧΟΙ ΠΡΟΓΡΑΜΜΑΤΙΚΗΣ ΠΕΡΙΟΔΟΥ 2021-2027</vt:lpstr>
      <vt:lpstr>ΣΤΟΧΟΙ ΠΡΟΓΡΑΜΜΑΤΙΚΗΣ ΠΕΡΙΟΔΟΥ 2021-2027</vt:lpstr>
      <vt:lpstr>Συνεργασία μεταξύ των επιπέδων διοίκησης</vt:lpstr>
      <vt:lpstr> Διάκριση κατηγοριών Περιφερειών επιπέδου NUTS 2 (Στόχος «Επενδύσεις στην απασχόληση και την ανάπτυξη») (Στήριξη από ΕΤΠΑ, ΕΚΤ+ και Ταμείο Συνοχής) </vt:lpstr>
      <vt:lpstr>  Διάκριση κατηγοριών Περιφερειών επιπέδου NUTS 2 (Στόχος «Επενδύσεις στην απασχόληση και την ανάπτυξη») (Στήριξη από ΕΤΠΑ, ΕΚΤ+ και Ταμείο Συνοχής)  </vt:lpstr>
      <vt:lpstr>  Διάκριση κατηγοριών Περιφερειών επιπέδου NUTS 2 (Στόχος «Επενδύσεις στην απασχόληση και την ανάπτυξη») (Στήριξη από ΕΤΠΑ, ΕΚΤ+ και Ταμείο Συνοχής)  </vt:lpstr>
      <vt:lpstr>Πόροι Στόχου  «Επενδύσεις στην απασχόληση και την ανάπτυξη»</vt:lpstr>
      <vt:lpstr>Πόροι Στόχου  «Επενδύσεις στην απασχόληση και την ανάπτυξη»</vt:lpstr>
      <vt:lpstr>Πόροι Στόχου  «Ευρωπαϊκή Εδαφική Συνεργασία»</vt:lpstr>
      <vt:lpstr>ΤΑΜΕΙΑ ΧΡΗΜΑΤΟΔΟΤΗΣΗΣ</vt:lpstr>
      <vt:lpstr>ΤΑΜΕΙΑ ΧΡΗΜΑΤΟΔΟΤΗΣΗΣ</vt:lpstr>
      <vt:lpstr>9 ΤΟΜΕΑΚΑ ΠΡΟΓΡΑΜΜΑΤΑ 2021-2027</vt:lpstr>
      <vt:lpstr>9 ΤΟΜΕΑΚΑ ΠΡΟΓΡΑΜΜΑΤΑ 2021-2027</vt:lpstr>
      <vt:lpstr>9 ΤΟΜΕΑΚΑ ΠΡΟΓΡΑΜΜΑΤΑ 2021-2027</vt:lpstr>
      <vt:lpstr>9 ΤΟΜΕΑΚΑ ΠΡΟΓΡΑΜΜΑΤΑ 2021-2027</vt:lpstr>
      <vt:lpstr>13 ΠΕΡΙΦΕΡΕΙΑΚΑ ΠΡΟΓΡΑΜΜΑΤΑ 2021-2027</vt:lpstr>
      <vt:lpstr>13 ΠΕΡΙΦΕΡΕΙΑΚΑ ΠΡΟΓΡΑΜΜΑΤΑ 2021-2027</vt:lpstr>
      <vt:lpstr>13 ΠΕΡΙΦΕΡΕΙΑΚΑ ΠΡΟΓΡΑΜΜΑΤΑ 2021-2027</vt:lpstr>
      <vt:lpstr>13 ΠΡΟΓΡΑΜΜΑΤΑ INTERREG 2021-2027</vt:lpstr>
      <vt:lpstr>13 ΠΡΟΓΡΑΜΜΑΤΑ INTERREG 2021</vt:lpstr>
      <vt:lpstr>ΛΟΙΠΑ ΠΡΟΓΡΑΜΜΑΤΑ</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συμβολή των Ευρωπαϊκών Διαρθρωτικών και Επενδυτικών Ταμείων της Προγραμματικής Περιόδου 2021-2027 στη μεταρρύθμιση του Δημοσίου Τομέα</dc:title>
  <dc:creator>εφη - ακης</dc:creator>
  <cp:lastModifiedBy>εφη - ακης</cp:lastModifiedBy>
  <cp:revision>28</cp:revision>
  <dcterms:created xsi:type="dcterms:W3CDTF">2022-11-10T08:09:37Z</dcterms:created>
  <dcterms:modified xsi:type="dcterms:W3CDTF">2022-11-11T05:57:17Z</dcterms:modified>
</cp:coreProperties>
</file>