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3" r:id="rId6"/>
    <p:sldId id="264" r:id="rId7"/>
    <p:sldId id="265" r:id="rId8"/>
    <p:sldId id="266" r:id="rId9"/>
    <p:sldId id="267" r:id="rId10"/>
    <p:sldId id="309" r:id="rId11"/>
    <p:sldId id="268" r:id="rId12"/>
    <p:sldId id="310" r:id="rId13"/>
    <p:sldId id="269" r:id="rId14"/>
    <p:sldId id="270" r:id="rId15"/>
    <p:sldId id="271" r:id="rId16"/>
    <p:sldId id="272" r:id="rId17"/>
    <p:sldId id="311" r:id="rId18"/>
    <p:sldId id="273" r:id="rId19"/>
    <p:sldId id="274" r:id="rId20"/>
    <p:sldId id="275" r:id="rId21"/>
    <p:sldId id="276" r:id="rId22"/>
    <p:sldId id="277" r:id="rId23"/>
    <p:sldId id="278" r:id="rId24"/>
    <p:sldId id="279" r:id="rId25"/>
    <p:sldId id="280" r:id="rId26"/>
    <p:sldId id="281" r:id="rId27"/>
    <p:sldId id="312" r:id="rId28"/>
    <p:sldId id="282" r:id="rId29"/>
    <p:sldId id="313" r:id="rId30"/>
    <p:sldId id="283" r:id="rId31"/>
    <p:sldId id="284" r:id="rId32"/>
    <p:sldId id="314" r:id="rId33"/>
    <p:sldId id="285" r:id="rId34"/>
    <p:sldId id="286" r:id="rId35"/>
    <p:sldId id="315" r:id="rId36"/>
    <p:sldId id="287" r:id="rId37"/>
    <p:sldId id="288" r:id="rId38"/>
    <p:sldId id="289" r:id="rId39"/>
    <p:sldId id="290" r:id="rId40"/>
    <p:sldId id="316" r:id="rId41"/>
    <p:sldId id="291" r:id="rId42"/>
    <p:sldId id="317" r:id="rId43"/>
    <p:sldId id="292" r:id="rId44"/>
    <p:sldId id="295" r:id="rId45"/>
    <p:sldId id="296" r:id="rId46"/>
    <p:sldId id="297" r:id="rId47"/>
    <p:sldId id="318" r:id="rId48"/>
    <p:sldId id="298" r:id="rId49"/>
    <p:sldId id="319" r:id="rId50"/>
    <p:sldId id="299" r:id="rId51"/>
    <p:sldId id="300" r:id="rId52"/>
    <p:sldId id="301" r:id="rId53"/>
    <p:sldId id="302" r:id="rId54"/>
    <p:sldId id="303" r:id="rId55"/>
    <p:sldId id="305" r:id="rId56"/>
    <p:sldId id="320" r:id="rId57"/>
    <p:sldId id="306" r:id="rId58"/>
    <p:sldId id="307" r:id="rId5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6" d="100"/>
          <a:sy n="76" d="100"/>
        </p:scale>
        <p:origin x="-2634" y="-82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a:t>Στυλ κύριου τίτλου</a:t>
            </a: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A0B7E5AD-C63D-408B-A22B-EED0FA129797}" type="datetimeFigureOut">
              <a:rPr lang="el-GR" smtClean="0"/>
              <a:pPr/>
              <a:t>29/4/2024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EE80452-A5C3-468B-BF4C-573DCDEB1501}" type="slidenum">
              <a:rPr lang="el-GR" smtClean="0"/>
              <a:pPr/>
              <a:t>‹#›</a:t>
            </a:fld>
            <a:endParaRPr lang="el-GR"/>
          </a:p>
        </p:txBody>
      </p:sp>
    </p:spTree>
    <p:extLst>
      <p:ext uri="{BB962C8B-B14F-4D97-AF65-F5344CB8AC3E}">
        <p14:creationId xmlns:p14="http://schemas.microsoft.com/office/powerpoint/2010/main" xmlns="" val="4209198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A0B7E5AD-C63D-408B-A22B-EED0FA129797}" type="datetimeFigureOut">
              <a:rPr lang="el-GR" smtClean="0"/>
              <a:pPr/>
              <a:t>29/4/2024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EE80452-A5C3-468B-BF4C-573DCDEB1501}" type="slidenum">
              <a:rPr lang="el-GR" smtClean="0"/>
              <a:pPr/>
              <a:t>‹#›</a:t>
            </a:fld>
            <a:endParaRPr lang="el-GR"/>
          </a:p>
        </p:txBody>
      </p:sp>
    </p:spTree>
    <p:extLst>
      <p:ext uri="{BB962C8B-B14F-4D97-AF65-F5344CB8AC3E}">
        <p14:creationId xmlns:p14="http://schemas.microsoft.com/office/powerpoint/2010/main" xmlns="" val="318391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A0B7E5AD-C63D-408B-A22B-EED0FA129797}" type="datetimeFigureOut">
              <a:rPr lang="el-GR" smtClean="0"/>
              <a:pPr/>
              <a:t>29/4/2024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EE80452-A5C3-468B-BF4C-573DCDEB1501}" type="slidenum">
              <a:rPr lang="el-GR" smtClean="0"/>
              <a:pPr/>
              <a:t>‹#›</a:t>
            </a:fld>
            <a:endParaRPr lang="el-GR"/>
          </a:p>
        </p:txBody>
      </p:sp>
    </p:spTree>
    <p:extLst>
      <p:ext uri="{BB962C8B-B14F-4D97-AF65-F5344CB8AC3E}">
        <p14:creationId xmlns:p14="http://schemas.microsoft.com/office/powerpoint/2010/main" xmlns="" val="3831869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A0B7E5AD-C63D-408B-A22B-EED0FA129797}" type="datetimeFigureOut">
              <a:rPr lang="el-GR" smtClean="0"/>
              <a:pPr/>
              <a:t>29/4/2024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EE80452-A5C3-468B-BF4C-573DCDEB1501}" type="slidenum">
              <a:rPr lang="el-GR" smtClean="0"/>
              <a:pPr/>
              <a:t>‹#›</a:t>
            </a:fld>
            <a:endParaRPr lang="el-GR"/>
          </a:p>
        </p:txBody>
      </p:sp>
    </p:spTree>
    <p:extLst>
      <p:ext uri="{BB962C8B-B14F-4D97-AF65-F5344CB8AC3E}">
        <p14:creationId xmlns:p14="http://schemas.microsoft.com/office/powerpoint/2010/main" xmlns="" val="304417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A0B7E5AD-C63D-408B-A22B-EED0FA129797}" type="datetimeFigureOut">
              <a:rPr lang="el-GR" smtClean="0"/>
              <a:pPr/>
              <a:t>29/4/2024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EE80452-A5C3-468B-BF4C-573DCDEB1501}" type="slidenum">
              <a:rPr lang="el-GR" smtClean="0"/>
              <a:pPr/>
              <a:t>‹#›</a:t>
            </a:fld>
            <a:endParaRPr lang="el-GR"/>
          </a:p>
        </p:txBody>
      </p:sp>
    </p:spTree>
    <p:extLst>
      <p:ext uri="{BB962C8B-B14F-4D97-AF65-F5344CB8AC3E}">
        <p14:creationId xmlns:p14="http://schemas.microsoft.com/office/powerpoint/2010/main" xmlns="" val="1421208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A0B7E5AD-C63D-408B-A22B-EED0FA129797}" type="datetimeFigureOut">
              <a:rPr lang="el-GR" smtClean="0"/>
              <a:pPr/>
              <a:t>29/4/2024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EE80452-A5C3-468B-BF4C-573DCDEB1501}" type="slidenum">
              <a:rPr lang="el-GR" smtClean="0"/>
              <a:pPr/>
              <a:t>‹#›</a:t>
            </a:fld>
            <a:endParaRPr lang="el-GR"/>
          </a:p>
        </p:txBody>
      </p:sp>
    </p:spTree>
    <p:extLst>
      <p:ext uri="{BB962C8B-B14F-4D97-AF65-F5344CB8AC3E}">
        <p14:creationId xmlns:p14="http://schemas.microsoft.com/office/powerpoint/2010/main" xmlns="" val="72979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A0B7E5AD-C63D-408B-A22B-EED0FA129797}" type="datetimeFigureOut">
              <a:rPr lang="el-GR" smtClean="0"/>
              <a:pPr/>
              <a:t>29/4/2024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EEE80452-A5C3-468B-BF4C-573DCDEB1501}" type="slidenum">
              <a:rPr lang="el-GR" smtClean="0"/>
              <a:pPr/>
              <a:t>‹#›</a:t>
            </a:fld>
            <a:endParaRPr lang="el-GR"/>
          </a:p>
        </p:txBody>
      </p:sp>
    </p:spTree>
    <p:extLst>
      <p:ext uri="{BB962C8B-B14F-4D97-AF65-F5344CB8AC3E}">
        <p14:creationId xmlns:p14="http://schemas.microsoft.com/office/powerpoint/2010/main" xmlns="" val="2668186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A0B7E5AD-C63D-408B-A22B-EED0FA129797}" type="datetimeFigureOut">
              <a:rPr lang="el-GR" smtClean="0"/>
              <a:pPr/>
              <a:t>29/4/2024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EEE80452-A5C3-468B-BF4C-573DCDEB1501}" type="slidenum">
              <a:rPr lang="el-GR" smtClean="0"/>
              <a:pPr/>
              <a:t>‹#›</a:t>
            </a:fld>
            <a:endParaRPr lang="el-GR"/>
          </a:p>
        </p:txBody>
      </p:sp>
    </p:spTree>
    <p:extLst>
      <p:ext uri="{BB962C8B-B14F-4D97-AF65-F5344CB8AC3E}">
        <p14:creationId xmlns:p14="http://schemas.microsoft.com/office/powerpoint/2010/main" xmlns="" val="803752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A0B7E5AD-C63D-408B-A22B-EED0FA129797}" type="datetimeFigureOut">
              <a:rPr lang="el-GR" smtClean="0"/>
              <a:pPr/>
              <a:t>29/4/2024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EEE80452-A5C3-468B-BF4C-573DCDEB1501}" type="slidenum">
              <a:rPr lang="el-GR" smtClean="0"/>
              <a:pPr/>
              <a:t>‹#›</a:t>
            </a:fld>
            <a:endParaRPr lang="el-GR"/>
          </a:p>
        </p:txBody>
      </p:sp>
    </p:spTree>
    <p:extLst>
      <p:ext uri="{BB962C8B-B14F-4D97-AF65-F5344CB8AC3E}">
        <p14:creationId xmlns:p14="http://schemas.microsoft.com/office/powerpoint/2010/main" xmlns="" val="3629677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A0B7E5AD-C63D-408B-A22B-EED0FA129797}" type="datetimeFigureOut">
              <a:rPr lang="el-GR" smtClean="0"/>
              <a:pPr/>
              <a:t>29/4/2024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EE80452-A5C3-468B-BF4C-573DCDEB1501}" type="slidenum">
              <a:rPr lang="el-GR" smtClean="0"/>
              <a:pPr/>
              <a:t>‹#›</a:t>
            </a:fld>
            <a:endParaRPr lang="el-GR"/>
          </a:p>
        </p:txBody>
      </p:sp>
    </p:spTree>
    <p:extLst>
      <p:ext uri="{BB962C8B-B14F-4D97-AF65-F5344CB8AC3E}">
        <p14:creationId xmlns:p14="http://schemas.microsoft.com/office/powerpoint/2010/main" xmlns="" val="572344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A0B7E5AD-C63D-408B-A22B-EED0FA129797}" type="datetimeFigureOut">
              <a:rPr lang="el-GR" smtClean="0"/>
              <a:pPr/>
              <a:t>29/4/2024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EE80452-A5C3-468B-BF4C-573DCDEB1501}" type="slidenum">
              <a:rPr lang="el-GR" smtClean="0"/>
              <a:pPr/>
              <a:t>‹#›</a:t>
            </a:fld>
            <a:endParaRPr lang="el-GR"/>
          </a:p>
        </p:txBody>
      </p:sp>
    </p:spTree>
    <p:extLst>
      <p:ext uri="{BB962C8B-B14F-4D97-AF65-F5344CB8AC3E}">
        <p14:creationId xmlns:p14="http://schemas.microsoft.com/office/powerpoint/2010/main" xmlns="" val="2027765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B7E5AD-C63D-408B-A22B-EED0FA129797}" type="datetimeFigureOut">
              <a:rPr lang="el-GR" smtClean="0"/>
              <a:pPr/>
              <a:t>29/4/2024</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E80452-A5C3-468B-BF4C-573DCDEB1501}" type="slidenum">
              <a:rPr lang="el-GR" smtClean="0"/>
              <a:pPr/>
              <a:t>‹#›</a:t>
            </a:fld>
            <a:endParaRPr lang="el-GR"/>
          </a:p>
        </p:txBody>
      </p:sp>
    </p:spTree>
    <p:extLst>
      <p:ext uri="{BB962C8B-B14F-4D97-AF65-F5344CB8AC3E}">
        <p14:creationId xmlns:p14="http://schemas.microsoft.com/office/powerpoint/2010/main" xmlns="" val="2278749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Αποκεντρωμένες Διοικήσεις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 παρ. 1 Ν. 3852/2010)</a:t>
            </a:r>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fontScale="92500" lnSpcReduction="20000"/>
          </a:bodyPr>
          <a:lstStyle/>
          <a:p>
            <a:pPr marL="0" indent="0" algn="just">
              <a:buNone/>
            </a:pPr>
            <a:r>
              <a:rPr lang="el-GR" sz="2400" dirty="0"/>
              <a:t> </a:t>
            </a:r>
          </a:p>
          <a:p>
            <a:pPr marL="0" indent="0" algn="just">
              <a:buNone/>
            </a:pPr>
            <a:r>
              <a:rPr lang="el-GR" sz="2400" b="1" dirty="0">
                <a:latin typeface="Times New Roman" pitchFamily="18" charset="0"/>
                <a:cs typeface="Times New Roman" pitchFamily="18" charset="0"/>
              </a:rPr>
              <a:t>Θεσμοθετήθηκαν</a:t>
            </a:r>
            <a:r>
              <a:rPr lang="el-GR" sz="2400" dirty="0">
                <a:latin typeface="Times New Roman" pitchFamily="18" charset="0"/>
                <a:cs typeface="Times New Roman" pitchFamily="18" charset="0"/>
              </a:rPr>
              <a:t> </a:t>
            </a:r>
            <a:r>
              <a:rPr lang="el-GR" sz="2400" b="1" dirty="0">
                <a:latin typeface="Times New Roman" pitchFamily="18" charset="0"/>
                <a:cs typeface="Times New Roman" pitchFamily="18" charset="0"/>
              </a:rPr>
              <a:t>ως ενιαίες αποκεντρωμένες μονάδες Διοίκησης του κράτους οι εξής Αποκεντρωμένες Διοικήσεις</a:t>
            </a:r>
            <a:r>
              <a:rPr lang="el-GR" sz="2400" dirty="0">
                <a:latin typeface="Times New Roman" pitchFamily="18" charset="0"/>
                <a:cs typeface="Times New Roman" pitchFamily="18" charset="0"/>
              </a:rPr>
              <a:t>: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ι. </a:t>
            </a:r>
            <a:r>
              <a:rPr lang="el-GR" sz="2400" b="1" dirty="0">
                <a:latin typeface="Times New Roman" pitchFamily="18" charset="0"/>
                <a:cs typeface="Times New Roman" pitchFamily="18" charset="0"/>
              </a:rPr>
              <a:t>Αποκεντρωμένη Διοίκηση Αττικής</a:t>
            </a:r>
            <a:r>
              <a:rPr lang="el-GR" sz="2400" dirty="0">
                <a:latin typeface="Times New Roman" pitchFamily="18" charset="0"/>
                <a:cs typeface="Times New Roman" pitchFamily="18" charset="0"/>
              </a:rPr>
              <a:t>, η οποία εκτείνεται στα όρια της περιφέρειας Αττικής με έδρα την Αθήνα.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err="1">
                <a:latin typeface="Times New Roman" pitchFamily="18" charset="0"/>
                <a:cs typeface="Times New Roman" pitchFamily="18" charset="0"/>
              </a:rPr>
              <a:t>ιι</a:t>
            </a:r>
            <a:r>
              <a:rPr lang="el-GR" sz="2400" dirty="0">
                <a:latin typeface="Times New Roman" pitchFamily="18" charset="0"/>
                <a:cs typeface="Times New Roman" pitchFamily="18" charset="0"/>
              </a:rPr>
              <a:t>. </a:t>
            </a:r>
            <a:r>
              <a:rPr lang="el-GR" sz="2400" b="1" dirty="0">
                <a:latin typeface="Times New Roman" pitchFamily="18" charset="0"/>
                <a:cs typeface="Times New Roman" pitchFamily="18" charset="0"/>
              </a:rPr>
              <a:t>Αποκεντρωμένη Διοίκηση Θεσσαλίας - Στερεάς Ελλ</a:t>
            </a:r>
            <a:r>
              <a:rPr lang="el-GR" sz="2400" dirty="0">
                <a:latin typeface="Times New Roman" pitchFamily="18" charset="0"/>
                <a:cs typeface="Times New Roman" pitchFamily="18" charset="0"/>
              </a:rPr>
              <a:t>άδας, η οποία εκτείνεται στα όρια των περιφερειών Θεσσαλίας και Στερεάς Ελλάδας με έδρα τη Λάρισα.</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err="1">
                <a:latin typeface="Times New Roman" pitchFamily="18" charset="0"/>
                <a:cs typeface="Times New Roman" pitchFamily="18" charset="0"/>
              </a:rPr>
              <a:t>ιιι</a:t>
            </a:r>
            <a:r>
              <a:rPr lang="el-GR" sz="2400" dirty="0">
                <a:latin typeface="Times New Roman" pitchFamily="18" charset="0"/>
                <a:cs typeface="Times New Roman" pitchFamily="18" charset="0"/>
              </a:rPr>
              <a:t>. </a:t>
            </a:r>
            <a:r>
              <a:rPr lang="el-GR" sz="2400" b="1" dirty="0">
                <a:latin typeface="Times New Roman" pitchFamily="18" charset="0"/>
                <a:cs typeface="Times New Roman" pitchFamily="18" charset="0"/>
              </a:rPr>
              <a:t>Αποκεντρωμένη Διοίκηση Ηπείρου - Δυτικής Μακεδονίας</a:t>
            </a:r>
            <a:r>
              <a:rPr lang="el-GR" sz="2400" dirty="0">
                <a:latin typeface="Times New Roman" pitchFamily="18" charset="0"/>
                <a:cs typeface="Times New Roman" pitchFamily="18" charset="0"/>
              </a:rPr>
              <a:t>, η οποία εκτείνεται στα όρια των περιφερειών Ηπείρου και Δυτικής Μακεδονίας με έδρα τα Ιωάννινα.</a:t>
            </a:r>
            <a:r>
              <a:rPr lang="el-GR" sz="2400" dirty="0"/>
              <a:t> </a:t>
            </a:r>
          </a:p>
          <a:p>
            <a:pPr marL="0" indent="0">
              <a:buNone/>
            </a:pPr>
            <a:endParaRPr lang="el-GR" sz="2400" dirty="0"/>
          </a:p>
        </p:txBody>
      </p:sp>
    </p:spTree>
    <p:extLst>
      <p:ext uri="{BB962C8B-B14F-4D97-AF65-F5344CB8AC3E}">
        <p14:creationId xmlns:p14="http://schemas.microsoft.com/office/powerpoint/2010/main" xmlns="" val="3230996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Γραμματέας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63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fontScale="92500" lnSpcReduction="20000"/>
          </a:bodyPr>
          <a:lstStyle/>
          <a:p>
            <a:pPr marL="0" indent="0" algn="just">
              <a:buNone/>
            </a:pPr>
            <a:endParaRPr lang="el-GR" sz="2400" dirty="0"/>
          </a:p>
          <a:p>
            <a:pPr marL="0" indent="0" algn="just">
              <a:buNone/>
            </a:pPr>
            <a:r>
              <a:rPr lang="el-GR" sz="2400" dirty="0">
                <a:latin typeface="Times New Roman" pitchFamily="18" charset="0"/>
                <a:cs typeface="Times New Roman" pitchFamily="18" charset="0"/>
              </a:rPr>
              <a:t>δ) εάν στερηθεί λόγω καταδίκης τα πολιτικά δικαιώματα και για όσο χρόνο διαρκεί η στέρηση αυτή,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ε) εάν τεθεί υπό στερητική δικαστική συμπαράσταση, πλήρη ή μερική, ή υπό επικουρική δικαστική συμπαράσταση, πλήρη ή μερική,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στ) σε περίπτωση αδυναμίας εκτέλεσης των καθηκόντων του για λόγους υγείας ή αναπηρίας, σωματικής ή πνευματικής, και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ζ) σε περιπτώσεις παραβίασης των άρθρων 70 έως 72 του ν. 4622/2019 (αφορά άσκηση επαγγελματικής ή επιχειρηματικής δραστηριότητας, παραβίαση των αρχών της ακεραιότητας, αντικειμενικότητας, αμεροληψίας, διαφάνειας και κοινωνικής υπευθυνότητας).</a:t>
            </a:r>
          </a:p>
          <a:p>
            <a:pPr marL="0" indent="0">
              <a:buNone/>
            </a:pPr>
            <a:endParaRPr lang="el-GR" sz="2400" dirty="0"/>
          </a:p>
        </p:txBody>
      </p:sp>
    </p:spTree>
    <p:extLst>
      <p:ext uri="{BB962C8B-B14F-4D97-AF65-F5344CB8AC3E}">
        <p14:creationId xmlns:p14="http://schemas.microsoft.com/office/powerpoint/2010/main" xmlns="" val="3898035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Γραμματέας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64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marL="0" indent="0" algn="ctr">
              <a:buNone/>
            </a:pPr>
            <a:r>
              <a:rPr lang="el-GR" sz="2400" b="1" dirty="0">
                <a:latin typeface="Times New Roman" pitchFamily="18" charset="0"/>
                <a:cs typeface="Times New Roman" pitchFamily="18" charset="0"/>
              </a:rPr>
              <a:t>Αρμοδιότητες Γραμματέα Αποκεντρωμένης Διοίκησης</a:t>
            </a:r>
          </a:p>
          <a:p>
            <a:pPr marL="0" indent="0">
              <a:buNone/>
            </a:pPr>
            <a:endParaRPr lang="el-GR" sz="2400" dirty="0"/>
          </a:p>
          <a:p>
            <a:pPr marL="0" indent="0" algn="just">
              <a:buNone/>
            </a:pPr>
            <a:r>
              <a:rPr lang="el-GR" sz="2400" dirty="0">
                <a:latin typeface="Times New Roman" pitchFamily="18" charset="0"/>
                <a:cs typeface="Times New Roman" pitchFamily="18" charset="0"/>
              </a:rPr>
              <a:t>Ο Γραμματέας της Αποκεντρωμένης Διοίκησης είναι υπεύθυνος για την άσκηση της κυβερνητικής πολιτικής για θέματα που αφορούν στην αποκεντρωμένη διοίκηση.</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Ειδικότερα: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αα) Εκπροσωπεί την αποκεντρωμένη διοίκηση και προΐσταται όλων των υπηρεσιών και των υπαλλήλων της, </a:t>
            </a:r>
          </a:p>
        </p:txBody>
      </p:sp>
    </p:spTree>
    <p:extLst>
      <p:ext uri="{BB962C8B-B14F-4D97-AF65-F5344CB8AC3E}">
        <p14:creationId xmlns:p14="http://schemas.microsoft.com/office/powerpoint/2010/main" xmlns="" val="359166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Γραμματέας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64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400" dirty="0" err="1">
                <a:latin typeface="Times New Roman" pitchFamily="18" charset="0"/>
                <a:cs typeface="Times New Roman" pitchFamily="18" charset="0"/>
              </a:rPr>
              <a:t>αβ</a:t>
            </a:r>
            <a:r>
              <a:rPr lang="el-GR" sz="2400" dirty="0">
                <a:latin typeface="Times New Roman" pitchFamily="18" charset="0"/>
                <a:cs typeface="Times New Roman" pitchFamily="18" charset="0"/>
              </a:rPr>
              <a:t>) κατευθύνει, συντονίζει, εποπτεύει και ελέγχει τη δράση των υπηρεσιών και των υπαλλήλων της προς την κατεύθυνση της υλοποίησης των σχεδιαζόμενων κυβερνητικών πολιτικών, της εξυπηρέτησης ή περαιτέρω εξειδίκευσης των στρατηγικών τους στόχων και της διαχείρισης ενδεχόμενων κρίσεων ή κινδύνων,</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err="1">
                <a:latin typeface="Times New Roman" pitchFamily="18" charset="0"/>
                <a:cs typeface="Times New Roman" pitchFamily="18" charset="0"/>
              </a:rPr>
              <a:t>αγ</a:t>
            </a:r>
            <a:r>
              <a:rPr lang="el-GR" sz="2400" dirty="0">
                <a:latin typeface="Times New Roman" pitchFamily="18" charset="0"/>
                <a:cs typeface="Times New Roman" pitchFamily="18" charset="0"/>
              </a:rPr>
              <a:t>) μεριμνά για την εύρυθμη λειτουργία των υπηρεσιών της Αποκεντρωμένης Διοίκησης και προς τον σκοπό αυτό συνεργάζεται με τον Συντονιστή Αποκεντρωμένης Διοίκησης για κάθε θέμα αρμοδιότητας του τελευταίου.</a:t>
            </a:r>
          </a:p>
          <a:p>
            <a:pPr marL="0" indent="0">
              <a:buNone/>
            </a:pPr>
            <a:endParaRPr lang="el-GR"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423287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Γραμματέας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64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fontScale="92500" lnSpcReduction="10000"/>
          </a:bodyPr>
          <a:lstStyle/>
          <a:p>
            <a:pPr marL="0" indent="0">
              <a:buNone/>
            </a:pPr>
            <a:endParaRPr lang="el-GR" sz="2400" dirty="0"/>
          </a:p>
          <a:p>
            <a:pPr marL="0" indent="0" algn="just">
              <a:buNone/>
            </a:pPr>
            <a:r>
              <a:rPr lang="el-GR" sz="2400" dirty="0">
                <a:latin typeface="Times New Roman" pitchFamily="18" charset="0"/>
                <a:cs typeface="Times New Roman" pitchFamily="18" charset="0"/>
              </a:rPr>
              <a:t>Ο Γραμματέας της Αποκεντρωμένης Διοίκησης, με απόφασή του, που αναρτάται στην ιστοσελίδα του προγράμματος «Διαύγεια», δύναται να μεταβιβάζει αρμοδιότητες και το δικαίωμα υπογραφής στους προϊσταμένους των υπηρεσιακών μονάδων των οποίων προΐσταται.</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Ο Γραμματέας της Αποκεντρωμένης Διοίκησης είναι πειθαρχικώς προϊστάμενος των υπαλλήλων της Αποκεντρωμένης Διοίκησης και μπορεί να επιβάλει την ποινή του προστίμου έως και τις αποδοχές δύο (2) μηνών.</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Ο Γραμματέας της Αποκεντρωμένης Διοίκησης ασκεί, επίσης, τις αρμοδιότητες αναφορικά με τους χερσαίους συνοριακούς σταθμούς.</a:t>
            </a:r>
          </a:p>
          <a:p>
            <a:pPr marL="0" indent="0">
              <a:buNone/>
            </a:pPr>
            <a:endParaRPr lang="el-GR" sz="2400" dirty="0"/>
          </a:p>
        </p:txBody>
      </p:sp>
    </p:spTree>
    <p:extLst>
      <p:ext uri="{BB962C8B-B14F-4D97-AF65-F5344CB8AC3E}">
        <p14:creationId xmlns:p14="http://schemas.microsoft.com/office/powerpoint/2010/main" xmlns="" val="3906122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Γραμματέας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64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fontScale="92500" lnSpcReduction="10000"/>
          </a:bodyPr>
          <a:lstStyle/>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Ο Γραμματέας της Αποκεντρωμένης Διοίκησης μπορεί:</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α) να συστήνει, με απόφασή του, επιτροπές ή ομάδες εργασίας από δημόσιους λειτουργούς και υπαλλήλους, καθώς και ιδιώτες εμπειρογνώμονες για τη μελέτη, συλλογή και επεξεργασία στοιχείων ή την εκτέλεση έργου συναφούς με τις αρμοδιότητες των υπηρεσιών των οποίων προΐσταται.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β) να αναθέτει, σύμφωνα με τις κείμενες διατάξεις, σε ερευνητικά κέντρα ή επιστημονικά ινστιτούτα τη διενέργεια ερευνών και τη σύνταξη μελετών ή άλλων επιστημονικών εργασιών, που σχετίζονται με τον σκοπό και τις αρμοδιότητες της Αποκεντρωμένης Διοίκησης.</a:t>
            </a:r>
          </a:p>
          <a:p>
            <a:pPr marL="0" indent="0">
              <a:buNone/>
            </a:pPr>
            <a:endParaRPr lang="el-GR" sz="2400" dirty="0"/>
          </a:p>
        </p:txBody>
      </p:sp>
    </p:spTree>
    <p:extLst>
      <p:ext uri="{BB962C8B-B14F-4D97-AF65-F5344CB8AC3E}">
        <p14:creationId xmlns:p14="http://schemas.microsoft.com/office/powerpoint/2010/main" xmlns="" val="1166777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Γραμματέας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64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fontScale="92500"/>
          </a:bodyPr>
          <a:lstStyle/>
          <a:p>
            <a:pPr marL="0" indent="0" algn="just">
              <a:buNone/>
            </a:pPr>
            <a:endParaRPr lang="el-GR" sz="2400" dirty="0"/>
          </a:p>
          <a:p>
            <a:pPr marL="0" indent="0" algn="just">
              <a:buNone/>
            </a:pPr>
            <a:endParaRPr lang="el-GR" sz="2400" dirty="0"/>
          </a:p>
          <a:p>
            <a:pPr marL="0" indent="0" algn="just">
              <a:buNone/>
            </a:pPr>
            <a:r>
              <a:rPr lang="el-GR" sz="2400" dirty="0">
                <a:latin typeface="Times New Roman" pitchFamily="18" charset="0"/>
                <a:cs typeface="Times New Roman" pitchFamily="18" charset="0"/>
              </a:rPr>
              <a:t>Κατά των πράξεων του Γραμματέα της Αποκεντρωμένης Διοίκησης που αφορούν στην άσκηση των αρμοδιοτήτων του ασκείται η ειδική διοικητική προσφυγή του άρθρου 8 του ν. 3200/1955 (Α’ 97) ενώπιον του καθ’ </a:t>
            </a:r>
            <a:r>
              <a:rPr lang="el-GR" sz="2400" dirty="0" err="1">
                <a:latin typeface="Times New Roman" pitchFamily="18" charset="0"/>
                <a:cs typeface="Times New Roman" pitchFamily="18" charset="0"/>
              </a:rPr>
              <a:t>ύλην</a:t>
            </a:r>
            <a:r>
              <a:rPr lang="el-GR" sz="2400" dirty="0">
                <a:latin typeface="Times New Roman" pitchFamily="18" charset="0"/>
                <a:cs typeface="Times New Roman" pitchFamily="18" charset="0"/>
              </a:rPr>
              <a:t> αρμοδίου Υπουργού.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Κατά των πράξεων του Γραμματέα της Αποκεντρωμένης Διοίκησης, που αφορούν στην άσκηση των αρμοδιοτήτων του ως προϊσταμένου των υπηρεσιών και του προσωπικού της Αποκεντρωμένης Διοίκησης, η ειδική διοικητική προσφυγή του άρθρου 8 του ν. 3200/1955 ασκείται ενώπιον του Υπουργού Εσωτερικών. </a:t>
            </a:r>
          </a:p>
          <a:p>
            <a:pPr marL="0" indent="0">
              <a:buNone/>
            </a:pPr>
            <a:endParaRPr lang="el-GR" sz="2400" dirty="0"/>
          </a:p>
          <a:p>
            <a:pPr marL="0" indent="0">
              <a:buNone/>
            </a:pPr>
            <a:endParaRPr lang="el-GR" sz="2400" dirty="0"/>
          </a:p>
        </p:txBody>
      </p:sp>
    </p:spTree>
    <p:extLst>
      <p:ext uri="{BB962C8B-B14F-4D97-AF65-F5344CB8AC3E}">
        <p14:creationId xmlns:p14="http://schemas.microsoft.com/office/powerpoint/2010/main" xmlns="" val="1138935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Γραμματέας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64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400" dirty="0">
                <a:latin typeface="Times New Roman" pitchFamily="18" charset="0"/>
                <a:cs typeface="Times New Roman" pitchFamily="18" charset="0"/>
              </a:rPr>
              <a:t>Η πειθαρχική εξουσία στους υπαλλήλους της Αποκεντρωμένης Διοίκησης ασκείται από:</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α. τον Γραμματέα της Αποκεντρωμένης Διοίκησης,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β. τον Συντονιστή της Αποκεντρωμένης Διοίκησης,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γ. τον προϊστάμενο της Γενικής Διεύθυνσης, </a:t>
            </a:r>
          </a:p>
          <a:p>
            <a:pPr marL="0" indent="0" algn="just">
              <a:buNone/>
            </a:pPr>
            <a:endParaRPr lang="el-GR" sz="2400" dirty="0">
              <a:latin typeface="Times New Roman" pitchFamily="18" charset="0"/>
              <a:cs typeface="Times New Roman" pitchFamily="18" charset="0"/>
            </a:endParaRPr>
          </a:p>
          <a:p>
            <a:pPr marL="0" indent="0">
              <a:buNone/>
            </a:pPr>
            <a:endParaRPr lang="el-GR" sz="2400" dirty="0"/>
          </a:p>
        </p:txBody>
      </p:sp>
    </p:spTree>
    <p:extLst>
      <p:ext uri="{BB962C8B-B14F-4D97-AF65-F5344CB8AC3E}">
        <p14:creationId xmlns:p14="http://schemas.microsoft.com/office/powerpoint/2010/main" xmlns="" val="296699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Γραμματέας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64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marL="0" indent="0" algn="just">
              <a:buNone/>
            </a:pPr>
            <a:r>
              <a:rPr lang="el-GR" sz="2400" dirty="0">
                <a:latin typeface="Times New Roman" pitchFamily="18" charset="0"/>
                <a:cs typeface="Times New Roman" pitchFamily="18" charset="0"/>
              </a:rPr>
              <a:t>δ. τον προϊστάμενο Διεύθυνσης,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ε. το Α’ Κοινό Πειθαρχικό Συμβούλιο για το Υπουργείο Εσωτερικών, συμπεριλαμβανομένων και των Γενικών Γραμματειών του, καθώς και τους φορείς που υπάγονται σε αυτό, και τις επτά (7) Αποκεντρωμένες Διοικήσεις, καθώς και τους φορείς που υπάγονται σε αυτές,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στ. το Δευτεροβάθμιο Πειθαρχικό Συμβούλιο για τους Προϊσταμένους των Γενικών Διευθύνσεων και των Συντονιστών.</a:t>
            </a:r>
          </a:p>
        </p:txBody>
      </p:sp>
    </p:spTree>
    <p:extLst>
      <p:ext uri="{BB962C8B-B14F-4D97-AF65-F5344CB8AC3E}">
        <p14:creationId xmlns:p14="http://schemas.microsoft.com/office/powerpoint/2010/main" xmlns="" val="2389094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Γραμματέας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64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400" dirty="0">
                <a:latin typeface="Times New Roman" pitchFamily="18" charset="0"/>
                <a:cs typeface="Times New Roman" pitchFamily="18" charset="0"/>
              </a:rPr>
              <a:t>Αν ο Γραμματέας της Αποκεντρωμένης Διοίκησης, απουσιάζει ή κωλύεται ή για οποιονδήποτε λόγο λήξει η θητεία του και μέχρι να ορισθεί νέος από τον Υπουργό Εσωτερικών, ασκεί τα καθήκοντά του ο Συντονιστής Αποκεντρωμένης Διοίκησης ή ο ασκών καθήκοντα ή ο αναπληρωτής Συντονιστής και ελλείψει αυτού, ο αρχαιότερος προϊστάμενος Γενικής Διεύθυνσης της Αποκεντρωμένης Διοίκησης.</a:t>
            </a:r>
          </a:p>
          <a:p>
            <a:pPr marL="0" indent="0" algn="just">
              <a:buNone/>
            </a:pPr>
            <a:endParaRPr lang="el-GR"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7835514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Γραμματέας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64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buNone/>
            </a:pPr>
            <a:endParaRPr lang="el-GR" sz="2400" dirty="0"/>
          </a:p>
          <a:p>
            <a:pPr marL="0" indent="0" algn="just">
              <a:buNone/>
            </a:pPr>
            <a:r>
              <a:rPr lang="el-GR" sz="2400" dirty="0">
                <a:latin typeface="Times New Roman" pitchFamily="18" charset="0"/>
                <a:cs typeface="Times New Roman" pitchFamily="18" charset="0"/>
              </a:rPr>
              <a:t>Αν λήξει η θητεία του Γραμματέα της Αποκεντρωμένης Διοίκησης, ο Υπουργός Εσωτερικών ξεκινά άμεσα τη διαδικασία επιλογής νέου Γραμματέα.</a:t>
            </a:r>
          </a:p>
          <a:p>
            <a:pPr marL="0" indent="0">
              <a:buNone/>
            </a:pPr>
            <a:endParaRPr lang="el-GR" sz="2400" dirty="0"/>
          </a:p>
          <a:p>
            <a:pPr marL="0" indent="0" algn="just">
              <a:buNone/>
            </a:pPr>
            <a:r>
              <a:rPr lang="el-GR" sz="2400" dirty="0">
                <a:latin typeface="Times New Roman" pitchFamily="18" charset="0"/>
                <a:cs typeface="Times New Roman" pitchFamily="18" charset="0"/>
              </a:rPr>
              <a:t>Τον Γραμματέα επικουρεί στο έργο του «Γραφείο Γραμματέα Αποκεντρωμένης Διοίκησης»</a:t>
            </a:r>
          </a:p>
          <a:p>
            <a:pPr marL="0" indent="0">
              <a:buNone/>
            </a:pPr>
            <a:endParaRPr lang="el-GR" sz="2400" dirty="0"/>
          </a:p>
        </p:txBody>
      </p:sp>
    </p:spTree>
    <p:extLst>
      <p:ext uri="{BB962C8B-B14F-4D97-AF65-F5344CB8AC3E}">
        <p14:creationId xmlns:p14="http://schemas.microsoft.com/office/powerpoint/2010/main" xmlns="" val="3525067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Αποκεντρωμένες Διοικήσεις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 παρ. 1 Ν. 3852/2010)</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fontScale="92500" lnSpcReduction="20000"/>
          </a:bodyPr>
          <a:lstStyle/>
          <a:p>
            <a:pPr marL="0" indent="0" algn="just">
              <a:buNone/>
            </a:pPr>
            <a:r>
              <a:rPr lang="el-GR" sz="2400" dirty="0" err="1">
                <a:latin typeface="Times New Roman" pitchFamily="18" charset="0"/>
                <a:cs typeface="Times New Roman" pitchFamily="18" charset="0"/>
              </a:rPr>
              <a:t>iv</a:t>
            </a:r>
            <a:r>
              <a:rPr lang="el-GR" sz="2400" dirty="0">
                <a:latin typeface="Times New Roman" pitchFamily="18" charset="0"/>
                <a:cs typeface="Times New Roman" pitchFamily="18" charset="0"/>
              </a:rPr>
              <a:t>. </a:t>
            </a:r>
            <a:r>
              <a:rPr lang="el-GR" sz="2400" b="1" dirty="0">
                <a:latin typeface="Times New Roman" pitchFamily="18" charset="0"/>
                <a:cs typeface="Times New Roman" pitchFamily="18" charset="0"/>
              </a:rPr>
              <a:t>Αποκεντρωμένη Διοίκηση Πελοποννήσου</a:t>
            </a:r>
            <a:r>
              <a:rPr lang="el-GR" sz="2400" dirty="0">
                <a:latin typeface="Times New Roman" pitchFamily="18" charset="0"/>
                <a:cs typeface="Times New Roman" pitchFamily="18" charset="0"/>
              </a:rPr>
              <a:t>, Δυτικής Ελλάδας και Ιονίου, η οποία εκτείνεται στα όρια των περιφερειών Πελοποννήσου, Δυτικής Ελλάδας και Ιονίου με έδρα την Πάτρα.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ν. </a:t>
            </a:r>
            <a:r>
              <a:rPr lang="el-GR" sz="2400" b="1" dirty="0">
                <a:latin typeface="Times New Roman" pitchFamily="18" charset="0"/>
                <a:cs typeface="Times New Roman" pitchFamily="18" charset="0"/>
              </a:rPr>
              <a:t>Αποκεντρωμένη Διοίκηση Αιγαίου</a:t>
            </a:r>
            <a:r>
              <a:rPr lang="el-GR" sz="2400" dirty="0">
                <a:latin typeface="Times New Roman" pitchFamily="18" charset="0"/>
                <a:cs typeface="Times New Roman" pitchFamily="18" charset="0"/>
              </a:rPr>
              <a:t>, η οποία εκτείνεται στα όρια των περιφερειών Βορείου Αιγαίου και Νοτίου Αιγαίου με έδρα τον Πειραιά.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vi. </a:t>
            </a:r>
            <a:r>
              <a:rPr lang="el-GR" sz="2400" b="1" dirty="0">
                <a:latin typeface="Times New Roman" pitchFamily="18" charset="0"/>
                <a:cs typeface="Times New Roman" pitchFamily="18" charset="0"/>
              </a:rPr>
              <a:t>Αποκεντρωμένη Διοίκηση Κρήτης</a:t>
            </a:r>
            <a:r>
              <a:rPr lang="el-GR" sz="2400" dirty="0">
                <a:latin typeface="Times New Roman" pitchFamily="18" charset="0"/>
                <a:cs typeface="Times New Roman" pitchFamily="18" charset="0"/>
              </a:rPr>
              <a:t>, η οποία εκτείνεται στα όρια της περιφέρειας Κρήτης με έδρα το Ηράκλειο.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err="1">
                <a:latin typeface="Times New Roman" pitchFamily="18" charset="0"/>
                <a:cs typeface="Times New Roman" pitchFamily="18" charset="0"/>
              </a:rPr>
              <a:t>νιι</a:t>
            </a:r>
            <a:r>
              <a:rPr lang="el-GR" sz="2400" dirty="0">
                <a:latin typeface="Times New Roman" pitchFamily="18" charset="0"/>
                <a:cs typeface="Times New Roman" pitchFamily="18" charset="0"/>
              </a:rPr>
              <a:t>. </a:t>
            </a:r>
            <a:r>
              <a:rPr lang="el-GR" sz="2400" b="1" dirty="0">
                <a:latin typeface="Times New Roman" pitchFamily="18" charset="0"/>
                <a:cs typeface="Times New Roman" pitchFamily="18" charset="0"/>
              </a:rPr>
              <a:t>Αποκεντρωμένη Διοίκηση Μακεδονίας - Θράκης</a:t>
            </a:r>
            <a:r>
              <a:rPr lang="el-GR" sz="2400" dirty="0">
                <a:latin typeface="Times New Roman" pitchFamily="18" charset="0"/>
                <a:cs typeface="Times New Roman" pitchFamily="18" charset="0"/>
              </a:rPr>
              <a:t>, η οποία εκτείνεται στα όρια της περιφέρειας Ανατολικής Μακεδονίας - Θράκης και Κεντρικής Μακεδονίας με έδρα τη Θεσσαλονίκη.</a:t>
            </a:r>
          </a:p>
          <a:p>
            <a:pPr marL="0" indent="0">
              <a:buNone/>
            </a:pPr>
            <a:endParaRPr lang="el-GR" sz="2400" dirty="0"/>
          </a:p>
        </p:txBody>
      </p:sp>
    </p:spTree>
    <p:extLst>
      <p:ext uri="{BB962C8B-B14F-4D97-AF65-F5344CB8AC3E}">
        <p14:creationId xmlns:p14="http://schemas.microsoft.com/office/powerpoint/2010/main" xmlns="" val="519890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65 του Ν. 4954/2022)</a:t>
            </a:r>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buNone/>
            </a:pPr>
            <a:endParaRPr lang="el-GR" sz="2400" dirty="0"/>
          </a:p>
          <a:p>
            <a:pPr marL="0" indent="0" algn="ctr">
              <a:buNone/>
            </a:pPr>
            <a:r>
              <a:rPr lang="el-GR" sz="2400" b="1" dirty="0">
                <a:latin typeface="Times New Roman" pitchFamily="18" charset="0"/>
                <a:cs typeface="Times New Roman" pitchFamily="18" charset="0"/>
              </a:rPr>
              <a:t>Συντονιστής Αποκεντρωμένης Διοίκησης</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Σε κάθε Αποκεντρωμένη Διοίκηση συστήνεται θέση προϊσταμένου, που φέρει τον τίτλο «Συντονιστής Αποκεντρωμένης Διοίκησης».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Η θέση που συστήνεται είναι αντίστοιχη με εκείνη προϊσταμένου Γενικής Διεύθυνσης Υπουργείου και οι αποδοχές του Συντονιστή Αποκεντρωμένης Διοίκησης είναι αυτές που προβλέπονται για τη θέση Γενικού Διευθυντή Υπουργείου.</a:t>
            </a:r>
          </a:p>
        </p:txBody>
      </p:sp>
    </p:spTree>
    <p:extLst>
      <p:ext uri="{BB962C8B-B14F-4D97-AF65-F5344CB8AC3E}">
        <p14:creationId xmlns:p14="http://schemas.microsoft.com/office/powerpoint/2010/main" xmlns="" val="8053035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65 του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400" dirty="0">
                <a:latin typeface="Times New Roman" pitchFamily="18" charset="0"/>
                <a:cs typeface="Times New Roman" pitchFamily="18" charset="0"/>
              </a:rPr>
              <a:t>Ο Συντονιστής Αποκεντρωμένης Διοίκησης διορίζεται και παύεται με απόφαση του Υπουργού Εσωτερικών.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Για θέματα που αναφέρονται στην υπηρεσιακή του κατάσταση υπάγεται στον Υπουργό Εσωτερικών. </a:t>
            </a:r>
          </a:p>
        </p:txBody>
      </p:sp>
    </p:spTree>
    <p:extLst>
      <p:ext uri="{BB962C8B-B14F-4D97-AF65-F5344CB8AC3E}">
        <p14:creationId xmlns:p14="http://schemas.microsoft.com/office/powerpoint/2010/main" xmlns="" val="8590055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65 του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400" dirty="0">
                <a:latin typeface="Times New Roman" pitchFamily="18" charset="0"/>
                <a:cs typeface="Times New Roman" pitchFamily="18" charset="0"/>
              </a:rPr>
              <a:t>Η θητεία των Συντονιστών είναι τριετής με δυνατότητα ανανέωσης για μια ακόμη τριετία.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Η θητεία λήγει πρόωρα σε περίπτωση παραίτησης, καθώς και αυτοδίκαιης θέσης σε αργία.</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Η θητεία μπορεί, επίσης, να λήξει, με απόφαση του Υπουργού Εσωτερικών, σε περίπτωση μόνιμης αδυναμίας εκτέλεσης των καθηκόντων του Συντονιστή για λόγους υγείας ή αναπηρίας ή εφόσον συντρέχουν οι προϋποθέσεις δυνητικής θέσης σε αργία. </a:t>
            </a:r>
          </a:p>
        </p:txBody>
      </p:sp>
    </p:spTree>
    <p:extLst>
      <p:ext uri="{BB962C8B-B14F-4D97-AF65-F5344CB8AC3E}">
        <p14:creationId xmlns:p14="http://schemas.microsoft.com/office/powerpoint/2010/main" xmlns="" val="21695089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65 του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400" dirty="0">
                <a:latin typeface="Times New Roman" pitchFamily="18" charset="0"/>
                <a:cs typeface="Times New Roman" pitchFamily="18" charset="0"/>
              </a:rPr>
              <a:t>Εάν η θητεία του Συντονιστή της Αποκεντρωμένης Διοίκησης λήξει πρόωρα για οποιονδήποτε λόγο ή ο Συντονιστής απουσιάζει ή κωλύεται, τα καθήκοντα του Συντονιστή ασκεί ο αρχαιότερος προϊστάμενος Γενικής Διεύθυνσης της Αποκεντρωμένης Διοίκησης.</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Αν λήξει η θητεία του Συντονιστή της Αποκεντρωμένης Διοίκησης, ο Υπουργός Εσωτερικών ξεκινά άμεσα τη διαδικασία επιλογής νέου Συντονιστή.</a:t>
            </a:r>
          </a:p>
        </p:txBody>
      </p:sp>
    </p:spTree>
    <p:extLst>
      <p:ext uri="{BB962C8B-B14F-4D97-AF65-F5344CB8AC3E}">
        <p14:creationId xmlns:p14="http://schemas.microsoft.com/office/powerpoint/2010/main" xmlns="" val="3116733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65 του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lnSpcReduction="10000"/>
          </a:bodyPr>
          <a:lstStyle/>
          <a:p>
            <a:pPr marL="0" indent="0" algn="just">
              <a:buNone/>
            </a:pPr>
            <a:r>
              <a:rPr lang="el-GR" sz="2400" dirty="0">
                <a:latin typeface="Times New Roman" pitchFamily="18" charset="0"/>
                <a:cs typeface="Times New Roman" pitchFamily="18" charset="0"/>
              </a:rPr>
              <a:t>Δικαίωμα υποβολής υποψηφιότητας για τις θέσεις των Συντονιστών των Αποκεντρωμένων Διοικήσεων, έχουν τακτικοί δημόσιοι υπάλληλοι σε φορέα της Γενικής Κυβέρνησης με τα ακόλουθα ελάχιστα προσόντα: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α) Πτυχίο Α.Ε.Ι. της ημεδαπής ή ισότιμο σχολών της αλλοδαπής,</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β) πολύ καλή γνώση της αγγλικής ή της γαλλικής ή της γερμανικής ή της ιταλικής ή της ισπανικής γλώσσας,</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γ) τουλάχιστον δωδεκαετή πραγματική προϋπηρεσία στον δημόσιο τομέα. </a:t>
            </a:r>
          </a:p>
        </p:txBody>
      </p:sp>
    </p:spTree>
    <p:extLst>
      <p:ext uri="{BB962C8B-B14F-4D97-AF65-F5344CB8AC3E}">
        <p14:creationId xmlns:p14="http://schemas.microsoft.com/office/powerpoint/2010/main" xmlns="" val="41658913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65 του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fontScale="92500"/>
          </a:bodyPr>
          <a:lstStyle/>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δ) τουλάχιστον τριετή προϋπηρεσία σε φορείς της Κεντρικής Δημόσιας Διοίκησης και νομικά πρόσωπα δημοσίου δικαίου των φορέων αυτών, σε θέση ευθύνης επιπέδου Γενικής Διεύθυνσης ή πενταετή προϋπηρεσία σε θέση ευθύνης επιπέδου Διεύθυνσης ή τετραετή προϋπηρεσία και στα δύο αυτά επίπεδα εκ των οποίων ένα (1) έτος σε θέση ευθύνης επιπέδου Γενικής Διεύθυνσης και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ε) να μην έχουν αποσπασθεί ή μετακληθεί κατά τα τελευταία πέντε (5) έτη στα γραφεία του άρθρου 45 του ν. 4622/2019 (Α’ 133) (Ιδιαίτερα Γραφεία μελών Κυβερνήσεως), καθώς και βουλευτών ή μελών του Ευρωπαϊκού Κοινοβουλίου ή γραφεία πολιτικών κομμάτων.</a:t>
            </a:r>
          </a:p>
          <a:p>
            <a:pPr marL="0" indent="0">
              <a:buNone/>
            </a:pPr>
            <a:endParaRPr lang="el-GR" sz="2400" dirty="0"/>
          </a:p>
        </p:txBody>
      </p:sp>
    </p:spTree>
    <p:extLst>
      <p:ext uri="{BB962C8B-B14F-4D97-AF65-F5344CB8AC3E}">
        <p14:creationId xmlns:p14="http://schemas.microsoft.com/office/powerpoint/2010/main" xmlns="" val="31363345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65 του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400" dirty="0">
                <a:latin typeface="Times New Roman" pitchFamily="18" charset="0"/>
                <a:cs typeface="Times New Roman" pitchFamily="18" charset="0"/>
              </a:rPr>
              <a:t>Η επιλογή των Συντονιστών των Αποκεντρωμένων Διοικήσεων γίνεται από πενταμελή Επιτροπή Επιλογής Στελεχών του Δημοσίου, η οποία συγκροτείται με απόφαση του Υπουργού Εσωτερικών και αποτελείται από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α) δύο (2) Αντιπροέδρους ή συμβούλους του Ανώτατου Συμβουλίου Επιλογής Προσωπικού (Α.Σ.Ε.Π.) με ισάριθμους συμβούλους ως αναπληρωτές τους,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β) έναν (1) Νομικό Σύμβουλο, που υποδεικνύεται από τον Πρόεδρο του Νομικού Συμβουλίου του Κράτους, </a:t>
            </a:r>
          </a:p>
        </p:txBody>
      </p:sp>
    </p:spTree>
    <p:extLst>
      <p:ext uri="{BB962C8B-B14F-4D97-AF65-F5344CB8AC3E}">
        <p14:creationId xmlns:p14="http://schemas.microsoft.com/office/powerpoint/2010/main" xmlns="" val="4909442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65 του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400" dirty="0">
                <a:latin typeface="Times New Roman" pitchFamily="18" charset="0"/>
                <a:cs typeface="Times New Roman" pitchFamily="18" charset="0"/>
              </a:rPr>
              <a:t>γ) τον Πρόεδρο του Εθνικού Κέντρου Δημόσιας Διοίκησης και Αυτοδιοίκησης (Ε.Κ.Δ.Δ.Α.) με τον αναπληρωτή του και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δ) τον Γραμματέα της οικείας Αποκεντρωμένης Διοίκησης. </a:t>
            </a:r>
          </a:p>
          <a:p>
            <a:pPr marL="0" indent="0">
              <a:buNone/>
            </a:pPr>
            <a:endParaRPr lang="el-GR" sz="2400" dirty="0"/>
          </a:p>
          <a:p>
            <a:pPr marL="0" indent="0">
              <a:buNone/>
            </a:pPr>
            <a:endParaRPr lang="el-GR" sz="2400" dirty="0"/>
          </a:p>
        </p:txBody>
      </p:sp>
    </p:spTree>
    <p:extLst>
      <p:ext uri="{BB962C8B-B14F-4D97-AF65-F5344CB8AC3E}">
        <p14:creationId xmlns:p14="http://schemas.microsoft.com/office/powerpoint/2010/main" xmlns="" val="5158810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65 του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lnSpcReduction="10000"/>
          </a:bodyPr>
          <a:lstStyle/>
          <a:p>
            <a:pPr marL="0" indent="0" algn="just">
              <a:buNone/>
            </a:pPr>
            <a:r>
              <a:rPr lang="el-GR" sz="2400" dirty="0">
                <a:latin typeface="Times New Roman" pitchFamily="18" charset="0"/>
                <a:cs typeface="Times New Roman" pitchFamily="18" charset="0"/>
              </a:rPr>
              <a:t>Για την επιλογή των Συντονιστών των Αποκεντρωμένων Διοικήσεων λαμβάνονται υπόψη τρεις (3) ομάδες κριτηρίων:</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α) </a:t>
            </a:r>
            <a:r>
              <a:rPr lang="el-GR" sz="2400" dirty="0" err="1">
                <a:latin typeface="Times New Roman" pitchFamily="18" charset="0"/>
                <a:cs typeface="Times New Roman" pitchFamily="18" charset="0"/>
              </a:rPr>
              <a:t>Μοριοδότηση</a:t>
            </a:r>
            <a:r>
              <a:rPr lang="el-GR" sz="2400" dirty="0">
                <a:latin typeface="Times New Roman" pitchFamily="18" charset="0"/>
                <a:cs typeface="Times New Roman" pitchFamily="18" charset="0"/>
              </a:rPr>
              <a:t> τυπικών εκπαιδευτικών προσόντων Τα τυπικά προσόντα </a:t>
            </a:r>
            <a:r>
              <a:rPr lang="el-GR" sz="2400" dirty="0" err="1">
                <a:latin typeface="Times New Roman" pitchFamily="18" charset="0"/>
                <a:cs typeface="Times New Roman" pitchFamily="18" charset="0"/>
              </a:rPr>
              <a:t>μοριοδοτούνται</a:t>
            </a:r>
            <a:r>
              <a:rPr lang="el-GR" sz="2400" dirty="0">
                <a:latin typeface="Times New Roman" pitchFamily="18" charset="0"/>
                <a:cs typeface="Times New Roman" pitchFamily="18" charset="0"/>
              </a:rPr>
              <a:t> ως εξής: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αα) διδακτορικός τίτλος σπουδών: τριακόσια πενήντα (350) μόρια,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err="1">
                <a:latin typeface="Times New Roman" pitchFamily="18" charset="0"/>
                <a:cs typeface="Times New Roman" pitchFamily="18" charset="0"/>
              </a:rPr>
              <a:t>αβ</a:t>
            </a:r>
            <a:r>
              <a:rPr lang="el-GR" sz="2400" dirty="0">
                <a:latin typeface="Times New Roman" pitchFamily="18" charset="0"/>
                <a:cs typeface="Times New Roman" pitchFamily="18" charset="0"/>
              </a:rPr>
              <a:t>) αποφοίτηση από την Εθνική Σχολή Δημόσιας Διοίκησης και Αυτοδιοίκησης: τριακόσια (300) μόρια,</a:t>
            </a:r>
          </a:p>
          <a:p>
            <a:pPr marL="0" indent="0">
              <a:buNone/>
            </a:pPr>
            <a:endParaRPr lang="el-GR" sz="2400" dirty="0"/>
          </a:p>
        </p:txBody>
      </p:sp>
    </p:spTree>
    <p:extLst>
      <p:ext uri="{BB962C8B-B14F-4D97-AF65-F5344CB8AC3E}">
        <p14:creationId xmlns:p14="http://schemas.microsoft.com/office/powerpoint/2010/main" xmlns="" val="25738840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65 του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400" dirty="0" err="1">
                <a:latin typeface="Times New Roman" pitchFamily="18" charset="0"/>
                <a:cs typeface="Times New Roman" pitchFamily="18" charset="0"/>
              </a:rPr>
              <a:t>αγ</a:t>
            </a:r>
            <a:r>
              <a:rPr lang="el-GR" sz="2400" dirty="0">
                <a:latin typeface="Times New Roman" pitchFamily="18" charset="0"/>
                <a:cs typeface="Times New Roman" pitchFamily="18" charset="0"/>
              </a:rPr>
              <a:t>) μεταπτυχιακός τίτλος σπουδών ετήσιας τουλάχιστον διάρκειας: διακόσια πενήντα (250) μόρια,</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err="1">
                <a:latin typeface="Times New Roman" pitchFamily="18" charset="0"/>
                <a:cs typeface="Times New Roman" pitchFamily="18" charset="0"/>
              </a:rPr>
              <a:t>αδ</a:t>
            </a:r>
            <a:r>
              <a:rPr lang="el-GR" sz="2400" dirty="0">
                <a:latin typeface="Times New Roman" pitchFamily="18" charset="0"/>
                <a:cs typeface="Times New Roman" pitchFamily="18" charset="0"/>
              </a:rPr>
              <a:t>) δεύτερος μεταπτυχιακός τίτλος σπουδών ετήσιας τουλάχιστον διάρκειας: εκατό (100) μόρια,</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err="1">
                <a:latin typeface="Times New Roman" pitchFamily="18" charset="0"/>
                <a:cs typeface="Times New Roman" pitchFamily="18" charset="0"/>
              </a:rPr>
              <a:t>αε</a:t>
            </a:r>
            <a:r>
              <a:rPr lang="el-GR" sz="2400" dirty="0">
                <a:latin typeface="Times New Roman" pitchFamily="18" charset="0"/>
                <a:cs typeface="Times New Roman" pitchFamily="18" charset="0"/>
              </a:rPr>
              <a:t>) Πτυχίο Α.Ε.Ι. της ημεδαπής ή ισότιμο της αλλοδαπής: διακόσια (200) μόρια, </a:t>
            </a:r>
          </a:p>
          <a:p>
            <a:pPr marL="0" indent="0">
              <a:buNone/>
            </a:pPr>
            <a:endParaRPr lang="el-GR" sz="2400" dirty="0"/>
          </a:p>
        </p:txBody>
      </p:sp>
    </p:spTree>
    <p:extLst>
      <p:ext uri="{BB962C8B-B14F-4D97-AF65-F5344CB8AC3E}">
        <p14:creationId xmlns:p14="http://schemas.microsoft.com/office/powerpoint/2010/main" xmlns="" val="4222433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Γραμματέας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63 Ν. 4954/2022)</a:t>
            </a:r>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400" dirty="0">
                <a:latin typeface="Times New Roman" pitchFamily="18" charset="0"/>
                <a:cs typeface="Times New Roman" pitchFamily="18" charset="0"/>
              </a:rPr>
              <a:t>Σε κάθε Αποκεντρωμένη Διοίκηση προΐσταται Γραμματέας που καταλαμβάνει θέση μετακλητού υπαλλήλου με βαθμό 2ο της κατηγορίας των ειδικών θέσεων. </a:t>
            </a:r>
            <a:endParaRPr lang="el-GR" sz="2400" dirty="0"/>
          </a:p>
          <a:p>
            <a:pPr marL="0" indent="0">
              <a:buNone/>
            </a:pPr>
            <a:endParaRPr lang="el-GR"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4516562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65 του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85000" lnSpcReduction="10000"/>
          </a:bodyPr>
          <a:lstStyle/>
          <a:p>
            <a:pPr marL="0" indent="0" algn="just">
              <a:buNone/>
            </a:pPr>
            <a:r>
              <a:rPr lang="el-GR" sz="2400" dirty="0" err="1">
                <a:latin typeface="Times New Roman" pitchFamily="18" charset="0"/>
                <a:cs typeface="Times New Roman" pitchFamily="18" charset="0"/>
              </a:rPr>
              <a:t>αστ</a:t>
            </a:r>
            <a:r>
              <a:rPr lang="el-GR" sz="2400" dirty="0">
                <a:latin typeface="Times New Roman" pitchFamily="18" charset="0"/>
                <a:cs typeface="Times New Roman" pitchFamily="18" charset="0"/>
              </a:rPr>
              <a:t>) δεύτερο πτυχίο Α.Ε.Ι. της ημεδαπής ή ισότιμο της αλλοδαπής: εκατόν πενήντα (150) μόρια,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err="1">
                <a:latin typeface="Times New Roman" pitchFamily="18" charset="0"/>
                <a:cs typeface="Times New Roman" pitchFamily="18" charset="0"/>
              </a:rPr>
              <a:t>αζ</a:t>
            </a:r>
            <a:r>
              <a:rPr lang="el-GR" sz="2400" dirty="0">
                <a:latin typeface="Times New Roman" pitchFamily="18" charset="0"/>
                <a:cs typeface="Times New Roman" pitchFamily="18" charset="0"/>
              </a:rPr>
              <a:t>) άριστη γνώση της αγγλικής ή της γαλλικής ή της γερμανικής ή της ιταλικής ή της ισπανικής γλώσσας εξήντα (60) μόρια,</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err="1">
                <a:latin typeface="Times New Roman" pitchFamily="18" charset="0"/>
                <a:cs typeface="Times New Roman" pitchFamily="18" charset="0"/>
              </a:rPr>
              <a:t>αη</a:t>
            </a:r>
            <a:r>
              <a:rPr lang="el-GR" sz="2400" dirty="0">
                <a:latin typeface="Times New Roman" pitchFamily="18" charset="0"/>
                <a:cs typeface="Times New Roman" pitchFamily="18" charset="0"/>
              </a:rPr>
              <a:t>) πολύ καλή γνώση δεύτερης ξένης γλώσσας εκ των αγγλικής, γαλλικής, γερμανικής, ιταλικής ή της ισπανικής: τριάντα (30) μόρια και</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err="1">
                <a:latin typeface="Times New Roman" pitchFamily="18" charset="0"/>
                <a:cs typeface="Times New Roman" pitchFamily="18" charset="0"/>
              </a:rPr>
              <a:t>αθ</a:t>
            </a:r>
            <a:r>
              <a:rPr lang="el-GR" sz="2400" dirty="0">
                <a:latin typeface="Times New Roman" pitchFamily="18" charset="0"/>
                <a:cs typeface="Times New Roman" pitchFamily="18" charset="0"/>
              </a:rPr>
              <a:t>) άριστη γνώση δεύτερης ξένης γλώσσας εκ των αγγλικής, γαλλικής, γερμανικής, ιταλικής ή ισπανικής: εξήντα (60) μόρια.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Το σύνολο των μορίων που μπορεί να λάβει ένας υποψήφιος από τα τυπικά εκπαιδευτικά προσόντα δεν μπορεί να υπερβαίνει τα χίλια (1.000) μόρια.</a:t>
            </a:r>
          </a:p>
          <a:p>
            <a:pPr marL="0" indent="0">
              <a:buNone/>
            </a:pPr>
            <a:endParaRPr lang="el-GR" sz="2400" dirty="0"/>
          </a:p>
        </p:txBody>
      </p:sp>
    </p:spTree>
    <p:extLst>
      <p:ext uri="{BB962C8B-B14F-4D97-AF65-F5344CB8AC3E}">
        <p14:creationId xmlns:p14="http://schemas.microsoft.com/office/powerpoint/2010/main" xmlns="" val="31413215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65 του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400" dirty="0">
                <a:latin typeface="Times New Roman" pitchFamily="18" charset="0"/>
                <a:cs typeface="Times New Roman" pitchFamily="18" charset="0"/>
              </a:rPr>
              <a:t>β) </a:t>
            </a:r>
            <a:r>
              <a:rPr lang="el-GR" sz="2400" dirty="0" err="1">
                <a:latin typeface="Times New Roman" pitchFamily="18" charset="0"/>
                <a:cs typeface="Times New Roman" pitchFamily="18" charset="0"/>
              </a:rPr>
              <a:t>Μοριοδότηση</a:t>
            </a:r>
            <a:r>
              <a:rPr lang="el-GR" sz="2400" dirty="0">
                <a:latin typeface="Times New Roman" pitchFamily="18" charset="0"/>
                <a:cs typeface="Times New Roman" pitchFamily="18" charset="0"/>
              </a:rPr>
              <a:t> προσόντων εμπειρίας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Τα προσόντα εμπειρίας </a:t>
            </a:r>
            <a:r>
              <a:rPr lang="el-GR" sz="2400" dirty="0" err="1">
                <a:latin typeface="Times New Roman" pitchFamily="18" charset="0"/>
                <a:cs typeface="Times New Roman" pitchFamily="18" charset="0"/>
              </a:rPr>
              <a:t>μοριοδοτούνται</a:t>
            </a:r>
            <a:r>
              <a:rPr lang="el-GR" sz="2400" dirty="0">
                <a:latin typeface="Times New Roman" pitchFamily="18" charset="0"/>
                <a:cs typeface="Times New Roman" pitchFamily="18" charset="0"/>
              </a:rPr>
              <a:t> με δύο (2) μόρια για κάθε μήνα πραγματικής προϋπηρεσίας στον δημόσιο τομέα, εκτός αυτής που έχει διανυθεί σε θέσεις ευθύνης, η οποία </a:t>
            </a:r>
            <a:r>
              <a:rPr lang="el-GR" sz="2400" dirty="0" err="1">
                <a:latin typeface="Times New Roman" pitchFamily="18" charset="0"/>
                <a:cs typeface="Times New Roman" pitchFamily="18" charset="0"/>
              </a:rPr>
              <a:t>μοριοδοτείται</a:t>
            </a:r>
            <a:r>
              <a:rPr lang="el-GR" sz="2400" dirty="0">
                <a:latin typeface="Times New Roman" pitchFamily="18" charset="0"/>
                <a:cs typeface="Times New Roman" pitchFamily="18" charset="0"/>
              </a:rPr>
              <a:t> ως εξής: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err="1">
                <a:latin typeface="Times New Roman" pitchFamily="18" charset="0"/>
                <a:cs typeface="Times New Roman" pitchFamily="18" charset="0"/>
              </a:rPr>
              <a:t>βα</a:t>
            </a:r>
            <a:r>
              <a:rPr lang="el-GR" sz="2400" dirty="0">
                <a:latin typeface="Times New Roman" pitchFamily="18" charset="0"/>
                <a:cs typeface="Times New Roman" pitchFamily="18" charset="0"/>
              </a:rPr>
              <a:t>) δύο κόμμα πέντε (2,5) μόρια για κάθε μήνα πραγματικής προϋπηρεσίας σε θέση προϊσταμένου επιπέδου τμήματος, </a:t>
            </a:r>
          </a:p>
          <a:p>
            <a:pPr marL="0" indent="0">
              <a:buNone/>
            </a:pPr>
            <a:endParaRPr lang="el-GR" sz="2400" dirty="0"/>
          </a:p>
        </p:txBody>
      </p:sp>
    </p:spTree>
    <p:extLst>
      <p:ext uri="{BB962C8B-B14F-4D97-AF65-F5344CB8AC3E}">
        <p14:creationId xmlns:p14="http://schemas.microsoft.com/office/powerpoint/2010/main" xmlns="" val="965287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65 του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400" dirty="0" err="1">
                <a:latin typeface="Times New Roman" pitchFamily="18" charset="0"/>
                <a:cs typeface="Times New Roman" pitchFamily="18" charset="0"/>
              </a:rPr>
              <a:t>ββ</a:t>
            </a:r>
            <a:r>
              <a:rPr lang="el-GR" sz="2400" dirty="0">
                <a:latin typeface="Times New Roman" pitchFamily="18" charset="0"/>
                <a:cs typeface="Times New Roman" pitchFamily="18" charset="0"/>
              </a:rPr>
              <a:t>) τρία κόμμα πέντε (3,5) μόρια για κάθε μήνα πραγματικής προϋπηρεσίας σε θέση προϊσταμένου επιπέδου Διεύθυνσης ή Υποδιεύθυνσης,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err="1">
                <a:latin typeface="Times New Roman" pitchFamily="18" charset="0"/>
                <a:cs typeface="Times New Roman" pitchFamily="18" charset="0"/>
              </a:rPr>
              <a:t>βγ</a:t>
            </a:r>
            <a:r>
              <a:rPr lang="el-GR" sz="2400" dirty="0">
                <a:latin typeface="Times New Roman" pitchFamily="18" charset="0"/>
                <a:cs typeface="Times New Roman" pitchFamily="18" charset="0"/>
              </a:rPr>
              <a:t>) έξι κόμμα πέντε (6,5) μόρια για κάθε μήνα πραγματικής προϋπηρεσίας σε θέση προϊσταμένου επιπέδου Γενικής Διεύθυνσης. </a:t>
            </a:r>
          </a:p>
          <a:p>
            <a:pPr marL="0" indent="0">
              <a:buNone/>
            </a:pPr>
            <a:endParaRPr lang="el-GR" sz="2400" dirty="0"/>
          </a:p>
        </p:txBody>
      </p:sp>
    </p:spTree>
    <p:extLst>
      <p:ext uri="{BB962C8B-B14F-4D97-AF65-F5344CB8AC3E}">
        <p14:creationId xmlns:p14="http://schemas.microsoft.com/office/powerpoint/2010/main" xmlns="" val="38459428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65 του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lnSpcReduction="10000"/>
          </a:bodyPr>
          <a:lstStyle/>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Η παραπάνω προϋπηρεσία σε θέσεις ευθύνης πρέπει να έχει διανυθεί σε φορείς της Κεντρικής Δημόσιας Διοίκησης και σε νομικά πρόσωπα δημοσίου δικαίου.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Για τη </a:t>
            </a:r>
            <a:r>
              <a:rPr lang="el-GR" sz="2400" dirty="0" err="1">
                <a:latin typeface="Times New Roman" pitchFamily="18" charset="0"/>
                <a:cs typeface="Times New Roman" pitchFamily="18" charset="0"/>
              </a:rPr>
              <a:t>μοριοδότηση</a:t>
            </a:r>
            <a:r>
              <a:rPr lang="el-GR" sz="2400" dirty="0">
                <a:latin typeface="Times New Roman" pitchFamily="18" charset="0"/>
                <a:cs typeface="Times New Roman" pitchFamily="18" charset="0"/>
              </a:rPr>
              <a:t> εμπειρίας μικρότερης του μηνός, πολλαπλασιάζεται ο αριθμός των ημερών με το ένα τριακοστό (1/30) των μορίων ανά μήνα.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Το σύνολο των μορίων που μπορεί να λάβει ένας υποψήφιος από τα προσόντα εμπειρίας δεν μπορεί να υπερβαίνει τα χίλια (1.000) μόρια.</a:t>
            </a:r>
          </a:p>
          <a:p>
            <a:pPr marL="0" indent="0">
              <a:buNone/>
            </a:pPr>
            <a:endParaRPr lang="el-GR" sz="2400" dirty="0"/>
          </a:p>
        </p:txBody>
      </p:sp>
    </p:spTree>
    <p:extLst>
      <p:ext uri="{BB962C8B-B14F-4D97-AF65-F5344CB8AC3E}">
        <p14:creationId xmlns:p14="http://schemas.microsoft.com/office/powerpoint/2010/main" xmlns="" val="36871569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65 του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lnSpcReduction="10000"/>
          </a:bodyPr>
          <a:lstStyle/>
          <a:p>
            <a:pPr marL="0" indent="0" algn="just">
              <a:buNone/>
            </a:pPr>
            <a:r>
              <a:rPr lang="el-GR" sz="2400" dirty="0">
                <a:latin typeface="Times New Roman" pitchFamily="18" charset="0"/>
                <a:cs typeface="Times New Roman" pitchFamily="18" charset="0"/>
              </a:rPr>
              <a:t>γ) </a:t>
            </a:r>
            <a:r>
              <a:rPr lang="el-GR" sz="2400" dirty="0" err="1">
                <a:latin typeface="Times New Roman" pitchFamily="18" charset="0"/>
                <a:cs typeface="Times New Roman" pitchFamily="18" charset="0"/>
              </a:rPr>
              <a:t>Μοριοδότηση</a:t>
            </a:r>
            <a:r>
              <a:rPr lang="el-GR" sz="2400" dirty="0">
                <a:latin typeface="Times New Roman" pitchFamily="18" charset="0"/>
                <a:cs typeface="Times New Roman" pitchFamily="18" charset="0"/>
              </a:rPr>
              <a:t> κατόπιν δομημένης συνέντευξης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Σκοπός της δομημένης συνέντευξης είναι η Επιτροπή να διαμορφώσει γνώμη για την προσωπικότητα και την καταλληλότητα υποψηφίου για την άσκηση των καθηκόντων της θέσης.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Η συνέντευξη </a:t>
            </a:r>
            <a:r>
              <a:rPr lang="el-GR" sz="2400" dirty="0" err="1">
                <a:latin typeface="Times New Roman" pitchFamily="18" charset="0"/>
                <a:cs typeface="Times New Roman" pitchFamily="18" charset="0"/>
              </a:rPr>
              <a:t>μοριοδοτείται</a:t>
            </a:r>
            <a:r>
              <a:rPr lang="el-GR" sz="2400" dirty="0">
                <a:latin typeface="Times New Roman" pitchFamily="18" charset="0"/>
                <a:cs typeface="Times New Roman" pitchFamily="18" charset="0"/>
              </a:rPr>
              <a:t>, σύμφωνα με πίνακα που καταρτίζει το Α.Σ.Ε.Π.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Η συνέντευξη </a:t>
            </a:r>
            <a:r>
              <a:rPr lang="el-GR" sz="2400" dirty="0" err="1">
                <a:latin typeface="Times New Roman" pitchFamily="18" charset="0"/>
                <a:cs typeface="Times New Roman" pitchFamily="18" charset="0"/>
              </a:rPr>
              <a:t>μοριοδοτείται</a:t>
            </a:r>
            <a:r>
              <a:rPr lang="el-GR" sz="2400" dirty="0">
                <a:latin typeface="Times New Roman" pitchFamily="18" charset="0"/>
                <a:cs typeface="Times New Roman" pitchFamily="18" charset="0"/>
              </a:rPr>
              <a:t> κατ’ ανώτατο όριο με χίλια (1.000) μόρια. </a:t>
            </a:r>
          </a:p>
        </p:txBody>
      </p:sp>
    </p:spTree>
    <p:extLst>
      <p:ext uri="{BB962C8B-B14F-4D97-AF65-F5344CB8AC3E}">
        <p14:creationId xmlns:p14="http://schemas.microsoft.com/office/powerpoint/2010/main" xmlns="" val="42146925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65 του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400" dirty="0">
                <a:latin typeface="Times New Roman" pitchFamily="18" charset="0"/>
                <a:cs typeface="Times New Roman" pitchFamily="18" charset="0"/>
              </a:rPr>
              <a:t>Η προσωπικότητα λαμβάνει τριακόσια (300) μόρια, η καταλληλότητα για τα καθήκοντα της θέσης πεντακόσια (500) μόρια και η επικοινωνιακή ικανότητα διακόσια (200) μόρια.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Η σταθμισμένη </a:t>
            </a:r>
            <a:r>
              <a:rPr lang="el-GR" sz="2400" dirty="0" err="1">
                <a:latin typeface="Times New Roman" pitchFamily="18" charset="0"/>
                <a:cs typeface="Times New Roman" pitchFamily="18" charset="0"/>
              </a:rPr>
              <a:t>μοριοδότηση</a:t>
            </a:r>
            <a:r>
              <a:rPr lang="el-GR" sz="2400" dirty="0">
                <a:latin typeface="Times New Roman" pitchFamily="18" charset="0"/>
                <a:cs typeface="Times New Roman" pitchFamily="18" charset="0"/>
              </a:rPr>
              <a:t> κάθε ομάδας κριτηρίων προκύπτει από τον πολλαπλασιασμό του συνολικού αριθμού μορίων </a:t>
            </a:r>
          </a:p>
          <a:p>
            <a:pPr marL="0" indent="0" algn="just">
              <a:buNone/>
            </a:pPr>
            <a:r>
              <a:rPr lang="el-GR" sz="2400" dirty="0">
                <a:latin typeface="Times New Roman" pitchFamily="18" charset="0"/>
                <a:cs typeface="Times New Roman" pitchFamily="18" charset="0"/>
              </a:rPr>
              <a:t>Α) της </a:t>
            </a:r>
            <a:r>
              <a:rPr lang="el-GR" sz="2400" dirty="0" err="1">
                <a:latin typeface="Times New Roman" pitchFamily="18" charset="0"/>
                <a:cs typeface="Times New Roman" pitchFamily="18" charset="0"/>
              </a:rPr>
              <a:t>περ</a:t>
            </a:r>
            <a:r>
              <a:rPr lang="el-GR" sz="2400" dirty="0">
                <a:latin typeface="Times New Roman" pitchFamily="18" charset="0"/>
                <a:cs typeface="Times New Roman" pitchFamily="18" charset="0"/>
              </a:rPr>
              <a:t>. (α) με συντελεστή εικοσιπέντε τοις εκατό (25%), </a:t>
            </a:r>
          </a:p>
          <a:p>
            <a:pPr marL="0" indent="0" algn="just">
              <a:buNone/>
            </a:pPr>
            <a:r>
              <a:rPr lang="el-GR" sz="2400" dirty="0">
                <a:latin typeface="Times New Roman" pitchFamily="18" charset="0"/>
                <a:cs typeface="Times New Roman" pitchFamily="18" charset="0"/>
              </a:rPr>
              <a:t>Β) της </a:t>
            </a:r>
            <a:r>
              <a:rPr lang="el-GR" sz="2400" dirty="0" err="1">
                <a:latin typeface="Times New Roman" pitchFamily="18" charset="0"/>
                <a:cs typeface="Times New Roman" pitchFamily="18" charset="0"/>
              </a:rPr>
              <a:t>περ</a:t>
            </a:r>
            <a:r>
              <a:rPr lang="el-GR" sz="2400" dirty="0">
                <a:latin typeface="Times New Roman" pitchFamily="18" charset="0"/>
                <a:cs typeface="Times New Roman" pitchFamily="18" charset="0"/>
              </a:rPr>
              <a:t>. (β) με συντελεστή τριανταπέντε τοις εκατό (35%) και </a:t>
            </a:r>
          </a:p>
          <a:p>
            <a:pPr marL="0" indent="0" algn="just">
              <a:buNone/>
            </a:pPr>
            <a:r>
              <a:rPr lang="el-GR" sz="2400" dirty="0">
                <a:latin typeface="Times New Roman" pitchFamily="18" charset="0"/>
                <a:cs typeface="Times New Roman" pitchFamily="18" charset="0"/>
              </a:rPr>
              <a:t>Γ) της </a:t>
            </a:r>
            <a:r>
              <a:rPr lang="el-GR" sz="2400" dirty="0" err="1">
                <a:latin typeface="Times New Roman" pitchFamily="18" charset="0"/>
                <a:cs typeface="Times New Roman" pitchFamily="18" charset="0"/>
              </a:rPr>
              <a:t>περ</a:t>
            </a:r>
            <a:r>
              <a:rPr lang="el-GR" sz="2400" dirty="0">
                <a:latin typeface="Times New Roman" pitchFamily="18" charset="0"/>
                <a:cs typeface="Times New Roman" pitchFamily="18" charset="0"/>
              </a:rPr>
              <a:t>. (γ) με συντελεστή σαράντα τοις εκατό (40%) και εξάγεται με προσέγγιση δύο (2) δεκαδικών ψηφίων.</a:t>
            </a:r>
          </a:p>
          <a:p>
            <a:pPr marL="0" indent="0">
              <a:buNone/>
            </a:pPr>
            <a:endParaRPr lang="el-GR" sz="2400" dirty="0"/>
          </a:p>
        </p:txBody>
      </p:sp>
    </p:spTree>
    <p:extLst>
      <p:ext uri="{BB962C8B-B14F-4D97-AF65-F5344CB8AC3E}">
        <p14:creationId xmlns:p14="http://schemas.microsoft.com/office/powerpoint/2010/main" xmlns="" val="32613760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65 του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400" dirty="0">
                <a:latin typeface="Times New Roman" pitchFamily="18" charset="0"/>
                <a:cs typeface="Times New Roman" pitchFamily="18" charset="0"/>
              </a:rPr>
              <a:t>Για την επιλογή των Συντονιστών των Αποκεντρωμένων Διοικήσεων, εκδίδεται μετά από απόφαση του Υπουργού Εσωτερικών, πρόσκληση εκδήλωσης ενδιαφέροντος από το Α.Σ.Ε.Π., η οποία δημοσιεύεται στην ιστοσελίδα του Υπουργείου Εσωτερικών, στην ιστοσελίδα </a:t>
            </a:r>
            <a:r>
              <a:rPr lang="el-GR" sz="2400" dirty="0" err="1">
                <a:latin typeface="Times New Roman" pitchFamily="18" charset="0"/>
                <a:cs typeface="Times New Roman" pitchFamily="18" charset="0"/>
              </a:rPr>
              <a:t>opengov.gr</a:t>
            </a:r>
            <a:r>
              <a:rPr lang="el-GR" sz="2400" dirty="0">
                <a:latin typeface="Times New Roman" pitchFamily="18" charset="0"/>
                <a:cs typeface="Times New Roman" pitchFamily="18" charset="0"/>
              </a:rPr>
              <a:t>, στην ιστοσελίδα του Α.Σ.Ε.Π. και στην ιστοσελίδα της οικείας Αποκεντρωμένης Διοίκησης τουλάχιστον δύο (2) μήνες πριν τη λήξη της θητείας των προηγούμενων. </a:t>
            </a:r>
          </a:p>
          <a:p>
            <a:pPr marL="0" indent="0" algn="just">
              <a:buNone/>
            </a:pPr>
            <a:r>
              <a:rPr lang="el-GR" sz="2400" dirty="0">
                <a:latin typeface="Times New Roman" pitchFamily="18" charset="0"/>
                <a:cs typeface="Times New Roman" pitchFamily="18" charset="0"/>
              </a:rPr>
              <a:t>Η προθεσμία υποβολής υποψηφιοτήτων άρχεται από την ημέρα της δημοσίευσης της πρόσκλησης στην ιστοσελίδα του Υπουργείου Εσωτερικών.</a:t>
            </a:r>
          </a:p>
        </p:txBody>
      </p:sp>
    </p:spTree>
    <p:extLst>
      <p:ext uri="{BB962C8B-B14F-4D97-AF65-F5344CB8AC3E}">
        <p14:creationId xmlns:p14="http://schemas.microsoft.com/office/powerpoint/2010/main" xmlns="" val="5410955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65 του Ν. 4954/2022)</a:t>
            </a:r>
            <a:endParaRPr lang="el-GR" sz="2400" dirty="0"/>
          </a:p>
        </p:txBody>
      </p:sp>
      <p:sp>
        <p:nvSpPr>
          <p:cNvPr id="3" name="Θέση περιεχομένου 2"/>
          <p:cNvSpPr>
            <a:spLocks noGrp="1"/>
          </p:cNvSpPr>
          <p:nvPr>
            <p:ph idx="1"/>
          </p:nvPr>
        </p:nvSpPr>
        <p:spPr>
          <a:solidFill>
            <a:schemeClr val="bg1">
              <a:lumMod val="85000"/>
            </a:schemeClr>
          </a:solidFill>
        </p:spPr>
        <p:txBody>
          <a:bodyPr anchor="ctr">
            <a:normAutofit fontScale="92500" lnSpcReduction="20000"/>
          </a:bodyPr>
          <a:lstStyle/>
          <a:p>
            <a:pPr marL="0" indent="0" algn="just">
              <a:buNone/>
            </a:pPr>
            <a:r>
              <a:rPr lang="el-GR" sz="2400" dirty="0">
                <a:latin typeface="Times New Roman" pitchFamily="18" charset="0"/>
                <a:cs typeface="Times New Roman" pitchFamily="18" charset="0"/>
              </a:rPr>
              <a:t>Κάθε ενδιαφερόμενος μπορεί να υποβάλει υποψηφιότητα για μέχρι τρεις (3) θέσεις κατ’ ανώτατο όριο.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Η αίτηση συνοδεύεται από: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α) αναλυτικό βιογραφικό σημείωμα,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β) πιστοποιητικό υπηρεσιακών μεταβολών, στο οποίο, με μέριμνα της υπηρεσίας του αιτούντος, περιλαμβάνεται κάθε απαραίτητη πληροφορία για την εφαρμογή και τον έλεγχο των προϋποθέσεων του παρόντος και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γ) κάθε άλλο έγγραφο που αναφέρεται στην πρόσκληση. </a:t>
            </a:r>
          </a:p>
        </p:txBody>
      </p:sp>
    </p:spTree>
    <p:extLst>
      <p:ext uri="{BB962C8B-B14F-4D97-AF65-F5344CB8AC3E}">
        <p14:creationId xmlns:p14="http://schemas.microsoft.com/office/powerpoint/2010/main" xmlns="" val="26074762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65 του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fontScale="92500" lnSpcReduction="20000"/>
          </a:bodyPr>
          <a:lstStyle/>
          <a:p>
            <a:pPr marL="0" indent="0" algn="just">
              <a:buNone/>
            </a:pPr>
            <a:r>
              <a:rPr lang="el-GR" sz="2400" dirty="0">
                <a:latin typeface="Times New Roman" pitchFamily="18" charset="0"/>
                <a:cs typeface="Times New Roman" pitchFamily="18" charset="0"/>
              </a:rPr>
              <a:t>Η διαδικασία επιλογής διεξάγεται, ανά θέση, ως εξής:</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α) Επιλογή των υποψηφίων που συγκεντρώνουν τα ελάχιστα απαιτούμενα προσόντα.</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β) </a:t>
            </a:r>
            <a:r>
              <a:rPr lang="el-GR" sz="2400" dirty="0" err="1">
                <a:latin typeface="Times New Roman" pitchFamily="18" charset="0"/>
                <a:cs typeface="Times New Roman" pitchFamily="18" charset="0"/>
              </a:rPr>
              <a:t>Μοριοδότηση</a:t>
            </a:r>
            <a:r>
              <a:rPr lang="el-GR" sz="2400" dirty="0">
                <a:latin typeface="Times New Roman" pitchFamily="18" charset="0"/>
                <a:cs typeface="Times New Roman" pitchFamily="18" charset="0"/>
              </a:rPr>
              <a:t> των επιλέξιμων υποψηφίων με βάση τα κριτήρια.</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Σε περίπτωση μεγάλου αριθμού αιτήσεων, η Επιτροπή δύναται να ελέγχει τα δικαιολογητικά και την εν γένει ακρίβεια των δηλώσεων μόνο των υποψηφίων, που σύμφωνα με τα στοιχεία της αίτησής τους κατατάσσονται στους δώδεκα (12) πρώτους υποψηφίους και στη συνέχεια να προχωρήσει σε έλεγχο περαιτέρω υποψηφιοτήτων, εάν προκύψει τέτοια ανάγκη κατά τον έλεγχο των δώδεκα (12) πρώτων υποψηφιοτήτων.</a:t>
            </a:r>
          </a:p>
          <a:p>
            <a:pPr marL="0" indent="0">
              <a:buNone/>
            </a:pPr>
            <a:endParaRPr lang="el-GR" sz="2400" dirty="0"/>
          </a:p>
        </p:txBody>
      </p:sp>
    </p:spTree>
    <p:extLst>
      <p:ext uri="{BB962C8B-B14F-4D97-AF65-F5344CB8AC3E}">
        <p14:creationId xmlns:p14="http://schemas.microsoft.com/office/powerpoint/2010/main" xmlns="" val="5302145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65 του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400" dirty="0">
                <a:latin typeface="Times New Roman" pitchFamily="18" charset="0"/>
                <a:cs typeface="Times New Roman" pitchFamily="18" charset="0"/>
              </a:rPr>
              <a:t>γ) Σύνταξη και ανάρτηση στην ιστοσελίδα του Α.Σ.Ε.Π. προσωρινών πινάκων:</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γα) των υποψηφίων που αποκλείονται λόγω έλλειψης των ελάχιστων προσόντων και του αντίστοιχου λόγου ή λόγων αποκλεισμού και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err="1">
                <a:latin typeface="Times New Roman" pitchFamily="18" charset="0"/>
                <a:cs typeface="Times New Roman" pitchFamily="18" charset="0"/>
              </a:rPr>
              <a:t>γβ</a:t>
            </a:r>
            <a:r>
              <a:rPr lang="el-GR" sz="2400" dirty="0">
                <a:latin typeface="Times New Roman" pitchFamily="18" charset="0"/>
                <a:cs typeface="Times New Roman" pitchFamily="18" charset="0"/>
              </a:rPr>
              <a:t>) των υποψηφίων που επιλέγονται και της αντίστοιχης βαθμολογίας τους, με τα ονόματα των αποκλειομένων και των επιλέξιμων υποψηφίων.</a:t>
            </a:r>
          </a:p>
          <a:p>
            <a:pPr marL="0" indent="0">
              <a:buNone/>
            </a:pPr>
            <a:endParaRPr lang="el-GR" sz="2400" dirty="0"/>
          </a:p>
        </p:txBody>
      </p:sp>
    </p:spTree>
    <p:extLst>
      <p:ext uri="{BB962C8B-B14F-4D97-AF65-F5344CB8AC3E}">
        <p14:creationId xmlns:p14="http://schemas.microsoft.com/office/powerpoint/2010/main" xmlns="" val="2035940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Γραμματέας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63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400" dirty="0">
                <a:latin typeface="Times New Roman" pitchFamily="18" charset="0"/>
                <a:cs typeface="Times New Roman" pitchFamily="18" charset="0"/>
              </a:rPr>
              <a:t>Οι Γραμματείς των Αποκεντρωμένων Διοικήσεων διορίζονται και παύονται με απόφαση του Υπουργού Εσωτερικών που δημοσιεύεται στην Εφημερίδα της Κυβερνήσεως.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Για θέματα που αναφέρονται στην υπηρεσιακή του κατάσταση υπάγονται στον Υπουργό Εσωτερικών. </a:t>
            </a:r>
          </a:p>
          <a:p>
            <a:pPr marL="0" indent="0">
              <a:buNone/>
            </a:pPr>
            <a:endParaRPr lang="el-GR" sz="2400" dirty="0"/>
          </a:p>
        </p:txBody>
      </p:sp>
    </p:spTree>
    <p:extLst>
      <p:ext uri="{BB962C8B-B14F-4D97-AF65-F5344CB8AC3E}">
        <p14:creationId xmlns:p14="http://schemas.microsoft.com/office/powerpoint/2010/main" xmlns="" val="6551523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65 του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buNone/>
            </a:pPr>
            <a:endParaRPr lang="el-GR" sz="2400" dirty="0"/>
          </a:p>
          <a:p>
            <a:pPr marL="0" indent="0" algn="just">
              <a:buNone/>
            </a:pPr>
            <a:r>
              <a:rPr lang="el-GR" sz="2400" dirty="0">
                <a:latin typeface="Times New Roman" pitchFamily="18" charset="0"/>
                <a:cs typeface="Times New Roman" pitchFamily="18" charset="0"/>
              </a:rPr>
              <a:t>δ) Οι υποψήφιοι έχουν αποκλειστική προθεσμία πέντε (5) ημερών, προκειμένου να υποβάλουν ενστάσεις.</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ε) Οι ενστάσεις εκδικάζονται από την Επιτροπή εντός προθεσμίας δεκαπέντε (15) ημερών και στη συνέχεια αναρτώνται οι οριστικοί πίνακες αποκλειομένων και επιλέξιμων υποψηφίων με τη βαθμολογία τους.</a:t>
            </a:r>
          </a:p>
          <a:p>
            <a:pPr marL="0" indent="0">
              <a:buNone/>
            </a:pPr>
            <a:endParaRPr lang="el-GR" sz="2400" dirty="0"/>
          </a:p>
        </p:txBody>
      </p:sp>
    </p:spTree>
    <p:extLst>
      <p:ext uri="{BB962C8B-B14F-4D97-AF65-F5344CB8AC3E}">
        <p14:creationId xmlns:p14="http://schemas.microsoft.com/office/powerpoint/2010/main" xmlns="" val="27592427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65 του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fontScale="85000" lnSpcReduction="20000"/>
          </a:bodyPr>
          <a:lstStyle/>
          <a:p>
            <a:pPr marL="0" indent="0" algn="just">
              <a:buNone/>
            </a:pPr>
            <a:r>
              <a:rPr lang="el-GR" sz="2400" dirty="0">
                <a:latin typeface="Times New Roman" pitchFamily="18" charset="0"/>
                <a:cs typeface="Times New Roman" pitchFamily="18" charset="0"/>
              </a:rPr>
              <a:t>στ) Στη συνέχεια, η Επιτροπή καλεί σε συνέντευξη τους επτά (7) πρώτους σε βαθμολογία υποψηφίους.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Η σχετική ειδοποίηση γίνεται με αποστολή μηνύματος στην ηλεκτρονική διεύθυνση και στο κινητό τηλέφωνο που δηλώνει ο υποψήφιος με την αίτησή του, ενώ η Επιτροπή μπορεί επιπρόσθετα να αποφασίσει τη χρήση και άλλων μέσων.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Η ειδοποίηση αποστέλλεται τρεις (3) τουλάχιστον εργάσιμες ημέρες πριν την ημέρα της συνέντευξης.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Αίτημα υποψηφίου για συνέντευξη σε άλλη ημέρα υποβάλλεται μόνο μία (1) φορά και μπορεί κατ’ εξαίρεση να γίνει δεκτό με αιτιολογημένη απόφαση της Επιτροπής και μόνο εφόσον αφορά σε αποδεικνυόμενο λόγο ανωτέρας βίας, όπως οι λόγοι υγείας.</a:t>
            </a:r>
          </a:p>
          <a:p>
            <a:pPr marL="0" indent="0">
              <a:buNone/>
            </a:pPr>
            <a:endParaRPr lang="el-GR" sz="2400" dirty="0"/>
          </a:p>
        </p:txBody>
      </p:sp>
    </p:spTree>
    <p:extLst>
      <p:ext uri="{BB962C8B-B14F-4D97-AF65-F5344CB8AC3E}">
        <p14:creationId xmlns:p14="http://schemas.microsoft.com/office/powerpoint/2010/main" xmlns="" val="18929321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65 του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buNone/>
            </a:pPr>
            <a:endParaRPr lang="el-GR" sz="2400" dirty="0"/>
          </a:p>
          <a:p>
            <a:pPr marL="0" indent="0" algn="just">
              <a:buNone/>
            </a:pPr>
            <a:r>
              <a:rPr lang="el-GR" sz="2400" dirty="0">
                <a:latin typeface="Times New Roman" pitchFamily="18" charset="0"/>
                <a:cs typeface="Times New Roman" pitchFamily="18" charset="0"/>
              </a:rPr>
              <a:t>ζ) Εάν ένας ή περισσότεροι από αυτούς που καλούνται σε συνέντευξη παραιτηθούν της υποψηφιότητάς τους ή έχουν επιλεγεί Συντονιστές σε άλλη Αποκεντρωμένη Διοίκηση, η Επιτροπή καλεί σε συνέντευξη επόμενους υποψηφίους.</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Στην περίπτωση αυτή, η Επιτροπή καλεί από τους υποψηφίους που αποκλείστηκαν όσους είναι αναγκαίοι για να συμπληρωθεί ο αριθμός των επτά (7).</a:t>
            </a:r>
          </a:p>
          <a:p>
            <a:pPr marL="0" indent="0">
              <a:buNone/>
            </a:pPr>
            <a:endParaRPr lang="el-GR" sz="2400" dirty="0"/>
          </a:p>
        </p:txBody>
      </p:sp>
    </p:spTree>
    <p:extLst>
      <p:ext uri="{BB962C8B-B14F-4D97-AF65-F5344CB8AC3E}">
        <p14:creationId xmlns:p14="http://schemas.microsoft.com/office/powerpoint/2010/main" xmlns="" val="9667037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65 του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400" dirty="0">
                <a:latin typeface="Times New Roman" pitchFamily="18" charset="0"/>
                <a:cs typeface="Times New Roman" pitchFamily="18" charset="0"/>
              </a:rPr>
              <a:t>Ο υποψήφιος που κατατάσσεται πρώτος στη βαθμολογία διορίζεται με απόφαση του Υπουργού Εσωτερικών, η οποία δημοσιεύεται στην Εφημερίδα της Κυβερνήσεως.</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Οι Ασκούντες καθήκοντα Συντονιστών κατά τη δημοσίευση του παρόντος, επανέρχονται στις θέσεις ευθύνης που κατείχαν, μετά από τον διορισμό των νέων Συντονιστών, με τους ίδιους όρους και προϋποθέσεις που ίσχυαν κατά την ανάληψη των καθηκόντων τους.</a:t>
            </a:r>
          </a:p>
          <a:p>
            <a:pPr marL="0" indent="0">
              <a:buNone/>
            </a:pPr>
            <a:endParaRPr lang="el-GR" sz="2400" dirty="0"/>
          </a:p>
        </p:txBody>
      </p:sp>
    </p:spTree>
    <p:extLst>
      <p:ext uri="{BB962C8B-B14F-4D97-AF65-F5344CB8AC3E}">
        <p14:creationId xmlns:p14="http://schemas.microsoft.com/office/powerpoint/2010/main" xmlns="" val="39583727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66 Ν. 4954/2022)</a:t>
            </a:r>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fontScale="92500" lnSpcReduction="20000"/>
          </a:bodyPr>
          <a:lstStyle/>
          <a:p>
            <a:pPr marL="0" indent="0" algn="ctr">
              <a:buNone/>
            </a:pPr>
            <a:r>
              <a:rPr lang="el-GR" sz="2400" b="1" dirty="0">
                <a:latin typeface="Times New Roman" pitchFamily="18" charset="0"/>
                <a:cs typeface="Times New Roman" pitchFamily="18" charset="0"/>
              </a:rPr>
              <a:t>Αρμοδιότητες Συντονιστή Αποκεντρωμένης Διοίκησης</a:t>
            </a:r>
          </a:p>
          <a:p>
            <a:pPr marL="0" indent="0">
              <a:buNone/>
            </a:pPr>
            <a:endParaRPr lang="el-GR" sz="2400" dirty="0"/>
          </a:p>
          <a:p>
            <a:pPr marL="0" indent="0" algn="just">
              <a:buNone/>
            </a:pPr>
            <a:r>
              <a:rPr lang="el-GR" sz="2400" dirty="0">
                <a:latin typeface="Times New Roman" pitchFamily="18" charset="0"/>
                <a:cs typeface="Times New Roman" pitchFamily="18" charset="0"/>
              </a:rPr>
              <a:t>Οι Συντονιστές Αποκεντρωμένης Διοίκησης μεριμνούν για την ομαλή και αποτελεσματική διοικητική και οικονομική λειτουργία της Αποκεντρωμένης Διοίκησης, καθώς και τη σύνταξη του Σχεδίου Δράσης της Αποκεντρωμένης Διοίκησης, και την παρακολούθηση της εφαρμογής του, σε συνεργασία με τον Γραμματέα της Αποκεντρωμένης Διοίκησης.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Ο Συντονιστής Αποκεντρωμένης Διοίκησης είναι πειθαρχικός προϊστάμενος για το προσωπικό των οργανικών μονάδων που υπάγονται στην αρμοδιότητά του και δύναται να επιβάλλει την πειθαρχική ποινή του προστίμου, ύψους ίσου με τις αποδοχές έως δύο (2) μηνών.</a:t>
            </a:r>
          </a:p>
        </p:txBody>
      </p:sp>
    </p:spTree>
    <p:extLst>
      <p:ext uri="{BB962C8B-B14F-4D97-AF65-F5344CB8AC3E}">
        <p14:creationId xmlns:p14="http://schemas.microsoft.com/office/powerpoint/2010/main" xmlns="" val="373101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66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marL="0" indent="0" algn="just">
              <a:buNone/>
            </a:pPr>
            <a:r>
              <a:rPr lang="el-GR" sz="2400" dirty="0">
                <a:latin typeface="Times New Roman" pitchFamily="18" charset="0"/>
                <a:cs typeface="Times New Roman" pitchFamily="18" charset="0"/>
              </a:rPr>
              <a:t>Οι Συντονιστές Αποκεντρωμένης Διοίκησης ορίζονται </a:t>
            </a:r>
            <a:r>
              <a:rPr lang="el-GR" sz="2400" dirty="0" err="1">
                <a:latin typeface="Times New Roman" pitchFamily="18" charset="0"/>
                <a:cs typeface="Times New Roman" pitchFamily="18" charset="0"/>
              </a:rPr>
              <a:t>διατάκτες</a:t>
            </a:r>
            <a:r>
              <a:rPr lang="el-GR" sz="2400" dirty="0">
                <a:latin typeface="Times New Roman" pitchFamily="18" charset="0"/>
                <a:cs typeface="Times New Roman" pitchFamily="18" charset="0"/>
              </a:rPr>
              <a:t> του προϋπολογισμού της οικείας Αποκεντρωμένης Διοίκησης, εξαιρουμένων των δαπανών για τις οποίες με απόφαση του Γραμματέα της Αποκεντρωμένης Διοίκησης ορίζεται </a:t>
            </a:r>
            <a:r>
              <a:rPr lang="el-GR" sz="2400" dirty="0" err="1">
                <a:latin typeface="Times New Roman" pitchFamily="18" charset="0"/>
                <a:cs typeface="Times New Roman" pitchFamily="18" charset="0"/>
              </a:rPr>
              <a:t>διατάκτης</a:t>
            </a:r>
            <a:r>
              <a:rPr lang="el-GR" sz="2400" dirty="0">
                <a:latin typeface="Times New Roman" pitchFamily="18" charset="0"/>
                <a:cs typeface="Times New Roman" pitchFamily="18" charset="0"/>
              </a:rPr>
              <a:t> ο ίδιος.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Η ανακατανομή των πιστώσεων του τακτικού προϋπολογισμού μεταξύ ειδικών φορέων της Αποκεντρωμένης Διοίκησης και η εν γένει μεταβολή του μεγέθους του προϋπολογισμού της Αποκεντρωμένης Διοίκησης παραμένουν στην αποκλειστική αρμοδιότητα του Γραμματέα της Αποκεντρωμένης Διοίκησης.</a:t>
            </a:r>
          </a:p>
        </p:txBody>
      </p:sp>
    </p:spTree>
    <p:extLst>
      <p:ext uri="{BB962C8B-B14F-4D97-AF65-F5344CB8AC3E}">
        <p14:creationId xmlns:p14="http://schemas.microsoft.com/office/powerpoint/2010/main" xmlns="" val="33188512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66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fontScale="92500" lnSpcReduction="10000"/>
          </a:bodyPr>
          <a:lstStyle/>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Οι Συντονιστές Αποκεντρωμένης Διοίκησης ασκούν, ιδίως, τις εξής αρμοδιότητες:</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α) εγκρίνουν τα περιγράμματα θέσεων ευθύνης,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β) εκδίδουν προκηρύξεις για την κάλυψη θέσεων ευθύνης και από κοινού με τον αρμόδιο για τα θέματα ανθρωπίνου δυναμικού δημόσιας διοίκησης, Γενικό Γραμματέα, εκδίδουν προκηρύξεις στις περιπτώσεις κάλυψης θέσεων επιπέδου Γενικής Διεύθυνσης,</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γ) συγκροτούν συλλογικά όργανα και επιτροπές σχετικά με την επιλογή προϊσταμένων διοίκησης και τη διαδικασία κινητικότητας,</a:t>
            </a:r>
          </a:p>
          <a:p>
            <a:pPr marL="0" indent="0">
              <a:buNone/>
            </a:pPr>
            <a:endParaRPr lang="el-GR" sz="2400" dirty="0"/>
          </a:p>
          <a:p>
            <a:pPr marL="0" indent="0">
              <a:buNone/>
            </a:pPr>
            <a:endParaRPr lang="el-GR" sz="2400" dirty="0"/>
          </a:p>
        </p:txBody>
      </p:sp>
    </p:spTree>
    <p:extLst>
      <p:ext uri="{BB962C8B-B14F-4D97-AF65-F5344CB8AC3E}">
        <p14:creationId xmlns:p14="http://schemas.microsoft.com/office/powerpoint/2010/main" xmlns="" val="11221850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66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400" dirty="0">
                <a:latin typeface="Times New Roman" pitchFamily="18" charset="0"/>
                <a:cs typeface="Times New Roman" pitchFamily="18" charset="0"/>
              </a:rPr>
              <a:t>δ) εκδίδουν ατομικές διοικητικές πράξεις που αφορούν σε κάθε ζήτημα μεταβολής της υπηρεσιακής κατάστασης των υπαλλήλων της Αποκεντρωμένης Διοίκησης ανεξαρτήτως σχέσης εργασίας,</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ε) εκδίδουν ατομικές διοικητικές πράξεις που σχετίζονται με τη διαδικασία επιλογής και τοποθέτησης προϊσταμένων οργανικών μονάδων της Αποκεντρωμένης Διοίκησης,</a:t>
            </a:r>
          </a:p>
          <a:p>
            <a:pPr marL="0" indent="0">
              <a:buNone/>
            </a:pPr>
            <a:endParaRPr lang="el-GR" sz="2400" dirty="0"/>
          </a:p>
        </p:txBody>
      </p:sp>
    </p:spTree>
    <p:extLst>
      <p:ext uri="{BB962C8B-B14F-4D97-AF65-F5344CB8AC3E}">
        <p14:creationId xmlns:p14="http://schemas.microsoft.com/office/powerpoint/2010/main" xmlns="" val="25560588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66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400" dirty="0">
                <a:latin typeface="Times New Roman" pitchFamily="18" charset="0"/>
                <a:cs typeface="Times New Roman" pitchFamily="18" charset="0"/>
              </a:rPr>
              <a:t>στ) εκδίδουν ατομικές διοικητικές πράξεις που αφορούν στη βαθμολογική ή μισθολογική προαγωγή,</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ζ) συγκροτούν πειθαρχικά και υπηρεσιακά συμβούλια,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η) χορηγούν άδειες στο πάσης φύσης προσωπικό της Αποκεντρωμένης Διοίκησης, </a:t>
            </a:r>
          </a:p>
          <a:p>
            <a:pPr marL="0" indent="0">
              <a:buNone/>
            </a:pPr>
            <a:endParaRPr lang="el-GR" sz="2400" dirty="0"/>
          </a:p>
          <a:p>
            <a:pPr marL="0" indent="0">
              <a:buNone/>
            </a:pPr>
            <a:endParaRPr lang="el-GR" sz="2400" dirty="0"/>
          </a:p>
        </p:txBody>
      </p:sp>
    </p:spTree>
    <p:extLst>
      <p:ext uri="{BB962C8B-B14F-4D97-AF65-F5344CB8AC3E}">
        <p14:creationId xmlns:p14="http://schemas.microsoft.com/office/powerpoint/2010/main" xmlns="" val="29782404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66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lnSpcReduction="10000"/>
          </a:bodyPr>
          <a:lstStyle/>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θ) εκδίδουν αποφάσεις καθιέρωσης υπερωριακής εργασίας με αμοιβή του προσωπικού της Αποκεντρωμένης Διοίκησης για την απασχόλησή του τις απογευματινές, νυκτερινές ώρες, τις αργίες και τις εξαιρέσιμες ημέρες,</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ι) υπογράφουν τα έγγραφα που απευθύνονται στα δικαστήρια και αναφέρονται σε ένδικα βοηθήματα και μέσα που έχουν ασκηθεί κατά πράξεων ή παραλείψεων των υπηρεσιών αρμοδιότητάς του, συμπεριλαμβανομένων των απόψεων της Διοίκησης σύμφωνα με το άρθρο 23 του </a:t>
            </a:r>
            <a:r>
              <a:rPr lang="el-GR" sz="2400" dirty="0" err="1">
                <a:latin typeface="Times New Roman" pitchFamily="18" charset="0"/>
                <a:cs typeface="Times New Roman" pitchFamily="18" charset="0"/>
              </a:rPr>
              <a:t>π.δ</a:t>
            </a:r>
            <a:r>
              <a:rPr lang="el-GR" sz="2400" dirty="0">
                <a:latin typeface="Times New Roman" pitchFamily="18" charset="0"/>
                <a:cs typeface="Times New Roman" pitchFamily="18" charset="0"/>
              </a:rPr>
              <a:t>. 18/1989 (Α’ 8), για τις οργανικές μονάδες που υπάγονται απευθείας σε αυτόν.</a:t>
            </a:r>
          </a:p>
          <a:p>
            <a:pPr marL="0" indent="0">
              <a:buNone/>
            </a:pPr>
            <a:endParaRPr lang="el-GR" sz="2400" dirty="0"/>
          </a:p>
        </p:txBody>
      </p:sp>
    </p:spTree>
    <p:extLst>
      <p:ext uri="{BB962C8B-B14F-4D97-AF65-F5344CB8AC3E}">
        <p14:creationId xmlns:p14="http://schemas.microsoft.com/office/powerpoint/2010/main" xmlns="" val="3962950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Γραμματέας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63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400" dirty="0">
                <a:latin typeface="Times New Roman" pitchFamily="18" charset="0"/>
                <a:cs typeface="Times New Roman" pitchFamily="18" charset="0"/>
              </a:rPr>
              <a:t>Στη θέση του Γραμματέα της Αποκεντρωμένης Διοίκησης τοποθετούνται πρόσωπα τα οποία διαθέτουν κατ’ ελάχιστον: </a:t>
            </a:r>
          </a:p>
          <a:p>
            <a:pPr marL="0" indent="0" algn="just">
              <a:buNone/>
            </a:pPr>
            <a:r>
              <a:rPr lang="el-GR" sz="2400" dirty="0">
                <a:latin typeface="Times New Roman" pitchFamily="18" charset="0"/>
                <a:cs typeface="Times New Roman" pitchFamily="18" charset="0"/>
              </a:rPr>
              <a:t>α) Πτυχίο Ανώτατου Εκπαιδευτικού Ιδρύματος (Α.Ε.Ι.) της ημεδαπής ή ισότιμο σχολών της αλλοδαπής,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β) μεταπτυχιακό τίτλο σπουδών ετήσιας τουλάχιστον διάρκειας ή διδακτορικό τίτλο σπουδών και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γ) πολύ καλή γνώση της αγγλικής ή της γαλλικής ή της γερμανικής ή της ιταλικής ή της ισπανικής γλώσσας.</a:t>
            </a:r>
          </a:p>
        </p:txBody>
      </p:sp>
    </p:spTree>
    <p:extLst>
      <p:ext uri="{BB962C8B-B14F-4D97-AF65-F5344CB8AC3E}">
        <p14:creationId xmlns:p14="http://schemas.microsoft.com/office/powerpoint/2010/main" xmlns="" val="20020154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66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400" dirty="0">
                <a:latin typeface="Times New Roman" pitchFamily="18" charset="0"/>
                <a:cs typeface="Times New Roman" pitchFamily="18" charset="0"/>
              </a:rPr>
              <a:t>Κατά των πράξεων του Συντονιστή της Αποκεντρωμένης Διοίκησης, που αφορούν στην άσκηση των αρμοδιοτήτων του ως προϊσταμένου των υπηρεσιών και του προσωπικού της Αποκεντρωμένης Διοίκησης, ασκείται ενώπιον του Υπουργού Εσωτερικών η ειδική διοικητική προσφυγή του άρθρου 8 του ν. 3200/1955 (Α’ 97). </a:t>
            </a:r>
          </a:p>
        </p:txBody>
      </p:sp>
    </p:spTree>
    <p:extLst>
      <p:ext uri="{BB962C8B-B14F-4D97-AF65-F5344CB8AC3E}">
        <p14:creationId xmlns:p14="http://schemas.microsoft.com/office/powerpoint/2010/main" xmlns="" val="21227507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66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fontScale="92500" lnSpcReduction="10000"/>
          </a:bodyPr>
          <a:lstStyle/>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Οι Συντονιστές Αποκεντρωμένης Διοίκησης αναλαμβάνουν καθήκοντα αποφαινόμενου οργάνου στο πλαίσιο της διενέργειας διαδικασιών ανάθεσης και εκτέλεσης δημοσίων συμβάσεων της οικείας Αποκεντρωμένης Διοίκησης, εξαιρουμένων των περιπτώσεων για τις οποίες απόφαση του Γραμματέα ορίζει αποφαινόμενο όργανο τον ίδιο ή άλλο όργανο.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Σε αυτό το πλαίσιο ανατίθεται στους Συντονιστές η αρμοδιότητα της τελικής υπογραφής στις παρακάτω κατηγορίες διοικητικών πράξεων:</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α) στη διακήρυξη διαγωνισμών και την πρόσκληση υποβολής προσφορών,</a:t>
            </a:r>
          </a:p>
          <a:p>
            <a:pPr marL="0" indent="0" algn="just">
              <a:buNone/>
            </a:pPr>
            <a:endParaRPr lang="el-GR" sz="2400" dirty="0">
              <a:latin typeface="Times New Roman" pitchFamily="18" charset="0"/>
              <a:cs typeface="Times New Roman" pitchFamily="18" charset="0"/>
            </a:endParaRPr>
          </a:p>
          <a:p>
            <a:pPr marL="0" indent="0" algn="just">
              <a:buNone/>
            </a:pPr>
            <a:endParaRPr lang="el-GR"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23907146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66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fontScale="92500" lnSpcReduction="20000"/>
          </a:bodyPr>
          <a:lstStyle/>
          <a:p>
            <a:pPr marL="0" indent="0" algn="just">
              <a:buNone/>
            </a:pPr>
            <a:r>
              <a:rPr lang="el-GR" sz="2400" dirty="0">
                <a:latin typeface="Times New Roman" pitchFamily="18" charset="0"/>
                <a:cs typeface="Times New Roman" pitchFamily="18" charset="0"/>
              </a:rPr>
              <a:t>β) στη συγκρότηση και στον ορισμό γνωμοδοτικών οργάνων διενέργειας διαδικασιών ανάθεσης και εκτέλεσης δημοσίων συμβάσεων,</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γ) στην επικύρωση των πρακτικών των γνωμοδοτικών οργάνων,</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δ) στην κατακύρωση, την ανάθεση, τη σύναψη και τροποποίηση συμβάσεων,</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ε) στη ματαίωση διαδικασίας, στην κήρυξη έκπτωτου αναδόχου και στη μονομερή λύση συμβάσεων, και</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στ) στις λοιπές πράξεις αρμοδιότητας αποφαινόμενου οργάνου.</a:t>
            </a:r>
          </a:p>
          <a:p>
            <a:pPr marL="0" indent="0">
              <a:buNone/>
            </a:pPr>
            <a:endParaRPr lang="el-GR" sz="2400" dirty="0"/>
          </a:p>
        </p:txBody>
      </p:sp>
    </p:spTree>
    <p:extLst>
      <p:ext uri="{BB962C8B-B14F-4D97-AF65-F5344CB8AC3E}">
        <p14:creationId xmlns:p14="http://schemas.microsoft.com/office/powerpoint/2010/main" xmlns="" val="41287963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66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fontScale="85000" lnSpcReduction="20000"/>
          </a:bodyPr>
          <a:lstStyle/>
          <a:p>
            <a:pPr marL="0" indent="0" algn="just">
              <a:buNone/>
            </a:pPr>
            <a:endParaRPr lang="el-GR" sz="2400" dirty="0">
              <a:latin typeface="Times New Roman" pitchFamily="18" charset="0"/>
              <a:cs typeface="Times New Roman" pitchFamily="18" charset="0"/>
            </a:endParaRP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Η πειθαρχική εξουσία στον Συντονιστή Αποκεντρωμένης Διοίκησης ασκείται από:</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α. τον Υπουργό Εσωτερικών,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β. το Δευτεροβάθμιο Πειθαρχικό Συμβούλιο.</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Ο Υπουργός Εσωτερικών μπορεί να επιβάλει στον Συντονιστή Αποκεντρωμένης Διοίκησης την ποινή του προστίμου έως τις αποδοχές ενός (1) μηνός.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Το Δευτεροβάθμιο Πειθαρχικό Συμβούλιο δύναται να επιβάλει οποιαδήποτε πειθαρχική ποινή. </a:t>
            </a:r>
          </a:p>
          <a:p>
            <a:pPr marL="0" indent="0">
              <a:buNone/>
            </a:pPr>
            <a:endParaRPr lang="el-GR" sz="2400" dirty="0"/>
          </a:p>
          <a:p>
            <a:pPr marL="0" indent="0">
              <a:buNone/>
            </a:pPr>
            <a:endParaRPr lang="el-GR" sz="2400" dirty="0"/>
          </a:p>
        </p:txBody>
      </p:sp>
    </p:spTree>
    <p:extLst>
      <p:ext uri="{BB962C8B-B14F-4D97-AF65-F5344CB8AC3E}">
        <p14:creationId xmlns:p14="http://schemas.microsoft.com/office/powerpoint/2010/main" xmlns="" val="22108553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Συντονιστής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66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400" dirty="0">
                <a:latin typeface="Times New Roman" pitchFamily="18" charset="0"/>
                <a:cs typeface="Times New Roman" pitchFamily="18" charset="0"/>
              </a:rPr>
              <a:t>Κατά των αποφάσεων του Δευτεροβάθμιου Πειθαρχικού Συμβουλίου που επιβάλλουν οποιαδήποτε πειθαρχική ποινή στον Συντονιστή Αποκεντρωμένης Διοίκησης ασκείται προσφυγή ενώπιον του Συμβουλίου της Επικρατείας.</a:t>
            </a:r>
          </a:p>
          <a:p>
            <a:pPr algn="just"/>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Για κάθε Συντονιστή Αποκεντρωμένης Διοίκησης λειτουργεί «Γραφείο Συντονιστή Αποκεντρωμένης Διοίκησης», το οποίο τον επικουρεί στην άσκηση των καθηκόντων του, έχει την επιμέλεια της αλληλογραφίας του και της τήρησης των σχετικών αρχείων και στοιχείων και οργανώνει την επικοινωνία του με τις υπηρεσίες και τους πολίτες. </a:t>
            </a:r>
          </a:p>
        </p:txBody>
      </p:sp>
    </p:spTree>
    <p:extLst>
      <p:ext uri="{BB962C8B-B14F-4D97-AF65-F5344CB8AC3E}">
        <p14:creationId xmlns:p14="http://schemas.microsoft.com/office/powerpoint/2010/main" xmlns="" val="21009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Συντονιστικό Συμβούλιο Αποκεντρωμένων Διοικήσεων</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67 Ν. 4954/2022)</a:t>
            </a:r>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fontScale="92500"/>
          </a:bodyPr>
          <a:lstStyle/>
          <a:p>
            <a:pPr marL="0" indent="0" algn="ctr">
              <a:buNone/>
            </a:pPr>
            <a:endParaRPr lang="el-GR" sz="2400" b="1" dirty="0">
              <a:latin typeface="Times New Roman" pitchFamily="18" charset="0"/>
              <a:cs typeface="Times New Roman" pitchFamily="18" charset="0"/>
            </a:endParaRPr>
          </a:p>
          <a:p>
            <a:pPr marL="0" indent="0" algn="ctr">
              <a:buNone/>
            </a:pPr>
            <a:endParaRPr lang="el-GR" sz="2400" b="1" dirty="0">
              <a:latin typeface="Times New Roman" pitchFamily="18" charset="0"/>
              <a:cs typeface="Times New Roman" pitchFamily="18" charset="0"/>
            </a:endParaRPr>
          </a:p>
          <a:p>
            <a:pPr marL="0" indent="0" algn="ctr">
              <a:buNone/>
            </a:pPr>
            <a:r>
              <a:rPr lang="el-GR" sz="2400" b="1" dirty="0">
                <a:latin typeface="Times New Roman" pitchFamily="18" charset="0"/>
                <a:cs typeface="Times New Roman" pitchFamily="18" charset="0"/>
              </a:rPr>
              <a:t>Συντονιστικό Συμβούλιο Αποκεντρωμένων Διοικήσεων</a:t>
            </a:r>
          </a:p>
          <a:p>
            <a:pPr marL="0" indent="0">
              <a:buNone/>
            </a:pPr>
            <a:endParaRPr lang="el-GR" sz="2400" dirty="0"/>
          </a:p>
          <a:p>
            <a:pPr marL="0" indent="0" algn="just">
              <a:buNone/>
            </a:pPr>
            <a:r>
              <a:rPr lang="el-GR" sz="2400" dirty="0">
                <a:latin typeface="Times New Roman" pitchFamily="18" charset="0"/>
                <a:cs typeface="Times New Roman" pitchFamily="18" charset="0"/>
              </a:rPr>
              <a:t>Συστήνεται στο Υπουργείο Εσωτερικών, με απόφαση του Υπουργού Εσωτερικών, Συντονιστικό Συμβούλιο Αποκεντρωμένων Διοικήσεων στο οποίο συμμετέχει ο Υπουργός Εσωτερικών ως πρόεδρος και οι Γραμματείς των Αποκεντρωμένων Διοικήσεων ως μέλη.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Στο Συμβούλιο συμμετέχουν ο Γενικός Γραμματέας Εσωτερικών και Οργάνωσης του Υπουργείου Εσωτερικών και ο αρμόδιος Γενικός Διευθυντής του Υπουργείου Εσωτερικών. </a:t>
            </a:r>
          </a:p>
          <a:p>
            <a:pPr marL="0" indent="0">
              <a:buNone/>
            </a:pPr>
            <a:endParaRPr lang="el-GR" sz="2400" dirty="0"/>
          </a:p>
          <a:p>
            <a:pPr marL="0" indent="0">
              <a:buNone/>
            </a:pPr>
            <a:endParaRPr lang="el-GR" sz="2400" dirty="0"/>
          </a:p>
        </p:txBody>
      </p:sp>
    </p:spTree>
    <p:extLst>
      <p:ext uri="{BB962C8B-B14F-4D97-AF65-F5344CB8AC3E}">
        <p14:creationId xmlns:p14="http://schemas.microsoft.com/office/powerpoint/2010/main" xmlns="" val="24387964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Συντονιστικό Συμβούλιο Αποκεντρωμένων Διοικήσεων</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67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lnSpcReduction="10000"/>
          </a:bodyPr>
          <a:lstStyle/>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Στις συνεδριάσεις του Συμβουλίου ανάλογα με τα εξεταζόμενα θέματα συμμετέχουν και οι καθ’ </a:t>
            </a:r>
            <a:r>
              <a:rPr lang="el-GR" sz="2400" dirty="0" err="1">
                <a:latin typeface="Times New Roman" pitchFamily="18" charset="0"/>
                <a:cs typeface="Times New Roman" pitchFamily="18" charset="0"/>
              </a:rPr>
              <a:t>ύλην</a:t>
            </a:r>
            <a:r>
              <a:rPr lang="el-GR" sz="2400" dirty="0">
                <a:latin typeface="Times New Roman" pitchFamily="18" charset="0"/>
                <a:cs typeface="Times New Roman" pitchFamily="18" charset="0"/>
              </a:rPr>
              <a:t> αρμόδιοι Υπουργοί και Γενικοί Γραμματείς των Υπουργείων.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Το Συντονιστικό Συμβούλιο Αποκεντρωμένων Διοικήσεων υποστηρίζεται γραμματειακά από υπαλλήλους της Διεύθυνσης Οργάνωσης και Λειτουργίας Αποκεντρωμένων Διοικήσεων.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Η Γραμματεία του Συμβουλίου έχει την ευθύνη σύνταξης της σχετικής πρόσκλησης, στην οποία θα περιλαμβάνονται και τα προς συζήτηση θέματα.</a:t>
            </a:r>
          </a:p>
          <a:p>
            <a:pPr marL="0" indent="0">
              <a:buNone/>
            </a:pPr>
            <a:endParaRPr lang="el-GR" sz="2400" dirty="0"/>
          </a:p>
        </p:txBody>
      </p:sp>
    </p:spTree>
    <p:extLst>
      <p:ext uri="{BB962C8B-B14F-4D97-AF65-F5344CB8AC3E}">
        <p14:creationId xmlns:p14="http://schemas.microsoft.com/office/powerpoint/2010/main" xmlns="" val="23359205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Συντονιστικό Συμβούλιο Αποκεντρωμένων Διοικήσεων</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67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lnSpcReduction="10000"/>
          </a:bodyPr>
          <a:lstStyle/>
          <a:p>
            <a:pPr marL="0" indent="0" algn="just">
              <a:buNone/>
            </a:pPr>
            <a:r>
              <a:rPr lang="el-GR" sz="2400" dirty="0">
                <a:latin typeface="Times New Roman" pitchFamily="18" charset="0"/>
                <a:cs typeface="Times New Roman" pitchFamily="18" charset="0"/>
              </a:rPr>
              <a:t>Το Συμβούλιο συγκαλείται από τον Υπουργό Εσωτερικών και αποσκοπεί στο συντονισμό της δράσης των Αποκεντρωμένων Διοικήσεων, στην επίλυση θεμάτων που ανακύπτουν κατά την άσκηση των αρμοδιοτήτων, οι οποίες έχουν απονεμηθεί από τα καθ’ </a:t>
            </a:r>
            <a:r>
              <a:rPr lang="el-GR" sz="2400" dirty="0" err="1">
                <a:latin typeface="Times New Roman" pitchFamily="18" charset="0"/>
                <a:cs typeface="Times New Roman" pitchFamily="18" charset="0"/>
              </a:rPr>
              <a:t>ύλην</a:t>
            </a:r>
            <a:r>
              <a:rPr lang="el-GR" sz="2400" dirty="0">
                <a:latin typeface="Times New Roman" pitchFamily="18" charset="0"/>
                <a:cs typeface="Times New Roman" pitchFamily="18" charset="0"/>
              </a:rPr>
              <a:t> αρμόδια Υπουργεία στην Αποκεντρωμένη Διοίκηση, στην αντιμετώπιση σημαντικών ζητημάτων που σχετίζονται με τη λειτουργία τους, καθώς και στη χάραξη οριζόντιων δράσεων ανά τομέα πολιτικής των Αποκεντρωμένων Διοικήσεων.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Οι αποφάσεις του Συμβουλίου κοινοποιούνται στις αρμόδιες υπηρεσίες των Υπουργείων, προκειμένου να προωθηθούν νομοθετικές ρυθμίσεις ή να εκδοθούν διευκρινιστικές εγκύκλιοι. </a:t>
            </a:r>
          </a:p>
        </p:txBody>
      </p:sp>
    </p:spTree>
    <p:extLst>
      <p:ext uri="{BB962C8B-B14F-4D97-AF65-F5344CB8AC3E}">
        <p14:creationId xmlns:p14="http://schemas.microsoft.com/office/powerpoint/2010/main" xmlns="" val="29072292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Συντονιστικό Συμβούλιο Αποκεντρωμένων Διοικήσεων</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67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lnSpcReduction="10000"/>
          </a:bodyPr>
          <a:lstStyle/>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Το Συμβούλιο συνέρχεται τακτικά τέσσερις (4) φορές τον χρόνο και κατά περίπτωση για ειδικά θέματα σε έκτακτες συνεδριάσεις.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Η θεματολογία κάθε συνεδρίασης ορίζεται από τον Υπουργό Εσωτερικών, κατόπιν προτάσεων που υποβάλλουν οι καθ’ </a:t>
            </a:r>
            <a:r>
              <a:rPr lang="el-GR" sz="2400" dirty="0" err="1">
                <a:latin typeface="Times New Roman" pitchFamily="18" charset="0"/>
                <a:cs typeface="Times New Roman" pitchFamily="18" charset="0"/>
              </a:rPr>
              <a:t>ύλην</a:t>
            </a:r>
            <a:r>
              <a:rPr lang="el-GR" sz="2400" dirty="0">
                <a:latin typeface="Times New Roman" pitchFamily="18" charset="0"/>
                <a:cs typeface="Times New Roman" pitchFamily="18" charset="0"/>
              </a:rPr>
              <a:t> αρμόδιοι Υπουργοί, οι Γραμματείς των Αποκεντρωμένων Διοικήσεων και η Διεύθυνση Οργάνωσης και Λειτουργίας Αποκεντρωμένων Διοικήσεων.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Το Συμβούλιο δύναται επίσης να συνεδριάζει και με τηλεδιάσκεψη.</a:t>
            </a:r>
          </a:p>
          <a:p>
            <a:pPr marL="0" indent="0">
              <a:buNone/>
            </a:pPr>
            <a:endParaRPr lang="el-GR" sz="2400" dirty="0"/>
          </a:p>
        </p:txBody>
      </p:sp>
    </p:spTree>
    <p:extLst>
      <p:ext uri="{BB962C8B-B14F-4D97-AF65-F5344CB8AC3E}">
        <p14:creationId xmlns:p14="http://schemas.microsoft.com/office/powerpoint/2010/main" xmlns="" val="181543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Γραμματέας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63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marL="0" indent="0" algn="just">
              <a:buNone/>
            </a:pPr>
            <a:r>
              <a:rPr lang="el-GR" sz="2400" dirty="0">
                <a:latin typeface="Times New Roman" pitchFamily="18" charset="0"/>
                <a:cs typeface="Times New Roman" pitchFamily="18" charset="0"/>
              </a:rPr>
              <a:t>Επιτρέπεται ο διορισμός στη θέση του Γραμματέα της Αποκεντρωμένης Διοίκησης και σε δημοσίους υπαλλήλους δημοσίου δικαίου ή Ιδιωτικού Δικαίου Αορίστου Χρόνου ή δημοσίους λειτουργούς, καθώς και σε δικηγόρους με έμμισθη εντολή του δημοσίου τομέα. </a:t>
            </a:r>
          </a:p>
        </p:txBody>
      </p:sp>
    </p:spTree>
    <p:extLst>
      <p:ext uri="{BB962C8B-B14F-4D97-AF65-F5344CB8AC3E}">
        <p14:creationId xmlns:p14="http://schemas.microsoft.com/office/powerpoint/2010/main" xmlns="" val="2286667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Γραμματέας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63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algn="just"/>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Τα κωλύματα, τα ασυμβίβαστα και τις υποχρεώσεις των Ειδικών Γραμματέων της Κυβέρνησης, εφαρμόζονται και για τους Γραμματείς της Αποκεντρωμένης Διοίκησης.</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Για τους Γραμματείς των Αποκεντρωμένων Διοικήσεων ισχύουν τα ίδια κωλύματα εκλογιμότητας που ισχύουν για τους Γενικούς και Ειδικούς Γραμματείς των Υπουργείων, σε όποια εκλογική περιφέρεια υπηρέτησαν ή σε όποια εκλογική περιφέρεια εκτεινόταν η τοπική αρμοδιότητά τους μέσα στους τελευταίους δεκαοκτώ (18) μήνες της τετραετούς βουλευτικής περιόδου.</a:t>
            </a:r>
            <a:endParaRPr lang="el-GR" sz="2400" dirty="0"/>
          </a:p>
        </p:txBody>
      </p:sp>
    </p:spTree>
    <p:extLst>
      <p:ext uri="{BB962C8B-B14F-4D97-AF65-F5344CB8AC3E}">
        <p14:creationId xmlns:p14="http://schemas.microsoft.com/office/powerpoint/2010/main" xmlns="" val="434950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Γραμματέας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63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lnSpcReduction="10000"/>
          </a:bodyPr>
          <a:lstStyle/>
          <a:p>
            <a:pPr marL="0" indent="0" algn="just">
              <a:buNone/>
            </a:pPr>
            <a:r>
              <a:rPr lang="el-GR" sz="2400" dirty="0">
                <a:latin typeface="Times New Roman" pitchFamily="18" charset="0"/>
                <a:cs typeface="Times New Roman" pitchFamily="18" charset="0"/>
              </a:rPr>
              <a:t>Ο Γραμματέας Αποκεντρωμένης Διοίκησης υπογράφει «Συμβόλαιο Απόδοσης» με τον Υπουργό Εσωτερικών, το οποίο περιλαμβάνει τους στόχους και τις δράσεις που αναλαμβάνει κατά τη διάρκεια της θητείας του.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Το συμβόλαιο αναρτάται στις ιστοσελίδες της Προεδρίας της Κυβέρνησης και του Υπουργείου Εσωτερικών.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Ο Γραμματέας Αποκεντρωμένης Διοίκησης αξιολογείται σε ετήσια βάση για την επίδοσή του, σύμφωνα με το άρθρο 43 του Ν. 4622/2019 που αφορά στην αξιολόγηση των Γενικών και Ειδικών Γραμματέων.</a:t>
            </a:r>
          </a:p>
        </p:txBody>
      </p:sp>
    </p:spTree>
    <p:extLst>
      <p:ext uri="{BB962C8B-B14F-4D97-AF65-F5344CB8AC3E}">
        <p14:creationId xmlns:p14="http://schemas.microsoft.com/office/powerpoint/2010/main" xmlns="" val="1606697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l-GR" sz="2400" b="1" dirty="0">
                <a:latin typeface="Times New Roman" pitchFamily="18" charset="0"/>
                <a:cs typeface="Times New Roman" pitchFamily="18" charset="0"/>
              </a:rPr>
              <a:t>Γραμματέας Αποκεντρωμένης Διοίκησης</a:t>
            </a:r>
            <a:br>
              <a:rPr lang="el-GR" sz="2400" b="1" dirty="0">
                <a:latin typeface="Times New Roman" pitchFamily="18" charset="0"/>
                <a:cs typeface="Times New Roman" pitchFamily="18" charset="0"/>
              </a:rPr>
            </a:br>
            <a:r>
              <a:rPr lang="el-GR" sz="2400" b="1" dirty="0">
                <a:latin typeface="Times New Roman" pitchFamily="18" charset="0"/>
                <a:cs typeface="Times New Roman" pitchFamily="18" charset="0"/>
              </a:rPr>
              <a:t>(Άρθρο 63 Ν. 4954/2022)</a:t>
            </a:r>
            <a:endParaRPr lang="el-GR" sz="2400" dirty="0"/>
          </a:p>
        </p:txBody>
      </p:sp>
      <p:sp>
        <p:nvSpPr>
          <p:cNvPr id="3" name="Θέση περιεχομένου 2"/>
          <p:cNvSpPr>
            <a:spLocks noGrp="1"/>
          </p:cNvSpPr>
          <p:nvPr>
            <p:ph idx="1"/>
          </p:nvPr>
        </p:nvSpPr>
        <p:spPr>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fontScale="92500" lnSpcReduction="10000"/>
          </a:bodyPr>
          <a:lstStyle/>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Η θητεία του Γραμματέα της Αποκεντρωμένης Διοίκησης λήγει υποχρεωτικώς στις ακόλουθες περιπτώσεις: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α) σε περίπτωση παραίτησης, </a:t>
            </a: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β) εάν τεθεί σε διαθεσιμότητα ή αργία ή αναστολή άσκησης καθηκόντων ή εάν του επιβληθεί τελεσίδικα οποιαδήποτε πειθαρχική ποινή ανώτερη του προστίμου αποδοχών τεσσάρων (4) μηνών για οποιοδήποτε πειθαρχικό παράπτωμα, μέχρι τη διαγραφή της ποινής</a:t>
            </a:r>
            <a:r>
              <a:rPr lang="en-US" sz="2400" dirty="0">
                <a:latin typeface="Times New Roman" pitchFamily="18" charset="0"/>
                <a:cs typeface="Times New Roman" pitchFamily="18" charset="0"/>
              </a:rPr>
              <a:t>,</a:t>
            </a:r>
            <a:endParaRPr lang="el-GR" sz="2400" dirty="0">
              <a:latin typeface="Times New Roman" pitchFamily="18" charset="0"/>
              <a:cs typeface="Times New Roman" pitchFamily="18" charset="0"/>
            </a:endParaRPr>
          </a:p>
          <a:p>
            <a:pPr marL="0" indent="0" algn="just">
              <a:buNone/>
            </a:pPr>
            <a:endParaRPr lang="el-GR" sz="2400" dirty="0">
              <a:latin typeface="Times New Roman" pitchFamily="18" charset="0"/>
              <a:cs typeface="Times New Roman" pitchFamily="18" charset="0"/>
            </a:endParaRPr>
          </a:p>
          <a:p>
            <a:pPr marL="0" indent="0" algn="just">
              <a:buNone/>
            </a:pPr>
            <a:r>
              <a:rPr lang="el-GR" sz="2400" dirty="0">
                <a:latin typeface="Times New Roman" pitchFamily="18" charset="0"/>
                <a:cs typeface="Times New Roman" pitchFamily="18" charset="0"/>
              </a:rPr>
              <a:t>γ) εάν καταδικασθεί τελεσίδικα για τα αδικήματα της </a:t>
            </a:r>
            <a:r>
              <a:rPr lang="el-GR" sz="2400" dirty="0" err="1">
                <a:latin typeface="Times New Roman" pitchFamily="18" charset="0"/>
                <a:cs typeface="Times New Roman" pitchFamily="18" charset="0"/>
              </a:rPr>
              <a:t>περ</a:t>
            </a:r>
            <a:r>
              <a:rPr lang="el-GR" sz="2400" dirty="0">
                <a:latin typeface="Times New Roman" pitchFamily="18" charset="0"/>
                <a:cs typeface="Times New Roman" pitchFamily="18" charset="0"/>
              </a:rPr>
              <a:t>. α’ της παρ. 1 του άρθρου 8 του ν. 3528/2007, </a:t>
            </a:r>
          </a:p>
          <a:p>
            <a:pPr marL="0" indent="0">
              <a:buNone/>
            </a:pPr>
            <a:endParaRPr lang="el-GR" sz="2400" dirty="0"/>
          </a:p>
        </p:txBody>
      </p:sp>
    </p:spTree>
    <p:extLst>
      <p:ext uri="{BB962C8B-B14F-4D97-AF65-F5344CB8AC3E}">
        <p14:creationId xmlns:p14="http://schemas.microsoft.com/office/powerpoint/2010/main" xmlns="" val="22104959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3898</Words>
  <Application>Microsoft Office PowerPoint</Application>
  <PresentationFormat>Προβολή στην οθόνη (4:3)</PresentationFormat>
  <Paragraphs>358</Paragraphs>
  <Slides>58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58</vt:i4>
      </vt:variant>
    </vt:vector>
  </HeadingPairs>
  <TitlesOfParts>
    <vt:vector size="59" baseType="lpstr">
      <vt:lpstr>Θέμα του Office</vt:lpstr>
      <vt:lpstr>Αποκεντρωμένες Διοικήσεις (Άρθρο 6 παρ. 1 Ν. 3852/2010)</vt:lpstr>
      <vt:lpstr>Αποκεντρωμένες Διοικήσεις (Άρθρο 6 παρ. 1 Ν. 3852/2010)</vt:lpstr>
      <vt:lpstr>Γραμματέας Αποκεντρωμένης Διοίκησης (Άρθρο 63 Ν. 4954/2022)</vt:lpstr>
      <vt:lpstr>Γραμματέας Αποκεντρωμένης Διοίκησης (Άρθρο 63 Ν. 4954/2022)</vt:lpstr>
      <vt:lpstr>Γραμματέας Αποκεντρωμένης Διοίκησης (Άρθρο 63 Ν. 4954/2022)</vt:lpstr>
      <vt:lpstr>Γραμματέας Αποκεντρωμένης Διοίκησης (Άρθρο 63 Ν. 4954/2022)</vt:lpstr>
      <vt:lpstr>Γραμματέας Αποκεντρωμένης Διοίκησης (Άρθρο 63 Ν. 4954/2022)</vt:lpstr>
      <vt:lpstr>Γραμματέας Αποκεντρωμένης Διοίκησης (Άρθρο 63 Ν. 4954/2022)</vt:lpstr>
      <vt:lpstr>Γραμματέας Αποκεντρωμένης Διοίκησης (Άρθρο 63 Ν. 4954/2022)</vt:lpstr>
      <vt:lpstr>Γραμματέας Αποκεντρωμένης Διοίκησης (Άρθρο 63 Ν. 4954/2022)</vt:lpstr>
      <vt:lpstr>Γραμματέας Αποκεντρωμένης Διοίκησης (Άρθρο 64 Ν. 4954/2022)</vt:lpstr>
      <vt:lpstr>Γραμματέας Αποκεντρωμένης Διοίκησης (Άρθρο 64 Ν. 4954/2022)</vt:lpstr>
      <vt:lpstr>Γραμματέας Αποκεντρωμένης Διοίκησης (Άρθρο 64 Ν. 4954/2022)</vt:lpstr>
      <vt:lpstr>Γραμματέας Αποκεντρωμένης Διοίκησης (Άρθρο 64 Ν. 4954/2022)</vt:lpstr>
      <vt:lpstr>Γραμματέας Αποκεντρωμένης Διοίκησης (Άρθρο 64 Ν. 4954/2022)</vt:lpstr>
      <vt:lpstr>Γραμματέας Αποκεντρωμένης Διοίκησης (Άρθρο 64 Ν. 4954/2022)</vt:lpstr>
      <vt:lpstr>Γραμματέας Αποκεντρωμένης Διοίκησης (Άρθρο 64 Ν. 4954/2022)</vt:lpstr>
      <vt:lpstr>Γραμματέας Αποκεντρωμένης Διοίκησης (Άρθρο 64 Ν. 4954/2022)</vt:lpstr>
      <vt:lpstr>Γραμματέας Αποκεντρωμένης Διοίκησης (Άρθρο 64 Ν. 4954/2022)</vt:lpstr>
      <vt:lpstr>Συντονιστής Αποκεντρωμένης Διοίκησης (Άρθρο 65 του Ν. 4954/2022)</vt:lpstr>
      <vt:lpstr>Συντονιστής Αποκεντρωμένης Διοίκησης (Άρθρο 65 του Ν. 4954/2022)</vt:lpstr>
      <vt:lpstr>Συντονιστής Αποκεντρωμένης Διοίκησης (Άρθρο 65 του Ν. 4954/2022)</vt:lpstr>
      <vt:lpstr>Συντονιστής Αποκεντρωμένης Διοίκησης (Άρθρο 65 του Ν. 4954/2022)</vt:lpstr>
      <vt:lpstr>Συντονιστής Αποκεντρωμένης Διοίκησης (Άρθρο 65 του Ν. 4954/2022)</vt:lpstr>
      <vt:lpstr>Συντονιστής Αποκεντρωμένης Διοίκησης (Άρθρο 65 του Ν. 4954/2022)</vt:lpstr>
      <vt:lpstr>Συντονιστής Αποκεντρωμένης Διοίκησης (Άρθρο 65 του Ν. 4954/2022)</vt:lpstr>
      <vt:lpstr>Συντονιστής Αποκεντρωμένης Διοίκησης (Άρθρο 65 του Ν. 4954/2022)</vt:lpstr>
      <vt:lpstr>Συντονιστής Αποκεντρωμένης Διοίκησης (Άρθρο 65 του Ν. 4954/2022)</vt:lpstr>
      <vt:lpstr>Συντονιστής Αποκεντρωμένης Διοίκησης (Άρθρο 65 του Ν. 4954/2022)</vt:lpstr>
      <vt:lpstr>Συντονιστής Αποκεντρωμένης Διοίκησης (Άρθρο 65 του Ν. 4954/2022)</vt:lpstr>
      <vt:lpstr>Συντονιστής Αποκεντρωμένης Διοίκησης (Άρθρο 65 του Ν. 4954/2022)</vt:lpstr>
      <vt:lpstr>Συντονιστής Αποκεντρωμένης Διοίκησης (Άρθρο 65 του Ν. 4954/2022)</vt:lpstr>
      <vt:lpstr>Συντονιστής Αποκεντρωμένης Διοίκησης (Άρθρο 65 του Ν. 4954/2022)</vt:lpstr>
      <vt:lpstr>Συντονιστής Αποκεντρωμένης Διοίκησης (Άρθρο 65 του Ν. 4954/2022)</vt:lpstr>
      <vt:lpstr>Συντονιστής Αποκεντρωμένης Διοίκησης (Άρθρο 65 του Ν. 4954/2022)</vt:lpstr>
      <vt:lpstr>Συντονιστής Αποκεντρωμένης Διοίκησης (Άρθρο 65 του Ν. 4954/2022)</vt:lpstr>
      <vt:lpstr>Συντονιστής Αποκεντρωμένης Διοίκησης (Άρθρο 65 του Ν. 4954/2022)</vt:lpstr>
      <vt:lpstr>Συντονιστής Αποκεντρωμένης Διοίκησης (Άρθρο 65 του Ν. 4954/2022)</vt:lpstr>
      <vt:lpstr>Συντονιστής Αποκεντρωμένης Διοίκησης (Άρθρο 65 του Ν. 4954/2022)</vt:lpstr>
      <vt:lpstr>Συντονιστής Αποκεντρωμένης Διοίκησης (Άρθρο 65 του Ν. 4954/2022)</vt:lpstr>
      <vt:lpstr>Συντονιστής Αποκεντρωμένης Διοίκησης (Άρθρο 65 του Ν. 4954/2022)</vt:lpstr>
      <vt:lpstr>Συντονιστής Αποκεντρωμένης Διοίκησης (Άρθρο 65 του Ν. 4954/2022)</vt:lpstr>
      <vt:lpstr>Συντονιστής Αποκεντρωμένης Διοίκησης (Άρθρο 65 του Ν. 4954/2022)</vt:lpstr>
      <vt:lpstr>Συντονιστής Αποκεντρωμένης Διοίκησης (Άρθρο 66 Ν. 4954/2022)</vt:lpstr>
      <vt:lpstr>Συντονιστής Αποκεντρωμένης Διοίκησης (Άρθρο 66 Ν. 4954/2022)</vt:lpstr>
      <vt:lpstr>Συντονιστής Αποκεντρωμένης Διοίκησης (Άρθρο 66 Ν. 4954/2022)</vt:lpstr>
      <vt:lpstr>Συντονιστής Αποκεντρωμένης Διοίκησης (Άρθρο 66 Ν. 4954/2022)</vt:lpstr>
      <vt:lpstr>Συντονιστής Αποκεντρωμένης Διοίκησης (Άρθρο 66 Ν. 4954/2022)</vt:lpstr>
      <vt:lpstr>Συντονιστής Αποκεντρωμένης Διοίκησης (Άρθρο 66 Ν. 4954/2022)</vt:lpstr>
      <vt:lpstr>Συντονιστής Αποκεντρωμένης Διοίκησης (Άρθρο 66 Ν. 4954/2022)</vt:lpstr>
      <vt:lpstr>Συντονιστής Αποκεντρωμένης Διοίκησης (Άρθρο 66 Ν. 4954/2022)</vt:lpstr>
      <vt:lpstr>Συντονιστής Αποκεντρωμένης Διοίκησης (Άρθρο 66 Ν. 4954/2022)</vt:lpstr>
      <vt:lpstr>Συντονιστής Αποκεντρωμένης Διοίκησης (Άρθρο 66 Ν. 4954/2022)</vt:lpstr>
      <vt:lpstr>Συντονιστής Αποκεντρωμένης Διοίκησης (Άρθρο 66 Ν. 4954/2022)</vt:lpstr>
      <vt:lpstr>Συντονιστικό Συμβούλιο Αποκεντρωμένων Διοικήσεων (Άρθρο 67 Ν. 4954/2022)</vt:lpstr>
      <vt:lpstr>Συντονιστικό Συμβούλιο Αποκεντρωμένων Διοικήσεων (Άρθρο 67 Ν. 4954/2022)</vt:lpstr>
      <vt:lpstr>Συντονιστικό Συμβούλιο Αποκεντρωμένων Διοικήσεων (Άρθρο 67 Ν. 4954/2022)</vt:lpstr>
      <vt:lpstr>Συντονιστικό Συμβούλιο Αποκεντρωμένων Διοικήσεων (Άρθρο 67 Ν. 4954/2022)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εφη - ακης</dc:creator>
  <cp:lastModifiedBy>Jimer585</cp:lastModifiedBy>
  <cp:revision>25</cp:revision>
  <dcterms:created xsi:type="dcterms:W3CDTF">2022-10-16T20:16:51Z</dcterms:created>
  <dcterms:modified xsi:type="dcterms:W3CDTF">2024-04-29T07:31:47Z</dcterms:modified>
</cp:coreProperties>
</file>