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4" r:id="rId9"/>
    <p:sldId id="263" r:id="rId10"/>
    <p:sldId id="265" r:id="rId11"/>
    <p:sldId id="267" r:id="rId12"/>
    <p:sldId id="266" r:id="rId13"/>
    <p:sldId id="290" r:id="rId14"/>
    <p:sldId id="286" r:id="rId15"/>
    <p:sldId id="287" r:id="rId16"/>
    <p:sldId id="268" r:id="rId17"/>
    <p:sldId id="288" r:id="rId18"/>
    <p:sldId id="289" r:id="rId19"/>
    <p:sldId id="291" r:id="rId20"/>
    <p:sldId id="292" r:id="rId21"/>
    <p:sldId id="269" r:id="rId22"/>
    <p:sldId id="271" r:id="rId23"/>
    <p:sldId id="270" r:id="rId24"/>
    <p:sldId id="272" r:id="rId25"/>
    <p:sldId id="273" r:id="rId26"/>
    <p:sldId id="274" r:id="rId27"/>
    <p:sldId id="277" r:id="rId28"/>
    <p:sldId id="275" r:id="rId29"/>
    <p:sldId id="276" r:id="rId30"/>
    <p:sldId id="278" r:id="rId31"/>
    <p:sldId id="279" r:id="rId32"/>
    <p:sldId id="280" r:id="rId33"/>
    <p:sldId id="293" r:id="rId34"/>
    <p:sldId id="294" r:id="rId35"/>
    <p:sldId id="295" r:id="rId36"/>
    <p:sldId id="281" r:id="rId37"/>
    <p:sldId id="296" r:id="rId38"/>
    <p:sldId id="297" r:id="rId39"/>
    <p:sldId id="298" r:id="rId40"/>
    <p:sldId id="299" r:id="rId41"/>
    <p:sldId id="282" r:id="rId42"/>
    <p:sldId id="300" r:id="rId43"/>
    <p:sldId id="301" r:id="rId44"/>
    <p:sldId id="302" r:id="rId45"/>
    <p:sldId id="303" r:id="rId46"/>
    <p:sldId id="304" r:id="rId47"/>
    <p:sldId id="305" r:id="rId48"/>
    <p:sldId id="283" r:id="rId49"/>
    <p:sldId id="306" r:id="rId50"/>
    <p:sldId id="309" r:id="rId51"/>
    <p:sldId id="310" r:id="rId52"/>
    <p:sldId id="307" r:id="rId53"/>
    <p:sldId id="308" r:id="rId54"/>
    <p:sldId id="284" r:id="rId55"/>
    <p:sldId id="311" r:id="rId56"/>
    <p:sldId id="312" r:id="rId57"/>
    <p:sldId id="315" r:id="rId58"/>
    <p:sldId id="314" r:id="rId59"/>
    <p:sldId id="316" r:id="rId60"/>
    <p:sldId id="317" r:id="rId61"/>
    <p:sldId id="318" r:id="rId62"/>
    <p:sldId id="319" r:id="rId63"/>
    <p:sldId id="320" r:id="rId64"/>
    <p:sldId id="321" r:id="rId65"/>
    <p:sldId id="322" r:id="rId66"/>
    <p:sldId id="326" r:id="rId67"/>
    <p:sldId id="327" r:id="rId68"/>
    <p:sldId id="323" r:id="rId69"/>
    <p:sldId id="328" r:id="rId70"/>
    <p:sldId id="329" r:id="rId71"/>
    <p:sldId id="331" r:id="rId72"/>
    <p:sldId id="330" r:id="rId73"/>
    <p:sldId id="324" r:id="rId74"/>
    <p:sldId id="325" r:id="rId75"/>
    <p:sldId id="332" r:id="rId76"/>
    <p:sldId id="333" r:id="rId7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p:cViewPr varScale="1">
        <p:scale>
          <a:sx n="101" d="100"/>
          <a:sy n="101" d="100"/>
        </p:scale>
        <p:origin x="126"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AE197-A400-40A5-95E8-DE41C45DBD4A}" type="datetimeFigureOut">
              <a:rPr lang="en-GB" smtClean="0"/>
              <a:t>16/11/2021</a:t>
            </a:fld>
            <a:endParaRPr lang="en-GB"/>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35200-A6F0-4B38-A984-919F8B0B8798}" type="slidenum">
              <a:rPr lang="en-GB" smtClean="0"/>
              <a:t>‹#›</a:t>
            </a:fld>
            <a:endParaRPr lang="en-GB"/>
          </a:p>
        </p:txBody>
      </p:sp>
    </p:spTree>
    <p:extLst>
      <p:ext uri="{BB962C8B-B14F-4D97-AF65-F5344CB8AC3E}">
        <p14:creationId xmlns:p14="http://schemas.microsoft.com/office/powerpoint/2010/main" val="220123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D5135200-A6F0-4B38-A984-919F8B0B8798}" type="slidenum">
              <a:rPr lang="en-GB" smtClean="0"/>
              <a:t>1</a:t>
            </a:fld>
            <a:endParaRPr lang="en-GB"/>
          </a:p>
        </p:txBody>
      </p:sp>
    </p:spTree>
    <p:extLst>
      <p:ext uri="{BB962C8B-B14F-4D97-AF65-F5344CB8AC3E}">
        <p14:creationId xmlns:p14="http://schemas.microsoft.com/office/powerpoint/2010/main" val="212036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3206B51B-2333-4FDE-A825-620620DC7945}" type="datetime1">
              <a:rPr lang="el-GR" smtClean="0"/>
              <a:t>16/11/2021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500E282-3EB3-482D-BEEF-89ED7F700D3E}" type="datetime1">
              <a:rPr lang="el-GR" smtClean="0"/>
              <a:t>16/11/2021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82B75D5-1F2D-4DCD-9F04-F3FFA06D72A1}" type="datetime1">
              <a:rPr lang="el-GR" smtClean="0"/>
              <a:t>16/11/2021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F3971ED-B524-4BDF-BDAF-2962954E75AC}" type="datetime1">
              <a:rPr lang="el-GR" smtClean="0"/>
              <a:t>16/11/2021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CF70FD-037A-4EC0-81D3-6A79AE125154}" type="datetime1">
              <a:rPr lang="el-GR" smtClean="0"/>
              <a:t>16/11/2021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EBB566C-37D0-4906-83EF-54C63AF951C9}" type="datetime1">
              <a:rPr lang="el-GR" smtClean="0"/>
              <a:t>16/11/2021</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BA9268F-CB34-478D-909B-15FD9DBDF5D0}" type="datetime1">
              <a:rPr lang="el-GR" smtClean="0"/>
              <a:t>16/11/2021</a:t>
            </a:fld>
            <a:endParaRPr lang="el-GR"/>
          </a:p>
        </p:txBody>
      </p:sp>
      <p:sp>
        <p:nvSpPr>
          <p:cNvPr id="8" name="7 - Θέση υποσέλιδου"/>
          <p:cNvSpPr>
            <a:spLocks noGrp="1"/>
          </p:cNvSpPr>
          <p:nvPr>
            <p:ph type="ftr" sz="quarter" idx="11"/>
          </p:nvPr>
        </p:nvSpPr>
        <p:spPr/>
        <p:txBody>
          <a:bodyPr/>
          <a:lstStyle/>
          <a:p>
            <a:r>
              <a:rPr lang="el-GR"/>
              <a:t>Οικονομετρία: Αρχές και Εφαρμογές</a:t>
            </a: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524656A-D439-48D9-A27E-A41625710224}" type="datetime1">
              <a:rPr lang="el-GR" smtClean="0"/>
              <a:t>16/11/2021</a:t>
            </a:fld>
            <a:endParaRPr lang="el-GR"/>
          </a:p>
        </p:txBody>
      </p:sp>
      <p:sp>
        <p:nvSpPr>
          <p:cNvPr id="4" name="3 - Θέση υποσέλιδου"/>
          <p:cNvSpPr>
            <a:spLocks noGrp="1"/>
          </p:cNvSpPr>
          <p:nvPr>
            <p:ph type="ftr" sz="quarter" idx="11"/>
          </p:nvPr>
        </p:nvSpPr>
        <p:spPr/>
        <p:txBody>
          <a:bodyPr/>
          <a:lstStyle/>
          <a:p>
            <a:r>
              <a:rPr lang="el-GR"/>
              <a:t>Οικονομετρία: Αρχές και Εφαρμογές</a:t>
            </a: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3D7D1A-285D-4855-B32C-54788E23EB49}" type="datetime1">
              <a:rPr lang="el-GR" smtClean="0"/>
              <a:t>16/11/2021</a:t>
            </a:fld>
            <a:endParaRPr lang="el-GR"/>
          </a:p>
        </p:txBody>
      </p:sp>
      <p:sp>
        <p:nvSpPr>
          <p:cNvPr id="3" name="2 - Θέση υποσέλιδου"/>
          <p:cNvSpPr>
            <a:spLocks noGrp="1"/>
          </p:cNvSpPr>
          <p:nvPr>
            <p:ph type="ftr" sz="quarter" idx="11"/>
          </p:nvPr>
        </p:nvSpPr>
        <p:spPr/>
        <p:txBody>
          <a:bodyPr/>
          <a:lstStyle/>
          <a:p>
            <a:r>
              <a:rPr lang="el-GR"/>
              <a:t>Οικονομετρία: Αρχές και Εφαρμογές</a:t>
            </a: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AD3DDB-8F9A-43DF-BD38-3F11E7E25E01}" type="datetime1">
              <a:rPr lang="el-GR" smtClean="0"/>
              <a:t>16/11/2021</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36ED457-7B20-41FC-91CE-7B79055E2F4D}" type="datetime1">
              <a:rPr lang="el-GR" smtClean="0"/>
              <a:t>16/11/2021</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65DC8-C8B8-4C0D-9A36-C42456E48F29}" type="datetime1">
              <a:rPr lang="el-GR" smtClean="0"/>
              <a:t>16/11/2021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Οικονομετρία: Αρχές και Εφαρμογές</a:t>
            </a: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Υπότιτλος 2"/>
          <p:cNvSpPr txBox="1">
            <a:spLocks/>
          </p:cNvSpPr>
          <p:nvPr/>
        </p:nvSpPr>
        <p:spPr>
          <a:xfrm>
            <a:off x="3740672" y="2420888"/>
            <a:ext cx="5396244"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Κεφάλαιο 3 </a:t>
            </a:r>
          </a:p>
          <a:p>
            <a:r>
              <a:rPr lang="el-GR" b="1" dirty="0" err="1">
                <a:solidFill>
                  <a:schemeClr val="tx1"/>
                </a:solidFill>
              </a:rPr>
              <a:t>Διμεταβλητό</a:t>
            </a:r>
            <a:r>
              <a:rPr lang="el-GR" b="1" dirty="0">
                <a:solidFill>
                  <a:schemeClr val="tx1"/>
                </a:solidFill>
              </a:rPr>
              <a:t> Υπόδειγμα Παλινδρόμησης: Το Πρόβλημα της Εκτίμησης</a:t>
            </a:r>
            <a:endParaRPr lang="en-GB" b="1" dirty="0">
              <a:solidFill>
                <a:schemeClr val="tx1"/>
              </a:solidFill>
            </a:endParaRPr>
          </a:p>
        </p:txBody>
      </p:sp>
      <p:pic>
        <p:nvPicPr>
          <p:cNvPr id="7" name="Picture 6" descr="C:\Users\Pavlos\Documents\Slides_for_Tziola\Gujarati\oikonometria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 y="749065"/>
            <a:ext cx="3726731" cy="527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3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 y="1531629"/>
                <a:ext cx="9052560" cy="4663104"/>
              </a:xfrm>
            </p:spPr>
            <p:txBody>
              <a:bodyPr>
                <a:normAutofit fontScale="62500" lnSpcReduction="20000"/>
              </a:bodyPr>
              <a:lstStyle/>
              <a:p>
                <a:r>
                  <a:rPr lang="el-GR" dirty="0"/>
                  <a:t>Η γραμμή παλινδρόμησης που προέκυψε έχει τις ακόλουθες ιδιότητες:</a:t>
                </a:r>
                <a:endParaRPr lang="en-US" dirty="0"/>
              </a:p>
              <a:p>
                <a:pPr marL="514350" indent="-514350">
                  <a:buFont typeface="+mj-lt"/>
                  <a:buAutoNum type="arabicPeriod"/>
                </a:pPr>
                <a:r>
                  <a:rPr lang="el-GR" dirty="0"/>
                  <a:t>Διέρχεται από τις μέσες τιμές των δειγμάτων των </a:t>
                </a:r>
                <a:r>
                  <a:rPr lang="el-GR" i="1" dirty="0"/>
                  <a:t>Υ</a:t>
                </a:r>
                <a:r>
                  <a:rPr lang="el-GR" dirty="0"/>
                  <a:t> και </a:t>
                </a:r>
                <a:r>
                  <a:rPr lang="el-GR" i="1" dirty="0"/>
                  <a:t>Χ</a:t>
                </a:r>
                <a:r>
                  <a:rPr lang="el-GR" dirty="0"/>
                  <a:t>. Το γεγονός αυτό είναι προφανές από την Εξ. (3.1.7), καθώς η τελευταία μπορεί να γραφεί ως </a:t>
                </a:r>
                <a14:m>
                  <m:oMath xmlns:m="http://schemas.openxmlformats.org/officeDocument/2006/math">
                    <m:acc>
                      <m:accPr>
                        <m:chr m:val="̅"/>
                        <m:ctrlPr>
                          <a:rPr lang="el-GR" i="1">
                            <a:latin typeface="Cambria Math" panose="02040503050406030204" pitchFamily="18" charset="0"/>
                          </a:rPr>
                        </m:ctrlPr>
                      </m:accPr>
                      <m:e>
                        <m:r>
                          <a:rPr lang="en-US" i="1">
                            <a:latin typeface="Cambria Math"/>
                          </a:rPr>
                          <m:t>𝑌</m:t>
                        </m:r>
                      </m:e>
                    </m:acc>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acc>
                      <m:accPr>
                        <m:chr m:val="̅"/>
                        <m:ctrlPr>
                          <a:rPr lang="el-GR" i="1">
                            <a:latin typeface="Cambria Math" panose="02040503050406030204" pitchFamily="18" charset="0"/>
                          </a:rPr>
                        </m:ctrlPr>
                      </m:accPr>
                      <m:e>
                        <m:r>
                          <a:rPr lang="en-US" i="1">
                            <a:latin typeface="Cambria Math"/>
                          </a:rPr>
                          <m:t>𝑋</m:t>
                        </m:r>
                      </m:e>
                    </m:acc>
                  </m:oMath>
                </a14:m>
                <a:endParaRPr lang="en-GB" dirty="0"/>
              </a:p>
              <a:p>
                <a:pPr marL="514350" indent="-514350">
                  <a:buFont typeface="+mj-lt"/>
                  <a:buAutoNum type="arabicPeriod"/>
                </a:pPr>
                <a:r>
                  <a:rPr lang="el-GR" dirty="0"/>
                  <a:t>Η μέση τιμή της εκτιμημένης </a:t>
                </a:r>
                <a:r>
                  <a:rPr lang="el-GR" i="1" dirty="0"/>
                  <a:t>Y </a:t>
                </a:r>
                <a:r>
                  <a:rPr lang="el-GR" dirty="0"/>
                  <a:t>= </a:t>
                </a:r>
                <a:r>
                  <a:rPr lang="el-GR" i="1" dirty="0" err="1"/>
                  <a:t>Ŷ</a:t>
                </a:r>
                <a:r>
                  <a:rPr lang="el-GR" i="1" baseline="-25000" dirty="0" err="1"/>
                  <a:t>i</a:t>
                </a:r>
                <a:r>
                  <a:rPr lang="el-GR" dirty="0"/>
                  <a:t> είναι ίση με τη μέση τιμή της πραγματικής</a:t>
                </a:r>
                <a:r>
                  <a:rPr lang="el-GR" i="1" dirty="0"/>
                  <a:t> Y</a:t>
                </a:r>
                <a:r>
                  <a:rPr lang="el-GR" dirty="0"/>
                  <a:t> για</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n-US" i="1">
                              <a:latin typeface="Cambria Math"/>
                            </a:rPr>
                            <m:t>𝑖</m:t>
                          </m:r>
                        </m:sub>
                      </m:sSub>
                      <m:r>
                        <a:rPr lang="en-US"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𝛸</m:t>
                          </m:r>
                        </m:e>
                        <m:sub>
                          <m:r>
                            <a:rPr lang="en-US" i="1">
                              <a:latin typeface="Cambria Math"/>
                            </a:rPr>
                            <m:t>𝑖</m:t>
                          </m:r>
                        </m:sub>
                      </m:sSub>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d>
                        <m:dPr>
                          <m:ctrlPr>
                            <a:rPr lang="el-GR" i="1">
                              <a:latin typeface="Cambria Math" panose="02040503050406030204" pitchFamily="18" charset="0"/>
                            </a:rPr>
                          </m:ctrlPr>
                        </m:dPr>
                        <m:e>
                          <m:acc>
                            <m:accPr>
                              <m:chr m:val="̅"/>
                              <m:ctrlPr>
                                <a:rPr lang="el-GR" i="1">
                                  <a:latin typeface="Cambria Math" panose="02040503050406030204" pitchFamily="18" charset="0"/>
                                </a:rPr>
                              </m:ctrlPr>
                            </m:accPr>
                            <m:e>
                              <m:r>
                                <a:rPr lang="en-US" i="1">
                                  <a:latin typeface="Cambria Math"/>
                                </a:rPr>
                                <m:t>𝑌</m:t>
                              </m:r>
                            </m:e>
                          </m:acc>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acc>
                            <m:accPr>
                              <m:chr m:val="̅"/>
                              <m:ctrlPr>
                                <a:rPr lang="el-GR" i="1">
                                  <a:latin typeface="Cambria Math" panose="02040503050406030204" pitchFamily="18" charset="0"/>
                                </a:rPr>
                              </m:ctrlPr>
                            </m:accPr>
                            <m:e>
                              <m:r>
                                <a:rPr lang="en-US" i="1">
                                  <a:latin typeface="Cambria Math"/>
                                </a:rPr>
                                <m:t>𝑋</m:t>
                              </m:r>
                            </m:e>
                          </m:acc>
                        </m:e>
                      </m:d>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𝛸</m:t>
                          </m:r>
                        </m:e>
                        <m:sub>
                          <m:r>
                            <a:rPr lang="en-US" i="1">
                              <a:latin typeface="Cambria Math"/>
                            </a:rPr>
                            <m:t>𝑖</m:t>
                          </m:r>
                        </m:sub>
                      </m:sSub>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acc>
                        <m:accPr>
                          <m:chr m:val="̅"/>
                          <m:ctrlPr>
                            <a:rPr lang="el-GR" i="1">
                              <a:latin typeface="Cambria Math" panose="02040503050406030204" pitchFamily="18" charset="0"/>
                            </a:rPr>
                          </m:ctrlPr>
                        </m:accPr>
                        <m:e>
                          <m:r>
                            <a:rPr lang="en-US" i="1">
                              <a:latin typeface="Cambria Math"/>
                            </a:rPr>
                            <m:t>𝑌</m:t>
                          </m:r>
                        </m:e>
                      </m:acc>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n-US" i="1">
                              <a:latin typeface="Cambria Math"/>
                            </a:rPr>
                            <m:t>𝑋</m:t>
                          </m:r>
                        </m:e>
                      </m:acc>
                      <m:r>
                        <a:rPr lang="el-GR" i="1">
                          <a:latin typeface="Cambria Math"/>
                        </a:rPr>
                        <m:t>)</m:t>
                      </m:r>
                    </m:oMath>
                  </m:oMathPara>
                </a14:m>
                <a:endParaRPr lang="el-GR" dirty="0"/>
              </a:p>
              <a:p>
                <a:pPr marL="0" indent="0">
                  <a:buNone/>
                </a:pPr>
                <a:r>
                  <a:rPr lang="el-GR" dirty="0"/>
                  <a:t>Αθροίζοντας τις δύο πλευρές αυτής της τελευταίας ισότητας με τις τιμές του δείγματος και διαιρώντας με το μέγεθος του δείγματος </a:t>
                </a:r>
                <a:r>
                  <a:rPr lang="el-GR" i="1" dirty="0"/>
                  <a:t>n</a:t>
                </a:r>
                <a:r>
                  <a:rPr lang="el-GR" dirty="0"/>
                  <a:t> παίρνουμε</a:t>
                </a:r>
              </a:p>
              <a:p>
                <a:pPr marL="0" indent="0" algn="ctr">
                  <a:buNone/>
                </a:pPr>
                <a14:m>
                  <m:oMath xmlns:m="http://schemas.openxmlformats.org/officeDocument/2006/math">
                    <m:acc>
                      <m:accPr>
                        <m:chr m:val="̅"/>
                        <m:ctrlPr>
                          <a:rPr lang="el-GR" i="1">
                            <a:latin typeface="Cambria Math" panose="02040503050406030204" pitchFamily="18" charset="0"/>
                          </a:rPr>
                        </m:ctrlPr>
                      </m:accPr>
                      <m:e>
                        <m:acc>
                          <m:accPr>
                            <m:chr m:val="̂"/>
                            <m:ctrlPr>
                              <a:rPr lang="el-GR" i="1">
                                <a:latin typeface="Cambria Math" panose="02040503050406030204" pitchFamily="18" charset="0"/>
                              </a:rPr>
                            </m:ctrlPr>
                          </m:accPr>
                          <m:e>
                            <m:r>
                              <a:rPr lang="en-US" i="1">
                                <a:latin typeface="Cambria Math"/>
                              </a:rPr>
                              <m:t>𝑌</m:t>
                            </m:r>
                          </m:e>
                        </m:acc>
                      </m:e>
                    </m:acc>
                    <m:r>
                      <a:rPr lang="el-GR" i="1">
                        <a:latin typeface="Cambria Math"/>
                      </a:rPr>
                      <m:t>=</m:t>
                    </m:r>
                    <m:acc>
                      <m:accPr>
                        <m:chr m:val="̅"/>
                        <m:ctrlPr>
                          <a:rPr lang="el-GR" i="1">
                            <a:latin typeface="Cambria Math" panose="02040503050406030204" pitchFamily="18" charset="0"/>
                          </a:rPr>
                        </m:ctrlPr>
                      </m:accPr>
                      <m:e>
                        <m:r>
                          <a:rPr lang="en-US" i="1">
                            <a:latin typeface="Cambria Math"/>
                          </a:rPr>
                          <m:t>𝑌</m:t>
                        </m:r>
                      </m:e>
                    </m:acc>
                  </m:oMath>
                </a14:m>
                <a:r>
                  <a:rPr lang="el-GR" dirty="0"/>
                  <a:t> (3.1.10)</a:t>
                </a:r>
                <a:endParaRPr lang="en-GB" dirty="0"/>
              </a:p>
              <a:p>
                <a:pPr marL="514350" indent="-514350" algn="just">
                  <a:buFont typeface="+mj-lt"/>
                  <a:buAutoNum type="arabicPeriod" startAt="3"/>
                </a:pPr>
                <a:r>
                  <a:rPr lang="el-GR" dirty="0"/>
                  <a:t>Η μέση τιμή των καταλοίπων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r>
                      <a:rPr lang="el-GR" i="1">
                        <a:latin typeface="Cambria Math"/>
                      </a:rPr>
                      <m:t> </m:t>
                    </m:r>
                  </m:oMath>
                </a14:m>
                <a:r>
                  <a:rPr lang="el-GR" dirty="0"/>
                  <a:t>είναι μηδέν.</a:t>
                </a:r>
                <a:endParaRPr lang="en-US" dirty="0"/>
              </a:p>
              <a:p>
                <a:pPr marL="514350" indent="-514350" algn="just">
                  <a:buFont typeface="+mj-lt"/>
                  <a:buAutoNum type="arabicPeriod" startAt="3"/>
                </a:pPr>
                <a:r>
                  <a:rPr lang="el-GR" dirty="0"/>
                  <a:t>Τα κατάλοιπα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oMath>
                </a14:m>
                <a:r>
                  <a:rPr lang="el-GR" dirty="0"/>
                  <a:t> είναι ασυσχέτιστα με την προβλεπόμενη </a:t>
                </a:r>
                <a:r>
                  <a:rPr lang="el-GR" i="1" dirty="0" err="1"/>
                  <a:t>Y</a:t>
                </a:r>
                <a:r>
                  <a:rPr lang="el-GR" i="1" baseline="-25000" dirty="0" err="1"/>
                  <a:t>i</a:t>
                </a:r>
                <a:r>
                  <a:rPr lang="el-GR" dirty="0"/>
                  <a:t>.</a:t>
                </a:r>
                <a:endParaRPr lang="en-US" dirty="0"/>
              </a:p>
              <a:p>
                <a:pPr marL="514350" indent="-514350" algn="just">
                  <a:buFont typeface="+mj-lt"/>
                  <a:buAutoNum type="arabicPeriod" startAt="3"/>
                </a:pPr>
                <a:r>
                  <a:rPr lang="el-GR" dirty="0"/>
                  <a:t>Το κατάλοιπα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oMath>
                </a14:m>
                <a:r>
                  <a:rPr lang="el-GR" dirty="0"/>
                  <a:t> είναι ασυσχέτιστα με τη </a:t>
                </a:r>
                <a:r>
                  <a:rPr lang="el-GR" i="1" dirty="0"/>
                  <a:t>Xi</a:t>
                </a:r>
                <a:r>
                  <a:rPr lang="en-US" i="1" dirty="0"/>
                  <a:t>.</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 y="1531629"/>
                <a:ext cx="9052560" cy="4663104"/>
              </a:xfrm>
              <a:blipFill rotWithShape="1">
                <a:blip r:embed="rId2"/>
                <a:stretch>
                  <a:fillRect l="-741" t="-1830" b="-1438"/>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10</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p:sp>
        <p:nvSpPr>
          <p:cNvPr id="3" name="Θέση περιεχομένου 2"/>
          <p:cNvSpPr>
            <a:spLocks noGrp="1"/>
          </p:cNvSpPr>
          <p:nvPr>
            <p:ph idx="1"/>
          </p:nvPr>
        </p:nvSpPr>
        <p:spPr/>
        <p:txBody>
          <a:bodyPr>
            <a:normAutofit/>
          </a:bodyPr>
          <a:lstStyle/>
          <a:p>
            <a:r>
              <a:rPr lang="el-GR" sz="2000" b="1" dirty="0"/>
              <a:t>ΔΙΑΓΡΑΜΜΑ 3.2</a:t>
            </a:r>
            <a:r>
              <a:rPr lang="el-GR" sz="2000" dirty="0"/>
              <a:t> Το διάγραμμα δείχνει ότι η γραμμή παλινδρόμησης του δείγματος διέρχεται από τις μέσες τιμές των δειγμάτων των </a:t>
            </a:r>
            <a:r>
              <a:rPr lang="el-GR" sz="2000" i="1" dirty="0"/>
              <a:t>Υ</a:t>
            </a:r>
            <a:r>
              <a:rPr lang="el-GR" sz="2000" dirty="0"/>
              <a:t> και </a:t>
            </a:r>
            <a:r>
              <a:rPr lang="el-GR" sz="2000" i="1" dirty="0"/>
              <a:t>Χ</a:t>
            </a:r>
            <a:r>
              <a:rPr lang="el-GR" sz="2000" dirty="0"/>
              <a:t>.</a:t>
            </a:r>
          </a:p>
          <a:p>
            <a:endParaRPr lang="en-GB" sz="20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11</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65" y="2420888"/>
            <a:ext cx="3907871" cy="3900714"/>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2276872"/>
            <a:ext cx="8229600" cy="3849291"/>
          </a:xfrm>
        </p:spPr>
        <p:txBody>
          <a:bodyPr/>
          <a:lstStyle/>
          <a:p>
            <a:r>
              <a:rPr lang="el-GR" dirty="0"/>
              <a:t>Το </a:t>
            </a:r>
            <a:r>
              <a:rPr lang="el-GR" b="1" dirty="0" err="1"/>
              <a:t>Gaussian</a:t>
            </a:r>
            <a:r>
              <a:rPr lang="el-GR" b="1" dirty="0"/>
              <a:t>, τυπικό</a:t>
            </a:r>
            <a:r>
              <a:rPr lang="el-GR" dirty="0"/>
              <a:t>, ή </a:t>
            </a:r>
            <a:r>
              <a:rPr lang="el-GR" b="1" dirty="0"/>
              <a:t>κλασικό γραμμικό υπόδειγμα παλινδρόμησης </a:t>
            </a:r>
            <a:r>
              <a:rPr lang="el-GR" dirty="0"/>
              <a:t>(CLRM), το οποίο είναι ο ακρογωνιαίος λίθος του μεγαλύτερου μέρους της οικονομετρικής θεωρίας, κάνει 7 υποθέσεις.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988840"/>
            <a:ext cx="8229600" cy="4137323"/>
          </a:xfrm>
        </p:spPr>
        <p:txBody>
          <a:bodyPr>
            <a:normAutofit fontScale="85000" lnSpcReduction="10000"/>
          </a:bodyPr>
          <a:lstStyle/>
          <a:p>
            <a:r>
              <a:rPr lang="el-GR" b="1" dirty="0"/>
              <a:t>ΥΠΟΘΕΣΗ 1</a:t>
            </a:r>
            <a:r>
              <a:rPr lang="el-GR" dirty="0"/>
              <a:t> </a:t>
            </a:r>
          </a:p>
          <a:p>
            <a:r>
              <a:rPr lang="el-GR" b="1" dirty="0"/>
              <a:t>Γραμμικό Υπόδειγμα Παλινδρόμησης</a:t>
            </a:r>
            <a:r>
              <a:rPr lang="el-GR" dirty="0"/>
              <a:t>: Το υπόδειγμα παλινδρόμησης είναι </a:t>
            </a:r>
            <a:r>
              <a:rPr lang="el-GR" b="1" dirty="0"/>
              <a:t>γραμμικό ως προς τις παραμέτρους</a:t>
            </a:r>
            <a:r>
              <a:rPr lang="el-GR" dirty="0"/>
              <a:t>, ωστόσο μπορεί να είναι ή μπορεί να μην είναι γραμμικό ως προς τις μεταβλητές. Αυτό είναι το υπόδειγμα παλινδρόμησης, όπως παρουσιάζεται στην Εξ. (2.4.2):</a:t>
            </a:r>
          </a:p>
          <a:p>
            <a:pPr marL="0" indent="0" algn="ctr">
              <a:buNone/>
            </a:pPr>
            <a:r>
              <a:rPr lang="el-GR" i="1" dirty="0" err="1"/>
              <a:t>Y</a:t>
            </a:r>
            <a:r>
              <a:rPr lang="el-GR" i="1" baseline="-25000" dirty="0" err="1"/>
              <a:t>i</a:t>
            </a:r>
            <a:r>
              <a:rPr lang="el-GR" dirty="0"/>
              <a:t> = </a:t>
            </a:r>
            <a:r>
              <a:rPr lang="el-GR" i="1" dirty="0"/>
              <a:t>β</a:t>
            </a:r>
            <a:r>
              <a:rPr lang="el-GR" baseline="-25000" dirty="0"/>
              <a:t>1</a:t>
            </a:r>
            <a:r>
              <a:rPr lang="el-GR" dirty="0"/>
              <a:t> + </a:t>
            </a:r>
            <a:r>
              <a:rPr lang="el-GR" i="1" dirty="0"/>
              <a:t>β</a:t>
            </a:r>
            <a:r>
              <a:rPr lang="el-GR" baseline="-25000" dirty="0"/>
              <a:t>2</a:t>
            </a:r>
            <a:r>
              <a:rPr lang="el-GR" i="1" dirty="0"/>
              <a:t>X</a:t>
            </a:r>
            <a:r>
              <a:rPr lang="el-GR" i="1" baseline="-25000" dirty="0"/>
              <a:t>i</a:t>
            </a:r>
            <a:r>
              <a:rPr lang="el-GR" dirty="0"/>
              <a:t> + </a:t>
            </a:r>
            <a:r>
              <a:rPr lang="en-US" i="1" dirty="0" err="1"/>
              <a:t>u</a:t>
            </a:r>
            <a:r>
              <a:rPr lang="en-US" i="1" baseline="-25000" dirty="0" err="1"/>
              <a:t>i</a:t>
            </a:r>
            <a:endParaRPr lang="el-GR" dirty="0"/>
          </a:p>
          <a:p>
            <a:r>
              <a:rPr lang="el-GR" dirty="0"/>
              <a:t>Το υπόδειγμα αυτό μπορεί να επεκταθεί ώστε να περιλαμβάνει περισσότερες ερμηνευτικές μεταβλητές.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97677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781974"/>
            <a:ext cx="8229600" cy="4551055"/>
          </a:xfrm>
        </p:spPr>
        <p:txBody>
          <a:bodyPr>
            <a:normAutofit fontScale="85000" lnSpcReduction="20000"/>
          </a:bodyPr>
          <a:lstStyle/>
          <a:p>
            <a:r>
              <a:rPr lang="el-GR" b="1" dirty="0"/>
              <a:t>ΥΠΟΘΕΣΗ 2</a:t>
            </a:r>
            <a:r>
              <a:rPr lang="el-GR" dirty="0"/>
              <a:t> </a:t>
            </a:r>
          </a:p>
          <a:p>
            <a:pPr algn="just"/>
            <a:r>
              <a:rPr lang="el-GR" b="1" dirty="0"/>
              <a:t>Σταθερές Τιμές της </a:t>
            </a:r>
            <a:r>
              <a:rPr lang="el-GR" b="1" i="1" dirty="0"/>
              <a:t>X</a:t>
            </a:r>
            <a:r>
              <a:rPr lang="el-GR" b="1" dirty="0"/>
              <a:t> ή Τιμές της </a:t>
            </a:r>
            <a:r>
              <a:rPr lang="el-GR" b="1" i="1" dirty="0"/>
              <a:t>X</a:t>
            </a:r>
            <a:r>
              <a:rPr lang="el-GR" b="1" dirty="0"/>
              <a:t> Ανεξάρτητες από τον Όρο Σφάλματος</a:t>
            </a:r>
            <a:r>
              <a:rPr lang="el-GR" dirty="0"/>
              <a:t>: Οι τιμές που παίρνει ο </a:t>
            </a:r>
            <a:r>
              <a:rPr lang="el-GR" dirty="0" err="1"/>
              <a:t>παλινδρομητής</a:t>
            </a:r>
            <a:r>
              <a:rPr lang="el-GR" dirty="0"/>
              <a:t> </a:t>
            </a:r>
            <a:r>
              <a:rPr lang="el-GR" i="1" dirty="0"/>
              <a:t>X</a:t>
            </a:r>
            <a:r>
              <a:rPr lang="el-GR" dirty="0"/>
              <a:t> μπορούν να θεωρηθούν σταθερές σε επαναλαμβανόμενα δείγματα (η περίπτωση του σταθερού </a:t>
            </a:r>
            <a:r>
              <a:rPr lang="el-GR" dirty="0" err="1"/>
              <a:t>παλινδρομητή</a:t>
            </a:r>
            <a:r>
              <a:rPr lang="el-GR" dirty="0"/>
              <a:t>) ή μπορεί η δειγματοληψία να πραγματοποιείται σε συνδυασμό με την εξαρτημένη μεταβλητή </a:t>
            </a:r>
            <a:r>
              <a:rPr lang="el-GR" i="1" dirty="0"/>
              <a:t>Υ</a:t>
            </a:r>
            <a:r>
              <a:rPr lang="el-GR" dirty="0"/>
              <a:t> (η περίπτωση του στοχαστικού </a:t>
            </a:r>
            <a:r>
              <a:rPr lang="el-GR" dirty="0" err="1"/>
              <a:t>παλινδρομητή</a:t>
            </a:r>
            <a:r>
              <a:rPr lang="el-GR" dirty="0"/>
              <a:t>). </a:t>
            </a:r>
          </a:p>
          <a:p>
            <a:pPr algn="just"/>
            <a:r>
              <a:rPr lang="el-GR" dirty="0"/>
              <a:t>Στην τελευταία περίπτωση, θεωρούμε ότι η (οι) μεταβλητή (-ές) </a:t>
            </a:r>
            <a:r>
              <a:rPr lang="el-GR" i="1" dirty="0"/>
              <a:t>X</a:t>
            </a:r>
            <a:r>
              <a:rPr lang="el-GR" dirty="0"/>
              <a:t> και ο όρος σφάλματος είναι ανεξάρτητοι, δηλαδή, </a:t>
            </a:r>
            <a:r>
              <a:rPr lang="en-US" dirty="0" err="1"/>
              <a:t>cov</a:t>
            </a:r>
            <a:r>
              <a:rPr lang="el-GR" dirty="0"/>
              <a:t>(</a:t>
            </a:r>
            <a:r>
              <a:rPr lang="el-GR" i="1" dirty="0"/>
              <a:t>X</a:t>
            </a:r>
            <a:r>
              <a:rPr lang="el-GR" i="1" baseline="-25000" dirty="0"/>
              <a:t>i</a:t>
            </a:r>
            <a:r>
              <a:rPr lang="el-GR" dirty="0"/>
              <a:t>, </a:t>
            </a:r>
            <a:r>
              <a:rPr lang="en-US" i="1" dirty="0" err="1"/>
              <a:t>u</a:t>
            </a:r>
            <a:r>
              <a:rPr lang="en-US" i="1" baseline="-25000" dirty="0" err="1"/>
              <a:t>i</a:t>
            </a:r>
            <a:r>
              <a:rPr lang="el-GR" dirty="0"/>
              <a:t>) = 0.</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14</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54881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988840"/>
            <a:ext cx="8229600" cy="4137323"/>
          </a:xfrm>
        </p:spPr>
        <p:txBody>
          <a:bodyPr>
            <a:normAutofit/>
          </a:bodyPr>
          <a:lstStyle/>
          <a:p>
            <a:r>
              <a:rPr lang="el-GR" b="1" dirty="0"/>
              <a:t>ΥΠΟΘΕΣΗ 3</a:t>
            </a:r>
            <a:r>
              <a:rPr lang="el-GR" dirty="0"/>
              <a:t> </a:t>
            </a:r>
          </a:p>
          <a:p>
            <a:r>
              <a:rPr lang="el-GR" b="1" dirty="0"/>
              <a:t>Μηδενική Μέση Τιμή του Διαταρακτικού Όρου </a:t>
            </a:r>
            <a:r>
              <a:rPr lang="el-GR" b="1" i="1" dirty="0" err="1"/>
              <a:t>u</a:t>
            </a:r>
            <a:r>
              <a:rPr lang="el-GR" b="1" i="1" baseline="-25000" dirty="0" err="1"/>
              <a:t>i</a:t>
            </a:r>
            <a:r>
              <a:rPr lang="el-GR" dirty="0"/>
              <a:t>: Δεδομένης της τιμής της </a:t>
            </a:r>
            <a:r>
              <a:rPr lang="el-GR" i="1" dirty="0"/>
              <a:t>Χ</a:t>
            </a:r>
            <a:r>
              <a:rPr lang="en-US" i="1" baseline="-25000" dirty="0" err="1"/>
              <a:t>i</a:t>
            </a:r>
            <a:r>
              <a:rPr lang="el-GR" dirty="0"/>
              <a:t>, η μέση ή η προσδοκώμενη τιμή του τυχαίου διαταρακτικού όρου </a:t>
            </a:r>
            <a:r>
              <a:rPr lang="el-GR" i="1" dirty="0" err="1"/>
              <a:t>u</a:t>
            </a:r>
            <a:r>
              <a:rPr lang="el-GR" i="1" baseline="-25000" dirty="0" err="1"/>
              <a:t>i</a:t>
            </a:r>
            <a:r>
              <a:rPr lang="el-GR" dirty="0"/>
              <a:t> είναι μηδέν. Συμβολικά, έχουμε</a:t>
            </a:r>
          </a:p>
          <a:p>
            <a:pPr marL="0" indent="0" algn="ctr">
              <a:buNone/>
            </a:pPr>
            <a:r>
              <a:rPr lang="de-DE" i="1" dirty="0"/>
              <a:t>E</a:t>
            </a:r>
            <a:r>
              <a:rPr lang="el-GR" dirty="0"/>
              <a:t>(</a:t>
            </a:r>
            <a:r>
              <a:rPr lang="de-DE" i="1" dirty="0" err="1"/>
              <a:t>u</a:t>
            </a:r>
            <a:r>
              <a:rPr lang="de-DE" i="1" baseline="-25000" dirty="0" err="1"/>
              <a:t>i</a:t>
            </a:r>
            <a:r>
              <a:rPr lang="el-GR" dirty="0"/>
              <a:t> | </a:t>
            </a:r>
            <a:r>
              <a:rPr lang="de-DE" i="1" dirty="0" err="1"/>
              <a:t>X</a:t>
            </a:r>
            <a:r>
              <a:rPr lang="de-DE" i="1" baseline="-25000" dirty="0" err="1"/>
              <a:t>i</a:t>
            </a:r>
            <a:r>
              <a:rPr lang="el-GR" dirty="0"/>
              <a:t>) = 0</a:t>
            </a:r>
          </a:p>
          <a:p>
            <a:pPr marL="0" indent="0">
              <a:buNone/>
            </a:pP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97677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p:txBody>
          <a:bodyPr>
            <a:normAutofit/>
          </a:bodyPr>
          <a:lstStyle/>
          <a:p>
            <a:r>
              <a:rPr lang="el-GR" sz="2000" b="1" dirty="0"/>
              <a:t>ΔΙΑΓΡΑΜΜΑ 3.3</a:t>
            </a:r>
            <a:r>
              <a:rPr lang="el-GR" sz="2000" dirty="0"/>
              <a:t> Υπό συνθήκη κατανομή των </a:t>
            </a:r>
            <a:r>
              <a:rPr lang="el-GR" sz="2000" dirty="0" err="1"/>
              <a:t>διαταρακτικών</a:t>
            </a:r>
            <a:r>
              <a:rPr lang="el-GR" sz="2000" dirty="0"/>
              <a:t> όρων </a:t>
            </a:r>
            <a:r>
              <a:rPr lang="de-DE" sz="2000" i="1" dirty="0" err="1"/>
              <a:t>u</a:t>
            </a:r>
            <a:r>
              <a:rPr lang="de-DE" sz="2000" i="1" baseline="-25000" dirty="0" err="1"/>
              <a:t>i</a:t>
            </a:r>
            <a:r>
              <a:rPr lang="el-GR" sz="2000" dirty="0"/>
              <a:t>.</a:t>
            </a:r>
          </a:p>
          <a:p>
            <a:endParaRPr lang="en-GB" sz="20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16</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955" y="2015947"/>
            <a:ext cx="5174091" cy="4357449"/>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988840"/>
            <a:ext cx="8229600" cy="4137323"/>
          </a:xfrm>
        </p:spPr>
        <p:txBody>
          <a:bodyPr>
            <a:normAutofit fontScale="92500" lnSpcReduction="20000"/>
          </a:bodyPr>
          <a:lstStyle/>
          <a:p>
            <a:r>
              <a:rPr lang="el-GR" b="1" dirty="0"/>
              <a:t>ΥΠΟΘΕΣΗ 4 </a:t>
            </a:r>
          </a:p>
          <a:p>
            <a:r>
              <a:rPr lang="el-GR" b="1" dirty="0"/>
              <a:t>Ομοσκεδαστικότητα ή Σταθερή Διακύμανση του </a:t>
            </a:r>
            <a:r>
              <a:rPr lang="de-DE" b="1" i="1" dirty="0" err="1"/>
              <a:t>u</a:t>
            </a:r>
            <a:r>
              <a:rPr lang="de-DE" b="1" i="1" baseline="-25000" dirty="0" err="1"/>
              <a:t>i</a:t>
            </a:r>
            <a:r>
              <a:rPr lang="el-GR" dirty="0"/>
              <a:t>: Η διακύμανση του διαταρακτικού όρου ή όρου σφάλματος είναι η ίδια, ανεξάρτητα από την τιμή της </a:t>
            </a:r>
            <a:r>
              <a:rPr lang="el-GR" i="1" dirty="0"/>
              <a:t>Χ</a:t>
            </a:r>
            <a:r>
              <a:rPr lang="el-GR" dirty="0"/>
              <a:t>. Συμβολικά,</a:t>
            </a:r>
          </a:p>
          <a:p>
            <a:pPr marL="0" indent="0" algn="ctr">
              <a:buNone/>
            </a:pPr>
            <a:r>
              <a:rPr lang="de-DE" dirty="0" err="1"/>
              <a:t>var</a:t>
            </a:r>
            <a:r>
              <a:rPr lang="de-DE" dirty="0"/>
              <a:t>(</a:t>
            </a:r>
            <a:r>
              <a:rPr lang="de-DE" i="1" dirty="0"/>
              <a:t>u</a:t>
            </a:r>
            <a:r>
              <a:rPr lang="de-DE" i="1" baseline="-25000" dirty="0"/>
              <a:t>i</a:t>
            </a:r>
            <a:r>
              <a:rPr lang="de-DE" dirty="0"/>
              <a:t>) = </a:t>
            </a:r>
            <a:r>
              <a:rPr lang="de-DE" i="1" dirty="0"/>
              <a:t>E</a:t>
            </a:r>
            <a:r>
              <a:rPr lang="de-DE" dirty="0"/>
              <a:t>[</a:t>
            </a:r>
            <a:r>
              <a:rPr lang="de-DE" i="1" dirty="0"/>
              <a:t>u</a:t>
            </a:r>
            <a:r>
              <a:rPr lang="de-DE" i="1" baseline="-25000" dirty="0"/>
              <a:t>i</a:t>
            </a:r>
            <a:r>
              <a:rPr lang="de-DE" dirty="0"/>
              <a:t> – </a:t>
            </a:r>
            <a:r>
              <a:rPr lang="de-DE" i="1" dirty="0"/>
              <a:t>E</a:t>
            </a:r>
            <a:r>
              <a:rPr lang="de-DE" dirty="0"/>
              <a:t>(</a:t>
            </a:r>
            <a:r>
              <a:rPr lang="de-DE" i="1" dirty="0"/>
              <a:t>u</a:t>
            </a:r>
            <a:r>
              <a:rPr lang="de-DE" i="1" baseline="-25000" dirty="0"/>
              <a:t>i</a:t>
            </a:r>
            <a:r>
              <a:rPr lang="de-DE" dirty="0"/>
              <a:t> | </a:t>
            </a:r>
            <a:r>
              <a:rPr lang="de-DE" i="1" dirty="0"/>
              <a:t>X</a:t>
            </a:r>
            <a:r>
              <a:rPr lang="de-DE" i="1" baseline="-25000" dirty="0"/>
              <a:t>i</a:t>
            </a:r>
            <a:r>
              <a:rPr lang="de-DE" dirty="0"/>
              <a:t>)]</a:t>
            </a:r>
            <a:r>
              <a:rPr lang="de-DE" baseline="30000" dirty="0"/>
              <a:t>2</a:t>
            </a:r>
            <a:r>
              <a:rPr lang="de-DE" dirty="0"/>
              <a:t> </a:t>
            </a:r>
            <a:endParaRPr lang="el-GR" dirty="0"/>
          </a:p>
          <a:p>
            <a:pPr marL="0" indent="0" algn="ctr">
              <a:buNone/>
            </a:pPr>
            <a:r>
              <a:rPr lang="el-GR" dirty="0"/>
              <a:t>= </a:t>
            </a:r>
            <a:r>
              <a:rPr lang="de-DE" i="1" dirty="0"/>
              <a:t>E</a:t>
            </a:r>
            <a:r>
              <a:rPr lang="el-GR" dirty="0"/>
              <a:t>(</a:t>
            </a:r>
            <a:r>
              <a:rPr lang="de-DE" i="1" dirty="0" err="1"/>
              <a:t>u</a:t>
            </a:r>
            <a:r>
              <a:rPr lang="de-DE" i="1" baseline="-25000" dirty="0" err="1"/>
              <a:t>i</a:t>
            </a:r>
            <a:r>
              <a:rPr lang="el-GR" baseline="30000" dirty="0"/>
              <a:t>2</a:t>
            </a:r>
            <a:r>
              <a:rPr lang="el-GR" dirty="0"/>
              <a:t> | </a:t>
            </a:r>
            <a:r>
              <a:rPr lang="de-DE" i="1" dirty="0" err="1"/>
              <a:t>X</a:t>
            </a:r>
            <a:r>
              <a:rPr lang="de-DE" i="1" baseline="-25000" dirty="0" err="1"/>
              <a:t>i</a:t>
            </a:r>
            <a:r>
              <a:rPr lang="el-GR" dirty="0"/>
              <a:t>), λόγω της Υπόθεσης 3</a:t>
            </a:r>
          </a:p>
          <a:p>
            <a:pPr marL="0" indent="0" algn="ctr">
              <a:buNone/>
            </a:pPr>
            <a:r>
              <a:rPr lang="el-GR" dirty="0"/>
              <a:t>= </a:t>
            </a:r>
            <a:r>
              <a:rPr lang="el-GR" i="1" dirty="0"/>
              <a:t>σ</a:t>
            </a:r>
            <a:r>
              <a:rPr lang="el-GR" baseline="30000" dirty="0"/>
              <a:t>2</a:t>
            </a:r>
            <a:endParaRPr lang="el-GR" dirty="0"/>
          </a:p>
          <a:p>
            <a:r>
              <a:rPr lang="el-GR" dirty="0"/>
              <a:t>όπου </a:t>
            </a:r>
            <a:r>
              <a:rPr lang="en-US" dirty="0" err="1"/>
              <a:t>var</a:t>
            </a:r>
            <a:r>
              <a:rPr lang="el-GR" dirty="0"/>
              <a:t> είναι η διακύμανση.</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97677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988840"/>
            <a:ext cx="8229600" cy="4137323"/>
          </a:xfrm>
        </p:spPr>
        <p:txBody>
          <a:bodyPr/>
          <a:lstStyle/>
          <a:p>
            <a:r>
              <a:rPr lang="el-GR" sz="2400" b="1" dirty="0"/>
              <a:t>ΔΙΑΓΡΑΜΜΑ 3.4</a:t>
            </a:r>
            <a:r>
              <a:rPr lang="el-GR" sz="2400" dirty="0"/>
              <a:t> Ομοσκεδαστικότητα </a:t>
            </a:r>
          </a:p>
          <a:p>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18</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713" y="2420888"/>
            <a:ext cx="5532572" cy="3986600"/>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97677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988840"/>
            <a:ext cx="8229600" cy="4137323"/>
          </a:xfrm>
        </p:spPr>
        <p:txBody>
          <a:bodyPr>
            <a:normAutofit/>
          </a:bodyPr>
          <a:lstStyle/>
          <a:p>
            <a:r>
              <a:rPr lang="el-GR" sz="2400" b="1" dirty="0"/>
              <a:t>ΔΙΑΓΡΑΜΜΑ 3.5</a:t>
            </a:r>
            <a:r>
              <a:rPr lang="el-GR" sz="2400" dirty="0"/>
              <a:t> Ετεροσκεδαστικότητα</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19</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70" y="2494929"/>
            <a:ext cx="6355658" cy="3886399"/>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22316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fontScale="70000" lnSpcReduction="20000"/>
              </a:bodyPr>
              <a:lstStyle/>
              <a:p>
                <a:r>
                  <a:rPr lang="el-GR" dirty="0"/>
                  <a:t>Υπενθυμίζεται η </a:t>
                </a:r>
                <a:r>
                  <a:rPr lang="el-GR" dirty="0" err="1"/>
                  <a:t>διμεταβλητή</a:t>
                </a:r>
                <a:r>
                  <a:rPr lang="el-GR" dirty="0"/>
                  <a:t> PRF:</a:t>
                </a:r>
              </a:p>
              <a:p>
                <a:pPr marL="0" indent="0" algn="ctr">
                  <a:buNone/>
                </a:pPr>
                <a:r>
                  <a:rPr lang="de-DE" i="1" dirty="0"/>
                  <a:t>Y</a:t>
                </a:r>
                <a:r>
                  <a:rPr lang="de-DE" i="1" baseline="-25000" dirty="0"/>
                  <a:t>i</a:t>
                </a:r>
                <a:r>
                  <a:rPr lang="el-GR" i="1" dirty="0"/>
                  <a:t> = β</a:t>
                </a:r>
                <a:r>
                  <a:rPr lang="el-GR" baseline="-25000" dirty="0"/>
                  <a:t>1 </a:t>
                </a:r>
                <a:r>
                  <a:rPr lang="el-GR" dirty="0"/>
                  <a:t>+ </a:t>
                </a:r>
                <a:r>
                  <a:rPr lang="el-GR" i="1" dirty="0"/>
                  <a:t>β</a:t>
                </a:r>
                <a:r>
                  <a:rPr lang="el-GR" baseline="-25000" dirty="0"/>
                  <a:t>2</a:t>
                </a:r>
                <a:r>
                  <a:rPr lang="de-DE" i="1" dirty="0" err="1"/>
                  <a:t>X</a:t>
                </a:r>
                <a:r>
                  <a:rPr lang="de-DE" i="1" baseline="-25000" dirty="0" err="1"/>
                  <a:t>i</a:t>
                </a:r>
                <a:r>
                  <a:rPr lang="de-DE" i="1" baseline="-25000" dirty="0"/>
                  <a:t> </a:t>
                </a:r>
                <a:r>
                  <a:rPr lang="el-GR" dirty="0"/>
                  <a:t>+</a:t>
                </a:r>
                <a:r>
                  <a:rPr lang="el-GR" i="1" dirty="0"/>
                  <a:t> </a:t>
                </a:r>
                <a:r>
                  <a:rPr lang="de-DE" i="1" dirty="0" err="1"/>
                  <a:t>u</a:t>
                </a:r>
                <a:r>
                  <a:rPr lang="de-DE" i="1" baseline="-25000" dirty="0" err="1"/>
                  <a:t>i</a:t>
                </a:r>
                <a:endParaRPr lang="el-GR" dirty="0"/>
              </a:p>
              <a:p>
                <a:r>
                  <a:rPr lang="el-GR" dirty="0"/>
                  <a:t>Ωστόσο, όπως επισημάναμε στο Κεφάλαιο 2, η PRF δεν είναι άμεσα παρατηρήσιμη. Μπορούμε να την εκτιμήσουμε από την </a:t>
                </a:r>
                <a:r>
                  <a:rPr lang="en-US" dirty="0"/>
                  <a:t>SRF</a:t>
                </a:r>
                <a:r>
                  <a:rPr lang="el-GR" dirty="0"/>
                  <a:t>:</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r>
                        <a:rPr lang="en-US"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𝛸</m:t>
                          </m:r>
                        </m:e>
                        <m:sub>
                          <m:r>
                            <a:rPr lang="en-US"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n-US"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oMath>
                  </m:oMathPara>
                </a14:m>
                <a:endParaRPr lang="el-GR" dirty="0"/>
              </a:p>
              <a:p>
                <a:r>
                  <a:rPr lang="el-GR" dirty="0"/>
                  <a:t>όπου </a:t>
                </a:r>
                <a:r>
                  <a:rPr lang="el-GR" i="1" dirty="0" err="1"/>
                  <a:t>Ŷ</a:t>
                </a:r>
                <a:r>
                  <a:rPr lang="el-GR" i="1" baseline="-25000" dirty="0" err="1"/>
                  <a:t>i</a:t>
                </a:r>
                <a:r>
                  <a:rPr lang="el-GR" dirty="0"/>
                  <a:t> είναι η </a:t>
                </a:r>
                <a:r>
                  <a:rPr lang="el-GR" dirty="0" err="1"/>
                  <a:t>εκτιμηθείσα</a:t>
                </a:r>
                <a:r>
                  <a:rPr lang="el-GR" dirty="0"/>
                  <a:t> (υπό συνθήκη μέση) τιμή της </a:t>
                </a:r>
                <a:r>
                  <a:rPr lang="el-GR" i="1" dirty="0" err="1"/>
                  <a:t>Y</a:t>
                </a:r>
                <a:r>
                  <a:rPr lang="el-GR" i="1" baseline="-25000" dirty="0" err="1"/>
                  <a:t>i</a:t>
                </a:r>
                <a:r>
                  <a:rPr lang="el-GR" dirty="0"/>
                  <a:t>. </a:t>
                </a:r>
              </a:p>
              <a:p>
                <a:r>
                  <a:rPr lang="el-GR" dirty="0"/>
                  <a:t>Πώς καθορίζεται όμως η ίδια η SRF; Για να το κατανοήσουμε αυτό, ας προχωρήσουμε ως εξής. Κατ’ αρχάς, παρουσιάζουμε την Εξίσωση 2.6.3 ως </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r>
                        <a:rPr lang="en-US"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n-US" i="1">
                              <a:latin typeface="Cambria Math"/>
                            </a:rPr>
                            <m:t>𝑖</m:t>
                          </m:r>
                        </m:sub>
                      </m:sSub>
                    </m:oMath>
                  </m:oMathPara>
                </a14:m>
                <a:endParaRPr lang="el-GR" dirty="0"/>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m:t>
                          </m:r>
                          <m:r>
                            <a:rPr lang="en-US" i="1">
                              <a:latin typeface="Cambria Math"/>
                            </a:rPr>
                            <m:t>𝑌</m:t>
                          </m:r>
                        </m:e>
                        <m:sub>
                          <m:r>
                            <a:rPr lang="en-US" i="1">
                              <a:latin typeface="Cambria Math"/>
                            </a:rPr>
                            <m:t>𝑖</m:t>
                          </m:r>
                        </m:sub>
                      </m:sSub>
                      <m:r>
                        <a:rPr lang="en-US"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𝛸</m:t>
                          </m:r>
                        </m:e>
                        <m:sub>
                          <m:r>
                            <a:rPr lang="en-US" i="1">
                              <a:latin typeface="Cambria Math"/>
                            </a:rPr>
                            <m:t>𝑖</m:t>
                          </m:r>
                        </m:sub>
                      </m:sSub>
                    </m:oMath>
                  </m:oMathPara>
                </a14:m>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1">
                <a:blip r:embed="rId2"/>
                <a:stretch>
                  <a:fillRect l="-815" t="-2241" r="-44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54260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a:xfrm>
            <a:off x="457200" y="1988840"/>
            <a:ext cx="8229600" cy="4137323"/>
          </a:xfrm>
        </p:spPr>
        <p:txBody>
          <a:bodyPr>
            <a:normAutofit fontScale="85000" lnSpcReduction="10000"/>
          </a:bodyPr>
          <a:lstStyle/>
          <a:p>
            <a:r>
              <a:rPr lang="el-GR" b="1" dirty="0"/>
              <a:t>ΥΠΟΘΕΣΗ 5 </a:t>
            </a:r>
          </a:p>
          <a:p>
            <a:r>
              <a:rPr lang="el-GR" b="1" dirty="0"/>
              <a:t>Δεν Υπάρχει Αυτοσυσχέτιση μεταξύ των </a:t>
            </a:r>
            <a:r>
              <a:rPr lang="el-GR" b="1" dirty="0" err="1"/>
              <a:t>Διαταρακτικών</a:t>
            </a:r>
            <a:r>
              <a:rPr lang="el-GR" b="1" dirty="0"/>
              <a:t> Όρων:</a:t>
            </a:r>
            <a:r>
              <a:rPr lang="el-GR" dirty="0"/>
              <a:t> Δοθέντων οποιονδήποτε δύο τιμών των </a:t>
            </a:r>
            <a:r>
              <a:rPr lang="el-GR" i="1" dirty="0"/>
              <a:t>Χ</a:t>
            </a:r>
            <a:r>
              <a:rPr lang="el-GR" dirty="0"/>
              <a:t>, </a:t>
            </a:r>
            <a:r>
              <a:rPr lang="el-GR" i="1" dirty="0"/>
              <a:t>Χ</a:t>
            </a:r>
            <a:r>
              <a:rPr lang="en-US" i="1" baseline="-25000" dirty="0" err="1"/>
              <a:t>i</a:t>
            </a:r>
            <a:r>
              <a:rPr lang="el-GR" dirty="0"/>
              <a:t> και </a:t>
            </a:r>
            <a:r>
              <a:rPr lang="el-GR" i="1" dirty="0" err="1"/>
              <a:t>X</a:t>
            </a:r>
            <a:r>
              <a:rPr lang="el-GR" i="1" baseline="-25000" dirty="0" err="1"/>
              <a:t>j</a:t>
            </a:r>
            <a:r>
              <a:rPr lang="el-GR" dirty="0"/>
              <a:t> (</a:t>
            </a:r>
            <a:r>
              <a:rPr lang="en-US" i="1" dirty="0" err="1"/>
              <a:t>i</a:t>
            </a:r>
            <a:r>
              <a:rPr lang="el-GR" dirty="0"/>
              <a:t> ≠ </a:t>
            </a:r>
            <a:r>
              <a:rPr lang="en-US" i="1" dirty="0"/>
              <a:t>j</a:t>
            </a:r>
            <a:r>
              <a:rPr lang="el-GR" dirty="0"/>
              <a:t>), η συσχέτιση μεταξύ οποιονδήποτε δύο </a:t>
            </a:r>
            <a:r>
              <a:rPr lang="de-DE" i="1" dirty="0" err="1"/>
              <a:t>u</a:t>
            </a:r>
            <a:r>
              <a:rPr lang="de-DE" i="1" baseline="-25000" dirty="0" err="1"/>
              <a:t>i</a:t>
            </a:r>
            <a:r>
              <a:rPr lang="el-GR" dirty="0"/>
              <a:t> και </a:t>
            </a:r>
            <a:r>
              <a:rPr lang="de-DE" i="1" dirty="0"/>
              <a:t>u</a:t>
            </a:r>
            <a:r>
              <a:rPr lang="en-US" i="1" baseline="-25000" dirty="0"/>
              <a:t>j</a:t>
            </a:r>
            <a:r>
              <a:rPr lang="el-GR" dirty="0"/>
              <a:t> (</a:t>
            </a:r>
            <a:r>
              <a:rPr lang="en-US" i="1" dirty="0" err="1"/>
              <a:t>i</a:t>
            </a:r>
            <a:r>
              <a:rPr lang="el-GR" dirty="0"/>
              <a:t> ≠ </a:t>
            </a:r>
            <a:r>
              <a:rPr lang="en-US" i="1" dirty="0"/>
              <a:t>j</a:t>
            </a:r>
            <a:r>
              <a:rPr lang="el-GR" dirty="0"/>
              <a:t>) είναι μηδέν. Εν ολίγοις, οι παρατηρήσεις περιέχονται σε ανεξάρτητα μεταξύ τους δείγματα. Συμβολικά,</a:t>
            </a:r>
          </a:p>
          <a:p>
            <a:pPr marL="0" indent="0" algn="ctr">
              <a:buNone/>
            </a:pPr>
            <a:r>
              <a:rPr lang="en-US" dirty="0" err="1"/>
              <a:t>cov</a:t>
            </a:r>
            <a:r>
              <a:rPr lang="el-GR" dirty="0"/>
              <a:t>(</a:t>
            </a:r>
            <a:r>
              <a:rPr lang="de-DE" i="1" dirty="0" err="1"/>
              <a:t>u</a:t>
            </a:r>
            <a:r>
              <a:rPr lang="de-DE" i="1" baseline="-25000" dirty="0" err="1"/>
              <a:t>i</a:t>
            </a:r>
            <a:r>
              <a:rPr lang="el-GR" dirty="0"/>
              <a:t>, </a:t>
            </a:r>
            <a:r>
              <a:rPr lang="de-DE" i="1" dirty="0"/>
              <a:t>u</a:t>
            </a:r>
            <a:r>
              <a:rPr lang="en-US" i="1" baseline="-25000" dirty="0"/>
              <a:t>j</a:t>
            </a:r>
            <a:r>
              <a:rPr lang="el-GR" dirty="0"/>
              <a:t> | </a:t>
            </a:r>
            <a:r>
              <a:rPr lang="de-DE" i="1" dirty="0" err="1"/>
              <a:t>X</a:t>
            </a:r>
            <a:r>
              <a:rPr lang="de-DE" i="1" baseline="-25000" dirty="0" err="1"/>
              <a:t>i</a:t>
            </a:r>
            <a:r>
              <a:rPr lang="el-GR" dirty="0"/>
              <a:t>, </a:t>
            </a:r>
            <a:r>
              <a:rPr lang="de-DE" i="1" dirty="0"/>
              <a:t>X</a:t>
            </a:r>
            <a:r>
              <a:rPr lang="en-US" i="1" baseline="-25000" dirty="0"/>
              <a:t>j</a:t>
            </a:r>
            <a:r>
              <a:rPr lang="el-GR" dirty="0"/>
              <a:t>) = 0</a:t>
            </a:r>
          </a:p>
          <a:p>
            <a:r>
              <a:rPr lang="el-GR" dirty="0"/>
              <a:t>όπου </a:t>
            </a:r>
            <a:r>
              <a:rPr lang="el-GR" i="1" dirty="0"/>
              <a:t>i</a:t>
            </a:r>
            <a:r>
              <a:rPr lang="el-GR" dirty="0"/>
              <a:t> και </a:t>
            </a:r>
            <a:r>
              <a:rPr lang="el-GR" i="1" dirty="0"/>
              <a:t>j</a:t>
            </a:r>
            <a:r>
              <a:rPr lang="el-GR" dirty="0"/>
              <a:t> είναι δύο διαφορετικές παρατηρήσεις και όπου </a:t>
            </a:r>
            <a:r>
              <a:rPr lang="en-US" dirty="0" err="1"/>
              <a:t>cov</a:t>
            </a:r>
            <a:r>
              <a:rPr lang="el-GR" dirty="0"/>
              <a:t> σημαίνει </a:t>
            </a:r>
            <a:r>
              <a:rPr lang="el-GR" dirty="0" err="1"/>
              <a:t>συνδιακύμανση</a:t>
            </a:r>
            <a:r>
              <a:rPr lang="el-GR" dirty="0"/>
              <a:t>.</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22316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p:txBody>
          <a:bodyPr>
            <a:normAutofit/>
          </a:bodyPr>
          <a:lstStyle/>
          <a:p>
            <a:r>
              <a:rPr lang="el-GR" sz="1800" b="1" dirty="0"/>
              <a:t>ΔΙΑΓΡΑΜΜΑ 3.6</a:t>
            </a:r>
            <a:r>
              <a:rPr lang="el-GR" sz="1800" dirty="0"/>
              <a:t> Πρότυπα συσχέτισης μεταξύ των </a:t>
            </a:r>
            <a:r>
              <a:rPr lang="el-GR" sz="1800" dirty="0" err="1"/>
              <a:t>διαταρακτικών</a:t>
            </a:r>
            <a:r>
              <a:rPr lang="el-GR" sz="1800" dirty="0"/>
              <a:t> όρων. (α) θετική σειριακή </a:t>
            </a:r>
            <a:r>
              <a:rPr lang="el-GR" sz="1800" dirty="0" err="1"/>
              <a:t>συσχέτιση˙</a:t>
            </a:r>
            <a:r>
              <a:rPr lang="el-GR" sz="1800" dirty="0"/>
              <a:t> (β) αρνητική σειριακή </a:t>
            </a:r>
            <a:r>
              <a:rPr lang="el-GR" sz="1800" dirty="0" err="1"/>
              <a:t>συσχέτιση˙</a:t>
            </a:r>
            <a:r>
              <a:rPr lang="el-GR" sz="1800" dirty="0"/>
              <a:t> (γ) μηδενική συσχέτιση.</a:t>
            </a:r>
          </a:p>
          <a:p>
            <a:endParaRPr lang="en-GB" sz="18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21</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909" y="2300967"/>
            <a:ext cx="4318181" cy="4099101"/>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b="1" dirty="0"/>
              <a:t>ΥΠΟΘΕΣΗ 6</a:t>
            </a:r>
            <a:r>
              <a:rPr lang="el-GR" dirty="0"/>
              <a:t> </a:t>
            </a:r>
          </a:p>
          <a:p>
            <a:r>
              <a:rPr lang="el-GR" b="1" dirty="0"/>
              <a:t>Ο Αριθμός των Παρατηρήσεων </a:t>
            </a:r>
            <a:r>
              <a:rPr lang="el-GR" b="1" i="1" dirty="0"/>
              <a:t>n</a:t>
            </a:r>
            <a:r>
              <a:rPr lang="el-GR" b="1" dirty="0"/>
              <a:t> Πρέπει να Είναι Μεγαλύτερος από τον Αριθμό των Παραμέτρων που Θα Εκτιμηθούν:</a:t>
            </a:r>
            <a:r>
              <a:rPr lang="el-GR" dirty="0"/>
              <a:t> Εναλλακτικά, ο αριθμός των παρατηρήσεων πρέπει να είναι μεγαλύτερος από τον αριθμό των ερμηνευτικών μεταβλητών.</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22</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pic>
        <p:nvPicPr>
          <p:cNvPr id="7"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sp>
        <p:nvSpPr>
          <p:cNvPr id="3" name="Θέση περιεχομένου 2"/>
          <p:cNvSpPr>
            <a:spLocks noGrp="1"/>
          </p:cNvSpPr>
          <p:nvPr>
            <p:ph idx="1"/>
          </p:nvPr>
        </p:nvSpPr>
        <p:spPr/>
        <p:txBody>
          <a:bodyPr/>
          <a:lstStyle/>
          <a:p>
            <a:r>
              <a:rPr lang="el-GR" b="1" dirty="0"/>
              <a:t>ΥΠΟΘΕΣΗ 7</a:t>
            </a:r>
            <a:r>
              <a:rPr lang="el-GR" dirty="0"/>
              <a:t> </a:t>
            </a:r>
            <a:r>
              <a:rPr lang="el-GR" b="1" dirty="0"/>
              <a:t>Η Φύση των Μεταβλητών </a:t>
            </a:r>
            <a:r>
              <a:rPr lang="el-GR" b="1" i="1" dirty="0"/>
              <a:t>X</a:t>
            </a:r>
            <a:r>
              <a:rPr lang="el-GR" b="1" dirty="0"/>
              <a:t>:</a:t>
            </a:r>
            <a:r>
              <a:rPr lang="el-GR" dirty="0"/>
              <a:t> Οι τιμές της </a:t>
            </a:r>
            <a:r>
              <a:rPr lang="el-GR" i="1" dirty="0"/>
              <a:t>Χ</a:t>
            </a:r>
            <a:r>
              <a:rPr lang="el-GR" dirty="0"/>
              <a:t> σε ένα δεδομένο δείγμα δεν πρέπει να είναι όλες οι ίδιες. Τεχνικά, </a:t>
            </a:r>
            <a:r>
              <a:rPr lang="el-GR" dirty="0" err="1"/>
              <a:t>var</a:t>
            </a:r>
            <a:r>
              <a:rPr lang="el-GR" dirty="0"/>
              <a:t> (</a:t>
            </a:r>
            <a:r>
              <a:rPr lang="el-GR" i="1" dirty="0"/>
              <a:t>X</a:t>
            </a:r>
            <a:r>
              <a:rPr lang="el-GR" dirty="0"/>
              <a:t>) πρέπει να είναι ένας θετικός αριθμός. Επιπλέον, δε μπορεί να υπάρχουν </a:t>
            </a:r>
            <a:r>
              <a:rPr lang="el-GR" b="1" dirty="0"/>
              <a:t>ακραίες τιμές </a:t>
            </a:r>
            <a:r>
              <a:rPr lang="el-GR" dirty="0"/>
              <a:t>ή</a:t>
            </a:r>
            <a:r>
              <a:rPr lang="el-GR" b="1" dirty="0"/>
              <a:t> έκτοπα </a:t>
            </a:r>
            <a:r>
              <a:rPr lang="el-GR" dirty="0"/>
              <a:t>(</a:t>
            </a:r>
            <a:r>
              <a:rPr lang="en-US" dirty="0"/>
              <a:t>outliers</a:t>
            </a:r>
            <a:r>
              <a:rPr lang="el-GR" dirty="0"/>
              <a:t>) στις τιμές της μεταβλητής </a:t>
            </a:r>
            <a:r>
              <a:rPr lang="el-GR" i="1" dirty="0"/>
              <a:t>Χ</a:t>
            </a:r>
            <a:r>
              <a:rPr lang="el-GR" dirty="0"/>
              <a:t>, δηλαδή, τιμές που είναι πολύ μεγάλες σε σχέση με τις υπόλοιπες παρατηρήσεις.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772816"/>
            <a:ext cx="8229600" cy="4353347"/>
          </a:xfrm>
        </p:spPr>
        <p:txBody>
          <a:bodyPr>
            <a:normAutofit fontScale="77500" lnSpcReduction="20000"/>
          </a:bodyPr>
          <a:lstStyle/>
          <a:p>
            <a:r>
              <a:rPr lang="el-GR" dirty="0"/>
              <a:t>Είμαστε πλέον έτοιμοι να μελετήσουμε το κλασικό γραμμικό υπόδειγμα παλινδρόμησης. </a:t>
            </a:r>
          </a:p>
          <a:p>
            <a:r>
              <a:rPr lang="el-GR" dirty="0"/>
              <a:t>Θέλουμε να συγκρίνουμε τις </a:t>
            </a:r>
            <a:r>
              <a:rPr lang="el-GR" b="1" dirty="0"/>
              <a:t>στατιστικές ιδιότητες </a:t>
            </a:r>
            <a:r>
              <a:rPr lang="el-GR" dirty="0"/>
              <a:t>(</a:t>
            </a:r>
            <a:r>
              <a:rPr lang="en-US" dirty="0"/>
              <a:t>statistical properties</a:t>
            </a:r>
            <a:r>
              <a:rPr lang="el-GR" dirty="0"/>
              <a:t>) της OLS με τις </a:t>
            </a:r>
            <a:r>
              <a:rPr lang="el-GR" b="1" dirty="0"/>
              <a:t>αριθμητικές ιδιότητες </a:t>
            </a:r>
            <a:r>
              <a:rPr lang="el-GR" dirty="0"/>
              <a:t>(</a:t>
            </a:r>
            <a:r>
              <a:rPr lang="en-US" dirty="0"/>
              <a:t>numerical properties</a:t>
            </a:r>
            <a:r>
              <a:rPr lang="el-GR" dirty="0"/>
              <a:t>) που συζητήθηκαν νωρίτερα. </a:t>
            </a:r>
          </a:p>
          <a:p>
            <a:r>
              <a:rPr lang="el-GR" dirty="0"/>
              <a:t>Οι στατιστικές ιδιότητες της OLS βασίζονται στις υποθέσεις του κλασικού γραμμικού υποδείγματος παλινδρόμησης που έχουμε συζητήσει ήδη και διατηρούνται στο περίφημο </a:t>
            </a:r>
            <a:r>
              <a:rPr lang="el-GR" b="1" dirty="0"/>
              <a:t>θεώρημα </a:t>
            </a:r>
            <a:r>
              <a:rPr lang="el-GR" b="1" dirty="0" err="1"/>
              <a:t>Gauss</a:t>
            </a:r>
            <a:r>
              <a:rPr lang="el-GR" b="1" dirty="0"/>
              <a:t>-</a:t>
            </a:r>
            <a:r>
              <a:rPr lang="el-GR" b="1" dirty="0" err="1"/>
              <a:t>Markov</a:t>
            </a:r>
            <a:r>
              <a:rPr lang="el-GR" b="1" dirty="0"/>
              <a:t> </a:t>
            </a:r>
            <a:r>
              <a:rPr lang="el-GR" dirty="0"/>
              <a:t>(</a:t>
            </a:r>
            <a:r>
              <a:rPr lang="el-GR" dirty="0" err="1"/>
              <a:t>Gauss</a:t>
            </a:r>
            <a:r>
              <a:rPr lang="el-GR" dirty="0"/>
              <a:t>-</a:t>
            </a:r>
            <a:r>
              <a:rPr lang="el-GR" dirty="0" err="1"/>
              <a:t>Markov</a:t>
            </a:r>
            <a:r>
              <a:rPr lang="el-GR" dirty="0"/>
              <a:t> </a:t>
            </a:r>
            <a:r>
              <a:rPr lang="en-US" dirty="0"/>
              <a:t>theorem</a:t>
            </a:r>
            <a:r>
              <a:rPr lang="el-GR" dirty="0"/>
              <a:t>). </a:t>
            </a:r>
          </a:p>
          <a:p>
            <a:r>
              <a:rPr lang="el-GR" dirty="0"/>
              <a:t>Πρέπει πρώτα να εξετάσουμε την </a:t>
            </a:r>
            <a:r>
              <a:rPr lang="el-GR" b="1" dirty="0"/>
              <a:t>ακρίβεια </a:t>
            </a:r>
            <a:r>
              <a:rPr lang="el-GR" dirty="0"/>
              <a:t>(</a:t>
            </a:r>
            <a:r>
              <a:rPr lang="en-US" dirty="0"/>
              <a:t>precision</a:t>
            </a:r>
            <a:r>
              <a:rPr lang="el-GR" dirty="0"/>
              <a:t>) ή τα </a:t>
            </a:r>
            <a:r>
              <a:rPr lang="el-GR" b="1" dirty="0"/>
              <a:t>τυπικά σφάλματα </a:t>
            </a:r>
            <a:r>
              <a:rPr lang="el-GR" dirty="0"/>
              <a:t>(</a:t>
            </a:r>
            <a:r>
              <a:rPr lang="en-US" dirty="0"/>
              <a:t>standard errors</a:t>
            </a:r>
            <a:r>
              <a:rPr lang="el-GR" dirty="0"/>
              <a:t>) των εκτιμήσεων των ελάχιστων τετραγώνων.</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24</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2800" b="1" dirty="0"/>
              <a:t>3.2 Το Κλασικό Γραμμικό Υπόδειγμα Παλινδρόμησης: Οι Υποθέσεις στις Οποίες Στηρίζεται η Μέθοδος των Ελαχίστων Τετραγώνων </a:t>
            </a:r>
            <a:endParaRPr lang="en-GB" sz="2800" dirty="0"/>
          </a:p>
        </p:txBody>
      </p:sp>
      <p:pic>
        <p:nvPicPr>
          <p:cNvPr id="7"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3.3 Ακρίβεια ή Τυπικά Σφάλματα των Εκτιμήσεων των Ελαχίστων Τετραγώνων </a:t>
            </a:r>
            <a:endParaRPr lang="en-GB"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Δεδομένου ότι τα στοιχεία είναι πιθανό να μεταβάλλονται από δείγμα σε δείγμα, οι εκτιμήσεις, εκ των πραγμάτων, θα αλλάξουν. </a:t>
                </a:r>
              </a:p>
              <a:p>
                <a:r>
                  <a:rPr lang="el-GR" dirty="0"/>
                  <a:t>Ως εκ τούτου, αυτό που χρειάζεται είναι ένα μέτρο της «αξιοπιστίας» ή της </a:t>
                </a:r>
                <a:r>
                  <a:rPr lang="el-GR" b="1" dirty="0"/>
                  <a:t>ακρίβειας</a:t>
                </a:r>
                <a:r>
                  <a:rPr lang="el-GR" dirty="0"/>
                  <a:t> των εκτιμητών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 </m:t>
                    </m:r>
                  </m:oMath>
                </a14:m>
                <a:r>
                  <a:rPr lang="el-GR" dirty="0"/>
                  <a:t>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oMath>
                </a14:m>
                <a:r>
                  <a:rPr lang="el-GR" dirty="0"/>
                  <a:t>. </a:t>
                </a:r>
              </a:p>
              <a:p>
                <a:r>
                  <a:rPr lang="el-GR" dirty="0"/>
                  <a:t>Στη στατιστική, η ακρίβεια μίας εκτίμησης μετράται με το τυπικό της σφάλμα (</a:t>
                </a:r>
                <a:r>
                  <a:rPr lang="en-US" dirty="0"/>
                  <a:t>se</a:t>
                </a:r>
                <a:r>
                  <a:rPr lang="el-GR" dirty="0"/>
                  <a:t>).</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1752" r="-44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25</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pPr marL="0" indent="0">
                  <a:buNone/>
                </a:pPr>
                <a:r>
                  <a:rPr lang="el-GR" dirty="0"/>
                  <a:t>Τα τυπικά σφάλματα των εκτιμήσεων της OLS προέρχονται από τις εξής σχέσεις:</a:t>
                </a:r>
              </a:p>
              <a:p>
                <a:pPr marL="0" indent="0">
                  <a:buNone/>
                </a:pPr>
                <a14:m>
                  <m:oMathPara xmlns:m="http://schemas.openxmlformats.org/officeDocument/2006/math">
                    <m:oMathParaPr>
                      <m:jc m:val="centerGroup"/>
                    </m:oMathParaPr>
                    <m:oMath xmlns:m="http://schemas.openxmlformats.org/officeDocument/2006/math">
                      <m:r>
                        <m:rPr>
                          <m:sty m:val="p"/>
                        </m:rPr>
                        <a:rPr lang="el-GR">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r>
                        <a:rPr lang="el-GR" i="1">
                          <a:latin typeface="Cambria Math"/>
                        </a:rPr>
                        <m:t>=</m:t>
                      </m:r>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num>
                        <m:den>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l-GR" i="1">
                                      <a:latin typeface="Cambria Math"/>
                                    </a:rPr>
                                    <m:t>𝑖</m:t>
                                  </m:r>
                                </m:sub>
                                <m:sup>
                                  <m:r>
                                    <a:rPr lang="el-GR" i="1">
                                      <a:latin typeface="Cambria Math"/>
                                    </a:rPr>
                                    <m:t>2</m:t>
                                  </m:r>
                                </m:sup>
                              </m:sSubSup>
                            </m:e>
                          </m:nary>
                        </m:den>
                      </m:f>
                    </m:oMath>
                  </m:oMathPara>
                </a14:m>
                <a:endParaRPr lang="el-GR" dirty="0"/>
              </a:p>
              <a:p>
                <a:pPr marL="0" indent="0">
                  <a:buNone/>
                </a:pPr>
                <a14:m>
                  <m:oMathPara xmlns:m="http://schemas.openxmlformats.org/officeDocument/2006/math">
                    <m:oMathParaPr>
                      <m:jc m:val="centerGroup"/>
                    </m:oMathParaPr>
                    <m:oMath xmlns:m="http://schemas.openxmlformats.org/officeDocument/2006/math">
                      <m:r>
                        <m:rPr>
                          <m:sty m:val="p"/>
                        </m:rPr>
                        <a:rPr lang="el-GR">
                          <a:latin typeface="Cambria Math"/>
                        </a:rPr>
                        <m:t>se</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r>
                        <a:rPr lang="el-GR" i="1">
                          <a:latin typeface="Cambria Math"/>
                        </a:rPr>
                        <m:t>=</m:t>
                      </m:r>
                      <m:f>
                        <m:fPr>
                          <m:ctrlPr>
                            <a:rPr lang="el-GR" i="1">
                              <a:latin typeface="Cambria Math" panose="02040503050406030204" pitchFamily="18" charset="0"/>
                            </a:rPr>
                          </m:ctrlPr>
                        </m:fPr>
                        <m:num>
                          <m:r>
                            <a:rPr lang="el-GR" i="1">
                              <a:latin typeface="Cambria Math"/>
                            </a:rPr>
                            <m:t>𝜎</m:t>
                          </m:r>
                        </m:num>
                        <m:den>
                          <m:rad>
                            <m:radPr>
                              <m:degHide m:val="on"/>
                              <m:ctrlPr>
                                <a:rPr lang="el-GR" i="1">
                                  <a:latin typeface="Cambria Math" panose="02040503050406030204" pitchFamily="18" charset="0"/>
                                </a:rPr>
                              </m:ctrlPr>
                            </m:radPr>
                            <m:deg/>
                            <m:e>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l-GR" i="1">
                                          <a:latin typeface="Cambria Math"/>
                                        </a:rPr>
                                        <m:t>𝑖</m:t>
                                      </m:r>
                                    </m:sub>
                                    <m:sup>
                                      <m:r>
                                        <a:rPr lang="el-GR" i="1">
                                          <a:latin typeface="Cambria Math"/>
                                        </a:rPr>
                                        <m:t>2</m:t>
                                      </m:r>
                                    </m:sup>
                                  </m:sSubSup>
                                </m:e>
                              </m:nary>
                            </m:e>
                          </m:rad>
                        </m:den>
                      </m:f>
                    </m:oMath>
                  </m:oMathPara>
                </a14:m>
                <a:endParaRPr lang="el-GR" dirty="0"/>
              </a:p>
              <a:p>
                <a:pPr marL="0" indent="0">
                  <a:buNone/>
                </a:pPr>
                <a14:m>
                  <m:oMathPara xmlns:m="http://schemas.openxmlformats.org/officeDocument/2006/math">
                    <m:oMathParaPr>
                      <m:jc m:val="centerGroup"/>
                    </m:oMathParaPr>
                    <m:oMath xmlns:m="http://schemas.openxmlformats.org/officeDocument/2006/math">
                      <m:r>
                        <m:rPr>
                          <m:sty m:val="p"/>
                        </m:rPr>
                        <a:rPr lang="el-GR">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l-GR" i="1">
                                      <a:latin typeface="Cambria Math"/>
                                    </a:rPr>
                                    <m:t>𝑖</m:t>
                                  </m:r>
                                </m:sub>
                                <m:sup>
                                  <m:r>
                                    <a:rPr lang="el-GR" i="1">
                                      <a:latin typeface="Cambria Math"/>
                                    </a:rPr>
                                    <m:t>2</m:t>
                                  </m:r>
                                </m:sup>
                              </m:sSubSup>
                            </m:e>
                          </m:nary>
                        </m:num>
                        <m:den>
                          <m:r>
                            <a:rPr lang="en-US" i="1">
                              <a:latin typeface="Cambria Math"/>
                            </a:rPr>
                            <m:t>𝑛</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l-GR" i="1">
                                      <a:latin typeface="Cambria Math"/>
                                    </a:rPr>
                                    <m:t>𝑖</m:t>
                                  </m:r>
                                </m:sub>
                                <m:sup>
                                  <m:r>
                                    <a:rPr lang="el-GR" i="1">
                                      <a:latin typeface="Cambria Math"/>
                                    </a:rPr>
                                    <m:t>2</m:t>
                                  </m:r>
                                </m:sup>
                              </m:sSubSup>
                            </m:e>
                          </m:nary>
                        </m:den>
                      </m:f>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oMath>
                  </m:oMathPara>
                </a14:m>
                <a:endParaRPr lang="el-GR" dirty="0"/>
              </a:p>
              <a:p>
                <a:pPr marL="0" indent="0">
                  <a:buNone/>
                </a:pPr>
                <a14:m>
                  <m:oMathPara xmlns:m="http://schemas.openxmlformats.org/officeDocument/2006/math">
                    <m:oMathParaPr>
                      <m:jc m:val="centerGroup"/>
                    </m:oMathParaPr>
                    <m:oMath xmlns:m="http://schemas.openxmlformats.org/officeDocument/2006/math">
                      <m:r>
                        <m:rPr>
                          <m:sty m:val="p"/>
                        </m:rPr>
                        <a:rPr lang="el-GR">
                          <a:latin typeface="Cambria Math"/>
                        </a:rPr>
                        <m:t>se</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r>
                        <a:rPr lang="el-GR" i="1">
                          <a:latin typeface="Cambria Math"/>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l-GR" i="1">
                                          <a:latin typeface="Cambria Math"/>
                                        </a:rPr>
                                        <m:t>𝑖</m:t>
                                      </m:r>
                                    </m:sub>
                                    <m:sup>
                                      <m:r>
                                        <a:rPr lang="el-GR" i="1">
                                          <a:latin typeface="Cambria Math"/>
                                        </a:rPr>
                                        <m:t>2</m:t>
                                      </m:r>
                                    </m:sup>
                                  </m:sSubSup>
                                </m:e>
                              </m:nary>
                            </m:num>
                            <m:den>
                              <m:r>
                                <a:rPr lang="en-US" i="1">
                                  <a:latin typeface="Cambria Math"/>
                                </a:rPr>
                                <m:t>𝑛</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l-GR" i="1">
                                          <a:latin typeface="Cambria Math"/>
                                        </a:rPr>
                                        <m:t>𝑖</m:t>
                                      </m:r>
                                    </m:sub>
                                    <m:sup>
                                      <m:r>
                                        <a:rPr lang="el-GR" i="1">
                                          <a:latin typeface="Cambria Math"/>
                                        </a:rPr>
                                        <m:t>2</m:t>
                                      </m:r>
                                    </m:sup>
                                  </m:sSubSup>
                                </m:e>
                              </m:nary>
                            </m:den>
                          </m:f>
                        </m:e>
                      </m:rad>
                      <m:r>
                        <a:rPr lang="el-GR" i="1">
                          <a:latin typeface="Cambria Math"/>
                        </a:rPr>
                        <m:t>𝜎</m:t>
                      </m:r>
                    </m:oMath>
                  </m:oMathPara>
                </a14:m>
                <a:endParaRPr lang="el-GR" dirty="0"/>
              </a:p>
              <a:p>
                <a:pPr marL="0" indent="0">
                  <a:buNone/>
                </a:pPr>
                <a:r>
                  <a:rPr lang="el-GR" dirty="0"/>
                  <a:t>όπου </a:t>
                </a:r>
                <a:r>
                  <a:rPr lang="el-GR" dirty="0" err="1"/>
                  <a:t>var</a:t>
                </a:r>
                <a:r>
                  <a:rPr lang="el-GR" dirty="0"/>
                  <a:t> = διακύμανση και </a:t>
                </a:r>
                <a:r>
                  <a:rPr lang="en-US" dirty="0"/>
                  <a:t>se</a:t>
                </a:r>
                <a:r>
                  <a:rPr lang="el-GR" dirty="0"/>
                  <a:t> = τυπικό σφάλμα και όπου </a:t>
                </a:r>
                <a:r>
                  <a:rPr lang="el-GR" i="1" dirty="0"/>
                  <a:t>σ</a:t>
                </a:r>
                <a:r>
                  <a:rPr lang="el-GR" baseline="30000" dirty="0"/>
                  <a:t>2</a:t>
                </a:r>
                <a:r>
                  <a:rPr lang="el-GR" dirty="0"/>
                  <a:t> είναι η συνεχής ή ομοσκεδαστική διακύμανση του </a:t>
                </a:r>
                <a:r>
                  <a:rPr lang="en-US" i="1" dirty="0" err="1"/>
                  <a:t>u</a:t>
                </a:r>
                <a:r>
                  <a:rPr lang="en-US" i="1" baseline="-25000" dirty="0" err="1"/>
                  <a:t>i</a:t>
                </a:r>
                <a:r>
                  <a:rPr lang="el-GR" dirty="0"/>
                  <a:t> της Υπόθεσης 4.</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741" t="-1887"/>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26</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3600" b="1" dirty="0"/>
              <a:t>3.3 Ακρίβεια ή Τυπικά Σφάλματα των Εκτιμήσεων των Ελαχίστων Τετραγώνων </a:t>
            </a:r>
            <a:endParaRPr lang="en-GB" sz="3600" dirty="0"/>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a:t>Η </a:t>
                </a:r>
                <a:r>
                  <a:rPr lang="el-GR" i="1" dirty="0"/>
                  <a:t>σ</a:t>
                </a:r>
                <a:r>
                  <a:rPr lang="el-GR" baseline="30000" dirty="0"/>
                  <a:t>2</a:t>
                </a:r>
                <a:r>
                  <a:rPr lang="el-GR" dirty="0"/>
                  <a:t> εκτιμάται από τον ακόλουθο τύπο:</a:t>
                </a:r>
              </a:p>
              <a:p>
                <a:pPr marL="0" indent="0">
                  <a:buNone/>
                </a:pPr>
                <a14:m>
                  <m:oMathPara xmlns:m="http://schemas.openxmlformats.org/officeDocument/2006/math">
                    <m:oMathParaPr>
                      <m:jc m:val="centerGroup"/>
                    </m:oMathParaPr>
                    <m:oMath xmlns:m="http://schemas.openxmlformats.org/officeDocument/2006/math">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a:rPr>
                                <m:t>𝜎</m:t>
                              </m:r>
                            </m:e>
                          </m:acc>
                        </m:e>
                        <m:sup>
                          <m:r>
                            <a:rPr lang="el-GR" i="1">
                              <a:latin typeface="Cambria Math"/>
                            </a:rPr>
                            <m:t>2</m:t>
                          </m:r>
                        </m:sup>
                      </m:s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num>
                        <m:den>
                          <m:r>
                            <a:rPr lang="el-GR" i="1">
                              <a:latin typeface="Cambria Math"/>
                            </a:rPr>
                            <m:t>𝑛</m:t>
                          </m:r>
                          <m:r>
                            <a:rPr lang="el-GR" i="1">
                              <a:latin typeface="Cambria Math"/>
                            </a:rPr>
                            <m:t>−2</m:t>
                          </m:r>
                        </m:den>
                      </m:f>
                    </m:oMath>
                  </m:oMathPara>
                </a14:m>
                <a:endParaRPr lang="el-GR" dirty="0"/>
              </a:p>
              <a:p>
                <a:r>
                  <a:rPr lang="el-GR" dirty="0"/>
                  <a:t>όπου </a:t>
                </a:r>
                <a14:m>
                  <m:oMath xmlns:m="http://schemas.openxmlformats.org/officeDocument/2006/math">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a:rPr>
                              <m:t>𝜎</m:t>
                            </m:r>
                          </m:e>
                        </m:acc>
                      </m:e>
                      <m:sup>
                        <m:r>
                          <a:rPr lang="el-GR" i="1">
                            <a:latin typeface="Cambria Math"/>
                          </a:rPr>
                          <m:t>2</m:t>
                        </m:r>
                      </m:sup>
                    </m:sSup>
                    <m:r>
                      <a:rPr lang="el-GR" i="1">
                        <a:latin typeface="Cambria Math"/>
                      </a:rPr>
                      <m:t> </m:t>
                    </m:r>
                  </m:oMath>
                </a14:m>
                <a:r>
                  <a:rPr lang="el-GR" dirty="0"/>
                  <a:t>είναι ο εκτιμητής της OLS της πραγματικής αλλά άγνωστης </a:t>
                </a:r>
                <a:r>
                  <a:rPr lang="el-GR" i="1" dirty="0"/>
                  <a:t>σ</a:t>
                </a:r>
                <a:r>
                  <a:rPr lang="el-GR" baseline="30000" dirty="0"/>
                  <a:t>2</a:t>
                </a:r>
                <a:r>
                  <a:rPr lang="el-GR" dirty="0"/>
                  <a:t> και όπου η έκφραση </a:t>
                </a:r>
                <a:r>
                  <a:rPr lang="el-GR" i="1" dirty="0"/>
                  <a:t>n</a:t>
                </a:r>
                <a:r>
                  <a:rPr lang="el-GR" dirty="0"/>
                  <a:t> – 2  είναι γνωστή ως </a:t>
                </a:r>
                <a:r>
                  <a:rPr lang="el-GR" b="1" dirty="0"/>
                  <a:t>ο αριθμός των βαθμών ελευθερίας </a:t>
                </a:r>
                <a:r>
                  <a:rPr lang="el-GR" dirty="0"/>
                  <a:t>(</a:t>
                </a:r>
                <a:r>
                  <a:rPr lang="en-US" dirty="0"/>
                  <a:t>number of degrees of freedom</a:t>
                </a:r>
                <a:r>
                  <a:rPr lang="el-GR" dirty="0"/>
                  <a:t> – </a:t>
                </a:r>
                <a:r>
                  <a:rPr lang="el-GR" dirty="0" err="1"/>
                  <a:t>df</a:t>
                </a:r>
                <a:r>
                  <a:rPr lang="el-GR" dirty="0"/>
                  <a:t>),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r>
                      <a:rPr lang="en-US" i="1">
                        <a:latin typeface="Cambria Math"/>
                      </a:rPr>
                      <m:t> </m:t>
                    </m:r>
                  </m:oMath>
                </a14:m>
                <a:r>
                  <a:rPr lang="el-GR" dirty="0"/>
                  <a:t>είναι το </a:t>
                </a:r>
                <a:r>
                  <a:rPr lang="el-GR" b="1" dirty="0"/>
                  <a:t>άθροισμα των τετραγώνων των καταλοίπων ή RSS</a:t>
                </a:r>
                <a:r>
                  <a:rPr lang="el-GR" dirty="0"/>
                  <a:t>.</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2830" r="-593" b="-2022"/>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27</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3600" b="1" dirty="0"/>
              <a:t>3.3 Ακρίβεια ή Τυπικά Σφάλματα των Εκτιμήσεων των Ελαχίστων Τετραγώνων </a:t>
            </a:r>
            <a:endParaRPr lang="en-GB" sz="3600" dirty="0"/>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a:bodyPr>
              <a:lstStyle/>
              <a:p>
                <a:r>
                  <a:rPr lang="el-GR" dirty="0"/>
                  <a:t>Μόλις γίνει γνωστό το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oMath>
                </a14:m>
                <a:r>
                  <a:rPr lang="el-GR" dirty="0"/>
                  <a:t> ο </a:t>
                </a:r>
                <a14:m>
                  <m:oMath xmlns:m="http://schemas.openxmlformats.org/officeDocument/2006/math">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a:rPr>
                              <m:t>𝜎</m:t>
                            </m:r>
                          </m:e>
                        </m:acc>
                      </m:e>
                      <m:sup>
                        <m:r>
                          <a:rPr lang="el-GR" i="1">
                            <a:latin typeface="Cambria Math"/>
                          </a:rPr>
                          <m:t>2</m:t>
                        </m:r>
                      </m:sup>
                    </m:sSup>
                  </m:oMath>
                </a14:m>
                <a:r>
                  <a:rPr lang="el-GR" dirty="0"/>
                  <a:t> μπορεί να υπολογιστεί εύκολα. Το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oMath>
                </a14:m>
                <a:r>
                  <a:rPr lang="el-GR" dirty="0"/>
                  <a:t>  μπορεί να υπολογιστεί είτε από την Εξ. (3.1.2) </a:t>
                </a:r>
              </a:p>
              <a:p>
                <a:pPr marL="0" indent="0">
                  <a:buNone/>
                </a:pPr>
                <a:endParaRPr lang="el-GR" dirty="0"/>
              </a:p>
              <a:p>
                <a:pPr marL="0" indent="0">
                  <a:buNone/>
                </a:pPr>
                <a:r>
                  <a:rPr lang="el-GR" dirty="0"/>
                  <a:t>ή από την ακόλουθη εξίσωση (βλ. Ενότητα 3.5 για την απόδειξη):</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r>
                        <a:rPr lang="en-US"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𝑦</m:t>
                              </m:r>
                            </m:e>
                            <m:sub>
                              <m:r>
                                <a:rPr lang="en-US" i="1">
                                  <a:latin typeface="Cambria Math"/>
                                </a:rPr>
                                <m:t>𝑖</m:t>
                              </m:r>
                            </m:sub>
                            <m:sup>
                              <m:r>
                                <a:rPr lang="el-GR" i="1">
                                  <a:latin typeface="Cambria Math"/>
                                </a:rPr>
                                <m:t>2</m:t>
                              </m:r>
                            </m:sup>
                          </m:sSubSup>
                        </m:e>
                      </m:nary>
                      <m:r>
                        <a:rPr lang="en-US" i="1">
                          <a:latin typeface="Cambria Math"/>
                        </a:rPr>
                        <m:t>−</m:t>
                      </m:r>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2</m:t>
                          </m:r>
                        </m:sub>
                        <m:sup>
                          <m:r>
                            <a:rPr lang="en-US" i="1">
                              <a:latin typeface="Cambria Math"/>
                            </a:rPr>
                            <m:t>2</m:t>
                          </m:r>
                        </m:sup>
                      </m:sSubSup>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n-US" i="1">
                                  <a:latin typeface="Cambria Math"/>
                                </a:rPr>
                                <m:t>𝑖</m:t>
                              </m:r>
                            </m:sub>
                            <m:sup>
                              <m:r>
                                <a:rPr lang="el-GR" i="1">
                                  <a:latin typeface="Cambria Math"/>
                                </a:rPr>
                                <m:t>2</m:t>
                              </m:r>
                            </m:sup>
                          </m:sSubSup>
                        </m:e>
                      </m:nary>
                    </m:oMath>
                  </m:oMathPara>
                </a14:m>
                <a:endParaRPr lang="en-GB"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3"/>
                <a:stretch>
                  <a:fillRect l="-1852" t="-1078"/>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28</a:t>
            </a:fld>
            <a:endParaRPr lang="el-GR"/>
          </a:p>
        </p:txBody>
      </p:sp>
      <p:sp>
        <p:nvSpPr>
          <p:cNvPr id="7" name="Τίτλος 1"/>
          <p:cNvSpPr>
            <a:spLocks noGrp="1"/>
          </p:cNvSpPr>
          <p:nvPr>
            <p:ph type="title"/>
          </p:nvPr>
        </p:nvSpPr>
        <p:spPr>
          <a:xfrm>
            <a:off x="457200" y="274638"/>
            <a:ext cx="8229600" cy="1143000"/>
          </a:xfrm>
        </p:spPr>
        <p:txBody>
          <a:bodyPr>
            <a:noAutofit/>
          </a:bodyPr>
          <a:lstStyle/>
          <a:p>
            <a:r>
              <a:rPr lang="el-GR" sz="3600" b="1" dirty="0"/>
              <a:t>3.3 Ακρίβεια ή Τυπικά Σφάλματα των Εκτιμήσεων των Ελαχίστων Τετραγώνων </a:t>
            </a:r>
            <a:endParaRPr lang="en-GB" sz="3600" dirty="0"/>
          </a:p>
        </p:txBody>
      </p:sp>
      <p:pic>
        <p:nvPicPr>
          <p:cNvPr id="6" name="Picture 7" descr="C:\Users\Pavlos\Documents\Slides_for_Tziola\Gujarati\logo_tziol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graphicFrame>
        <p:nvGraphicFramePr>
          <p:cNvPr id="2" name="Αντικείμενο 1">
            <a:extLst>
              <a:ext uri="{FF2B5EF4-FFF2-40B4-BE49-F238E27FC236}">
                <a16:creationId xmlns:a16="http://schemas.microsoft.com/office/drawing/2014/main" id="{1F9C5424-87BD-43DE-B200-2F685A8714E1}"/>
              </a:ext>
            </a:extLst>
          </p:cNvPr>
          <p:cNvGraphicFramePr>
            <a:graphicFrameLocks noChangeAspect="1"/>
          </p:cNvGraphicFramePr>
          <p:nvPr>
            <p:extLst>
              <p:ext uri="{D42A27DB-BD31-4B8C-83A1-F6EECF244321}">
                <p14:modId xmlns:p14="http://schemas.microsoft.com/office/powerpoint/2010/main" val="3711404205"/>
              </p:ext>
            </p:extLst>
          </p:nvPr>
        </p:nvGraphicFramePr>
        <p:xfrm>
          <a:off x="1979712" y="2996952"/>
          <a:ext cx="5400600" cy="1080120"/>
        </p:xfrm>
        <a:graphic>
          <a:graphicData uri="http://schemas.openxmlformats.org/presentationml/2006/ole">
            <mc:AlternateContent xmlns:mc="http://schemas.openxmlformats.org/markup-compatibility/2006">
              <mc:Choice xmlns:v="urn:schemas-microsoft-com:vml" Requires="v">
                <p:oleObj spid="_x0000_s1032" name="Equation" r:id="rId5" imgW="2489040" imgH="431640" progId="Equation.DSMT4">
                  <p:embed/>
                </p:oleObj>
              </mc:Choice>
              <mc:Fallback>
                <p:oleObj name="Equation" r:id="rId5" imgW="2489040" imgH="431640" progId="Equation.DSMT4">
                  <p:embed/>
                  <p:pic>
                    <p:nvPicPr>
                      <p:cNvPr id="0" name=""/>
                      <p:cNvPicPr/>
                      <p:nvPr/>
                    </p:nvPicPr>
                    <p:blipFill>
                      <a:blip r:embed="rId6"/>
                      <a:stretch>
                        <a:fillRect/>
                      </a:stretch>
                    </p:blipFill>
                    <p:spPr>
                      <a:xfrm>
                        <a:off x="1979712" y="2996952"/>
                        <a:ext cx="5400600" cy="1080120"/>
                      </a:xfrm>
                      <a:prstGeom prst="rect">
                        <a:avLst/>
                      </a:prstGeom>
                    </p:spPr>
                  </p:pic>
                </p:oleObj>
              </mc:Fallback>
            </mc:AlternateContent>
          </a:graphicData>
        </a:graphic>
      </p:graphicFrame>
    </p:spTree>
    <p:extLst>
      <p:ext uri="{BB962C8B-B14F-4D97-AF65-F5344CB8AC3E}">
        <p14:creationId xmlns:p14="http://schemas.microsoft.com/office/powerpoint/2010/main" val="2855620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Εφόσον</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𝛽</m:t>
                              </m:r>
                            </m:e>
                          </m:acc>
                        </m:e>
                        <m:sub>
                          <m:r>
                            <a:rPr lang="en-US" i="1">
                              <a:latin typeface="Cambria Math"/>
                            </a:rPr>
                            <m:t>2</m:t>
                          </m:r>
                        </m:sub>
                      </m:sSub>
                      <m:r>
                        <a:rPr lang="en-US"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𝑥</m:t>
                                  </m:r>
                                </m:e>
                                <m:sub>
                                  <m:r>
                                    <a:rPr lang="en-US" i="1">
                                      <a:latin typeface="Cambria Math"/>
                                    </a:rPr>
                                    <m:t>𝑖</m:t>
                                  </m:r>
                                </m:sub>
                              </m:sSub>
                              <m:sSub>
                                <m:sSubPr>
                                  <m:ctrlPr>
                                    <a:rPr lang="el-GR" i="1">
                                      <a:latin typeface="Cambria Math" panose="02040503050406030204" pitchFamily="18" charset="0"/>
                                    </a:rPr>
                                  </m:ctrlPr>
                                </m:sSubPr>
                                <m:e>
                                  <m:r>
                                    <a:rPr lang="en-US" i="1">
                                      <a:latin typeface="Cambria Math"/>
                                    </a:rPr>
                                    <m:t>𝑦</m:t>
                                  </m:r>
                                </m:e>
                                <m:sub>
                                  <m:r>
                                    <a:rPr lang="en-US" i="1">
                                      <a:latin typeface="Cambria Math"/>
                                    </a:rPr>
                                    <m:t>𝑖</m:t>
                                  </m:r>
                                </m:sub>
                              </m:sSub>
                            </m:e>
                          </m:nary>
                        </m:num>
                        <m:den>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n-US" i="1">
                                      <a:latin typeface="Cambria Math"/>
                                    </a:rPr>
                                    <m:t>𝑖</m:t>
                                  </m:r>
                                </m:sub>
                                <m:sup>
                                  <m:r>
                                    <a:rPr lang="el-GR" i="1">
                                      <a:latin typeface="Cambria Math"/>
                                    </a:rPr>
                                    <m:t>2</m:t>
                                  </m:r>
                                </m:sup>
                              </m:sSubSup>
                            </m:e>
                          </m:nary>
                        </m:den>
                      </m:f>
                    </m:oMath>
                  </m:oMathPara>
                </a14:m>
                <a:endParaRPr lang="el-GR" dirty="0"/>
              </a:p>
              <a:p>
                <a:r>
                  <a:rPr lang="el-GR" dirty="0"/>
                  <a:t>μία εναλλακτική έκφραση για τον υπολογισμό του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r>
                      <a:rPr lang="en-US" i="1">
                        <a:latin typeface="Cambria Math"/>
                      </a:rPr>
                      <m:t> </m:t>
                    </m:r>
                  </m:oMath>
                </a14:m>
                <a:r>
                  <a:rPr lang="el-GR" dirty="0"/>
                  <a:t>είναι</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r>
                        <a:rPr lang="en-US"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𝑦</m:t>
                              </m:r>
                            </m:e>
                            <m:sub>
                              <m:r>
                                <a:rPr lang="en-US" i="1">
                                  <a:latin typeface="Cambria Math"/>
                                </a:rPr>
                                <m:t>𝑖</m:t>
                              </m:r>
                            </m:sub>
                            <m:sup>
                              <m:r>
                                <a:rPr lang="el-GR" i="1">
                                  <a:latin typeface="Cambria Math"/>
                                </a:rPr>
                                <m:t>2</m:t>
                              </m:r>
                            </m:sup>
                          </m:sSubSup>
                        </m:e>
                      </m:nary>
                      <m:r>
                        <a:rPr lang="en-US" i="1">
                          <a:latin typeface="Cambria Math"/>
                        </a:rPr>
                        <m:t>−</m:t>
                      </m:r>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𝑥</m:t>
                                      </m:r>
                                    </m:e>
                                    <m:sub>
                                      <m:r>
                                        <a:rPr lang="en-US" i="1">
                                          <a:latin typeface="Cambria Math"/>
                                        </a:rPr>
                                        <m:t>𝑖</m:t>
                                      </m:r>
                                    </m:sub>
                                  </m:sSub>
                                  <m:sSub>
                                    <m:sSubPr>
                                      <m:ctrlPr>
                                        <a:rPr lang="el-GR" i="1">
                                          <a:latin typeface="Cambria Math" panose="02040503050406030204" pitchFamily="18" charset="0"/>
                                        </a:rPr>
                                      </m:ctrlPr>
                                    </m:sSubPr>
                                    <m:e>
                                      <m:r>
                                        <a:rPr lang="en-US" i="1">
                                          <a:latin typeface="Cambria Math"/>
                                        </a:rPr>
                                        <m:t>𝑦</m:t>
                                      </m:r>
                                    </m:e>
                                    <m:sub>
                                      <m:r>
                                        <a:rPr lang="en-US" i="1">
                                          <a:latin typeface="Cambria Math"/>
                                        </a:rPr>
                                        <m:t>𝑖</m:t>
                                      </m:r>
                                    </m:sub>
                                  </m:sSub>
                                </m:e>
                              </m:nary>
                              <m:r>
                                <a:rPr lang="en-US" i="1">
                                  <a:latin typeface="Cambria Math"/>
                                </a:rPr>
                                <m:t>)</m:t>
                              </m:r>
                            </m:e>
                            <m:sup>
                              <m:r>
                                <a:rPr lang="en-US" i="1">
                                  <a:latin typeface="Cambria Math"/>
                                </a:rPr>
                                <m:t>2</m:t>
                              </m:r>
                            </m:sup>
                          </m:sSup>
                        </m:num>
                        <m:den>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n-US" i="1">
                                      <a:latin typeface="Cambria Math"/>
                                    </a:rPr>
                                    <m:t>𝑖</m:t>
                                  </m:r>
                                </m:sub>
                                <m:sup>
                                  <m:r>
                                    <a:rPr lang="el-GR" i="1">
                                      <a:latin typeface="Cambria Math"/>
                                    </a:rPr>
                                    <m:t>2</m:t>
                                  </m:r>
                                </m:sup>
                              </m:sSubSup>
                            </m:e>
                          </m:nary>
                        </m:den>
                      </m:f>
                    </m:oMath>
                  </m:oMathPara>
                </a14:m>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1752" r="-2296"/>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29</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3600" b="1" dirty="0"/>
              <a:t>3.3 Ακρίβεια ή Τυπικά Σφάλματα των Εκτιμήσεων των Ελαχίστων Τετραγώνων </a:t>
            </a:r>
            <a:endParaRPr lang="en-GB" sz="3600" dirty="0"/>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p:sp>
        <p:nvSpPr>
          <p:cNvPr id="3" name="Θέση περιεχομένου 2"/>
          <p:cNvSpPr>
            <a:spLocks noGrp="1"/>
          </p:cNvSpPr>
          <p:nvPr>
            <p:ph idx="1"/>
          </p:nvPr>
        </p:nvSpPr>
        <p:spPr/>
        <p:txBody>
          <a:bodyPr>
            <a:normAutofit/>
          </a:bodyPr>
          <a:lstStyle/>
          <a:p>
            <a:r>
              <a:rPr lang="el-GR" sz="2400" b="1" dirty="0"/>
              <a:t>ΔΙΑΓΡΑΜΜΑ 3.1</a:t>
            </a:r>
            <a:r>
              <a:rPr lang="el-GR" sz="2400" dirty="0"/>
              <a:t> Κριτήριο των ελαχίστων τετραγώνων</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767" y="2204240"/>
            <a:ext cx="4844467" cy="4105080"/>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 y="1600200"/>
                <a:ext cx="9052560" cy="4525963"/>
              </a:xfrm>
            </p:spPr>
            <p:txBody>
              <a:bodyPr>
                <a:normAutofit fontScale="85000" lnSpcReduction="10000"/>
              </a:bodyPr>
              <a:lstStyle/>
              <a:p>
                <a:r>
                  <a:rPr lang="el-GR" dirty="0"/>
                  <a:t>Η θετική τετραγωνική ρίζα του </a:t>
                </a:r>
                <a14:m>
                  <m:oMath xmlns:m="http://schemas.openxmlformats.org/officeDocument/2006/math">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a:rPr>
                              <m:t>𝜎</m:t>
                            </m:r>
                          </m:e>
                        </m:acc>
                      </m:e>
                      <m:sup>
                        <m:r>
                          <a:rPr lang="el-GR" i="1">
                            <a:latin typeface="Cambria Math"/>
                          </a:rPr>
                          <m:t>2</m:t>
                        </m:r>
                      </m:sup>
                    </m:sSup>
                  </m:oMath>
                </a14:m>
                <a:endParaRPr lang="el-GR" dirty="0"/>
              </a:p>
              <a:p>
                <a:pPr marL="0"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l-GR" i="1">
                              <a:latin typeface="Cambria Math"/>
                            </a:rPr>
                            <m:t>𝜎</m:t>
                          </m:r>
                        </m:e>
                      </m:acc>
                      <m:r>
                        <a:rPr lang="el-GR" i="1">
                          <a:latin typeface="Cambria Math"/>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n-US" i="1">
                                          <a:latin typeface="Cambria Math"/>
                                        </a:rPr>
                                        <m:t>𝑖</m:t>
                                      </m:r>
                                    </m:sub>
                                    <m:sup>
                                      <m:r>
                                        <a:rPr lang="el-GR" i="1">
                                          <a:latin typeface="Cambria Math"/>
                                        </a:rPr>
                                        <m:t>2</m:t>
                                      </m:r>
                                    </m:sup>
                                  </m:sSubSup>
                                </m:e>
                              </m:nary>
                            </m:num>
                            <m:den>
                              <m:r>
                                <a:rPr lang="en-US" i="1">
                                  <a:latin typeface="Cambria Math"/>
                                </a:rPr>
                                <m:t>𝑛</m:t>
                              </m:r>
                              <m:r>
                                <a:rPr lang="el-GR" i="1">
                                  <a:latin typeface="Cambria Math"/>
                                </a:rPr>
                                <m:t>−2</m:t>
                              </m:r>
                            </m:den>
                          </m:f>
                        </m:e>
                      </m:rad>
                    </m:oMath>
                  </m:oMathPara>
                </a14:m>
                <a:endParaRPr lang="el-GR" dirty="0"/>
              </a:p>
              <a:p>
                <a:r>
                  <a:rPr lang="el-GR" dirty="0"/>
                  <a:t>Είναι γνωστή ως το </a:t>
                </a:r>
                <a:r>
                  <a:rPr lang="el-GR" b="1" dirty="0"/>
                  <a:t>τυπικό σφάλμα εκτίμησης </a:t>
                </a:r>
                <a:r>
                  <a:rPr lang="el-GR" dirty="0"/>
                  <a:t>(</a:t>
                </a:r>
                <a:r>
                  <a:rPr lang="en-US" dirty="0"/>
                  <a:t>standard error of estimate</a:t>
                </a:r>
                <a:r>
                  <a:rPr lang="el-GR" dirty="0"/>
                  <a:t>) ή το </a:t>
                </a:r>
                <a:r>
                  <a:rPr lang="el-GR" b="1" dirty="0"/>
                  <a:t>τυπικό σφάλμα της παλινδρόμησης</a:t>
                </a:r>
                <a:r>
                  <a:rPr lang="el-GR" dirty="0"/>
                  <a:t> (</a:t>
                </a:r>
                <a:r>
                  <a:rPr lang="en-US" dirty="0"/>
                  <a:t>standard error of the regression</a:t>
                </a:r>
                <a:r>
                  <a:rPr lang="el-GR" dirty="0"/>
                  <a:t>)  (</a:t>
                </a:r>
                <a:r>
                  <a:rPr lang="en-US" dirty="0"/>
                  <a:t>se</a:t>
                </a:r>
                <a:r>
                  <a:rPr lang="el-GR" dirty="0"/>
                  <a:t>). </a:t>
                </a:r>
              </a:p>
              <a:p>
                <a:r>
                  <a:rPr lang="el-GR" dirty="0"/>
                  <a:t>Είναι απλώς η τυπική απόκλιση των τιμών της </a:t>
                </a:r>
                <a:r>
                  <a:rPr lang="el-GR" i="1" dirty="0"/>
                  <a:t>Y</a:t>
                </a:r>
                <a:r>
                  <a:rPr lang="el-GR" dirty="0"/>
                  <a:t> από την εκτιμημένη γραμμή παλινδρόμησης και χρησιμοποιείται συχνά ως ένα μέτρο για την «καλή προσαρμογή» (</a:t>
                </a:r>
                <a:r>
                  <a:rPr lang="en-US" dirty="0"/>
                  <a:t>goodness of fit</a:t>
                </a:r>
                <a:r>
                  <a:rPr lang="el-GR" dirty="0"/>
                  <a:t>) της εκτιμημένης γραμμής παλινδρόμησης</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 y="1600200"/>
                <a:ext cx="9052560" cy="4525963"/>
              </a:xfrm>
              <a:blipFill rotWithShape="1">
                <a:blip r:embed="rId2"/>
                <a:stretch>
                  <a:fillRect l="-1145" t="-943" r="-337" b="-2426"/>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30</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3600" b="1" dirty="0"/>
              <a:t>3.3 Ακρίβεια ή Τυπικά Σφάλματα των Εκτιμήσεων των Ελαχίστων Τετραγώνων </a:t>
            </a:r>
            <a:endParaRPr lang="en-GB" sz="3600" dirty="0"/>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47304" y="1600200"/>
                <a:ext cx="8649393" cy="4525963"/>
              </a:xfrm>
            </p:spPr>
            <p:txBody>
              <a:bodyPr>
                <a:noAutofit/>
              </a:bodyPr>
              <a:lstStyle/>
              <a:p>
                <a:r>
                  <a:rPr lang="el-GR" sz="2400" dirty="0"/>
                  <a:t>Επισημαίνονται τα ακόλουθα χαρακτηριστικά των διακυμάνσεων (και ως εκ τούτου τα τυπικά σφάλματα) των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r>
                      <a:rPr lang="el-GR" sz="2400" i="1">
                        <a:latin typeface="Cambria Math"/>
                      </a:rPr>
                      <m:t> </m:t>
                    </m:r>
                  </m:oMath>
                </a14:m>
                <a:r>
                  <a:rPr lang="el-GR" sz="2400" dirty="0"/>
                  <a:t>και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oMath>
                </a14:m>
                <a:r>
                  <a:rPr lang="el-GR" sz="2400" dirty="0"/>
                  <a:t>. </a:t>
                </a:r>
              </a:p>
              <a:p>
                <a:pPr marL="457200" indent="-457200">
                  <a:buFont typeface="+mj-lt"/>
                  <a:buAutoNum type="arabicPeriod"/>
                </a:pPr>
                <a:r>
                  <a:rPr lang="el-GR" sz="2400" dirty="0"/>
                  <a:t>Η διακύμανση του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 </m:t>
                    </m:r>
                  </m:oMath>
                </a14:m>
                <a:r>
                  <a:rPr lang="el-GR" sz="2400" dirty="0"/>
                  <a:t>είναι ευθέως ανάλογη της </a:t>
                </a:r>
                <a:r>
                  <a:rPr lang="el-GR" sz="2400" i="1" dirty="0"/>
                  <a:t>σ</a:t>
                </a:r>
                <a:r>
                  <a:rPr lang="el-GR" sz="2400" baseline="30000" dirty="0"/>
                  <a:t>2</a:t>
                </a:r>
                <a:r>
                  <a:rPr lang="el-GR" sz="2400" dirty="0"/>
                  <a:t>, αλλά αντιστρόφως ανάλογη του </a:t>
                </a:r>
                <a14:m>
                  <m:oMath xmlns:m="http://schemas.openxmlformats.org/officeDocument/2006/math">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n-US" sz="2400" i="1">
                                <a:latin typeface="Cambria Math"/>
                              </a:rPr>
                              <m:t>𝑖</m:t>
                            </m:r>
                          </m:sub>
                          <m:sup>
                            <m:r>
                              <a:rPr lang="el-GR" sz="2400" i="1">
                                <a:latin typeface="Cambria Math"/>
                              </a:rPr>
                              <m:t>2</m:t>
                            </m:r>
                          </m:sup>
                        </m:sSubSup>
                      </m:e>
                    </m:nary>
                  </m:oMath>
                </a14:m>
                <a:r>
                  <a:rPr lang="el-GR" sz="2400" dirty="0"/>
                  <a:t>. </a:t>
                </a:r>
              </a:p>
              <a:p>
                <a:pPr marL="457200" indent="-457200">
                  <a:buFont typeface="+mj-lt"/>
                  <a:buAutoNum type="arabicPeriod"/>
                </a:pPr>
                <a:r>
                  <a:rPr lang="el-GR" sz="2400" dirty="0"/>
                  <a:t>Η διακύμανση του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r>
                      <a:rPr lang="el-GR" sz="2400" i="1">
                        <a:latin typeface="Cambria Math"/>
                      </a:rPr>
                      <m:t> </m:t>
                    </m:r>
                  </m:oMath>
                </a14:m>
                <a:r>
                  <a:rPr lang="el-GR" sz="2400" dirty="0"/>
                  <a:t>είναι ευθέως ανάλογη των </a:t>
                </a:r>
                <a:r>
                  <a:rPr lang="el-GR" sz="2400" i="1" dirty="0"/>
                  <a:t>σ</a:t>
                </a:r>
                <a:r>
                  <a:rPr lang="el-GR" sz="2400" baseline="30000" dirty="0"/>
                  <a:t>2 </a:t>
                </a:r>
                <a:r>
                  <a:rPr lang="el-GR" sz="2400" dirty="0"/>
                  <a:t>και </a:t>
                </a:r>
                <a14:m>
                  <m:oMath xmlns:m="http://schemas.openxmlformats.org/officeDocument/2006/math">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𝑋</m:t>
                            </m:r>
                          </m:e>
                          <m:sub>
                            <m:r>
                              <a:rPr lang="en-US" sz="2400" i="1">
                                <a:latin typeface="Cambria Math"/>
                              </a:rPr>
                              <m:t>𝑖</m:t>
                            </m:r>
                          </m:sub>
                          <m:sup>
                            <m:r>
                              <a:rPr lang="el-GR" sz="2400" i="1">
                                <a:latin typeface="Cambria Math"/>
                              </a:rPr>
                              <m:t>2</m:t>
                            </m:r>
                          </m:sup>
                        </m:sSubSup>
                      </m:e>
                    </m:nary>
                    <m:r>
                      <a:rPr lang="en-US" sz="2400" i="1">
                        <a:latin typeface="Cambria Math"/>
                      </a:rPr>
                      <m:t> </m:t>
                    </m:r>
                  </m:oMath>
                </a14:m>
                <a:r>
                  <a:rPr lang="el-GR" sz="2400" dirty="0"/>
                  <a:t>αλλά αντιστρόφως ανάλογη του </a:t>
                </a:r>
                <a14:m>
                  <m:oMath xmlns:m="http://schemas.openxmlformats.org/officeDocument/2006/math">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n-US" sz="2400" i="1">
                                <a:latin typeface="Cambria Math"/>
                              </a:rPr>
                              <m:t>𝑖</m:t>
                            </m:r>
                          </m:sub>
                          <m:sup>
                            <m:r>
                              <a:rPr lang="el-GR" sz="2400" i="1">
                                <a:latin typeface="Cambria Math"/>
                              </a:rPr>
                              <m:t>2</m:t>
                            </m:r>
                          </m:sup>
                        </m:sSubSup>
                      </m:e>
                    </m:nary>
                    <m:r>
                      <a:rPr lang="en-US" sz="2400" i="1">
                        <a:latin typeface="Cambria Math"/>
                      </a:rPr>
                      <m:t> </m:t>
                    </m:r>
                  </m:oMath>
                </a14:m>
                <a:r>
                  <a:rPr lang="el-GR" sz="2400" dirty="0"/>
                  <a:t>και του μεγέθους του δείγματος </a:t>
                </a:r>
                <a:r>
                  <a:rPr lang="el-GR" sz="2400" i="1" dirty="0"/>
                  <a:t>n</a:t>
                </a:r>
                <a:r>
                  <a:rPr lang="el-GR" sz="2400" dirty="0"/>
                  <a:t>. </a:t>
                </a:r>
              </a:p>
              <a:p>
                <a:pPr marL="457200" indent="-457200">
                  <a:buFont typeface="+mj-lt"/>
                  <a:buAutoNum type="arabicPeriod"/>
                </a:pPr>
                <a:r>
                  <a:rPr lang="el-GR" sz="2400" dirty="0"/>
                  <a:t>Καθώς οι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r>
                      <a:rPr lang="el-GR" sz="2400" i="1">
                        <a:latin typeface="Cambria Math"/>
                      </a:rPr>
                      <m:t> </m:t>
                    </m:r>
                  </m:oMath>
                </a14:m>
                <a:r>
                  <a:rPr lang="el-GR" sz="2400" dirty="0"/>
                  <a:t>και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 </m:t>
                    </m:r>
                  </m:oMath>
                </a14:m>
                <a:r>
                  <a:rPr lang="el-GR" sz="2400" dirty="0"/>
                  <a:t>είναι εκτιμητές, όχι μόνο θα διαφέρουν από δείγμα σε δείγμα, αλλά σε  ένα δεδομένο δείγμα είναι πιθανό να εξαρτώνται ο ένας από τον άλλο, και αυτή η εξάρτηση μετράται  από τη </a:t>
                </a:r>
                <a:r>
                  <a:rPr lang="el-GR" sz="2400" dirty="0" err="1"/>
                  <a:t>συνδιακύμανση</a:t>
                </a:r>
                <a:r>
                  <a:rPr lang="el-GR" sz="2400" dirty="0"/>
                  <a:t> μεταξύ τους.</a:t>
                </a:r>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47304" y="1600200"/>
                <a:ext cx="8649393" cy="4525963"/>
              </a:xfrm>
              <a:blipFill rotWithShape="1">
                <a:blip r:embed="rId2"/>
                <a:stretch>
                  <a:fillRect l="-1128" t="-1078" r="-1551" b="-633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31</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3600" b="1" dirty="0"/>
              <a:t>3.3 Ακρίβεια ή Τυπικά Σφάλματα των Εκτιμήσεων των Ελαχίστων Τετραγώνων </a:t>
            </a:r>
            <a:endParaRPr lang="en-GB" sz="3600" dirty="0"/>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3.4 Ιδιότητες των Εκτιμητών των Ελαχίστων Τετραγώνων: Το Θεώρημα </a:t>
            </a:r>
            <a:r>
              <a:rPr lang="el-GR" sz="3200" b="1" dirty="0" err="1"/>
              <a:t>Gauss</a:t>
            </a:r>
            <a:r>
              <a:rPr lang="el-GR" sz="3200" b="1" dirty="0"/>
              <a:t>-</a:t>
            </a:r>
            <a:r>
              <a:rPr lang="el-GR" sz="3200" b="1" dirty="0" err="1"/>
              <a:t>Markov</a:t>
            </a:r>
            <a:endParaRPr lang="en-GB" sz="3200" dirty="0"/>
          </a:p>
        </p:txBody>
      </p:sp>
      <p:sp>
        <p:nvSpPr>
          <p:cNvPr id="3" name="Θέση περιεχομένου 2"/>
          <p:cNvSpPr>
            <a:spLocks noGrp="1"/>
          </p:cNvSpPr>
          <p:nvPr>
            <p:ph idx="1"/>
          </p:nvPr>
        </p:nvSpPr>
        <p:spPr/>
        <p:txBody>
          <a:bodyPr>
            <a:normAutofit fontScale="92500" lnSpcReduction="20000"/>
          </a:bodyPr>
          <a:lstStyle/>
          <a:p>
            <a:r>
              <a:rPr lang="el-GR" dirty="0"/>
              <a:t>Λαμβάνοντας υπόψη τις υποθέσεις του κλασσικού γραμμικού υποδείγματος παλινδρόμησης, οι εκτιμήσεις των ελαχίστων τετραγώνων έχουν ορισμένες ιδανικές ή άριστες ιδιότητες. </a:t>
            </a:r>
          </a:p>
          <a:p>
            <a:r>
              <a:rPr lang="el-GR" dirty="0"/>
              <a:t>Αυτές οι ιδιότητες περιλαμβάνονται στο γνωστό </a:t>
            </a:r>
            <a:r>
              <a:rPr lang="el-GR" b="1" dirty="0"/>
              <a:t>θεώρημα </a:t>
            </a:r>
            <a:r>
              <a:rPr lang="el-GR" b="1" dirty="0" err="1"/>
              <a:t>Gauss</a:t>
            </a:r>
            <a:r>
              <a:rPr lang="el-GR" b="1" dirty="0"/>
              <a:t>-</a:t>
            </a:r>
            <a:r>
              <a:rPr lang="el-GR" b="1" dirty="0" err="1"/>
              <a:t>Markov</a:t>
            </a:r>
            <a:r>
              <a:rPr lang="el-GR" dirty="0"/>
              <a:t>. </a:t>
            </a:r>
          </a:p>
          <a:p>
            <a:r>
              <a:rPr lang="el-GR" dirty="0"/>
              <a:t>Για να κατανοήσουμε αυτό το θεώρημα, πρέπει πρώτα να εξετάσουμε την ιδιότητα του </a:t>
            </a:r>
            <a:r>
              <a:rPr lang="el-GR" b="1" dirty="0"/>
              <a:t>άριστου γραμμικού αμερόληπτου εκτιμητή </a:t>
            </a:r>
            <a:r>
              <a:rPr lang="el-GR" dirty="0"/>
              <a:t>(</a:t>
            </a:r>
            <a:r>
              <a:rPr lang="en-US" dirty="0"/>
              <a:t>best linear unbiasedness</a:t>
            </a:r>
            <a:r>
              <a:rPr lang="el-GR" dirty="0"/>
              <a:t> </a:t>
            </a:r>
            <a:r>
              <a:rPr lang="el-GR" dirty="0" err="1"/>
              <a:t>estimator</a:t>
            </a:r>
            <a:r>
              <a:rPr lang="el-GR" dirty="0"/>
              <a:t> - </a:t>
            </a:r>
            <a:r>
              <a:rPr lang="en-US" dirty="0"/>
              <a:t>BLUE</a:t>
            </a:r>
            <a:r>
              <a:rPr lang="el-GR" dirty="0"/>
              <a:t>).</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3.4 Ιδιότητες των Εκτιμητών των Ελαχίστων Τετραγώνων: Το Θεώρημα </a:t>
            </a:r>
            <a:r>
              <a:rPr lang="el-GR" sz="3200" b="1" dirty="0" err="1"/>
              <a:t>Gauss</a:t>
            </a:r>
            <a:r>
              <a:rPr lang="el-GR" sz="3200" b="1" dirty="0"/>
              <a:t>-</a:t>
            </a:r>
            <a:r>
              <a:rPr lang="el-GR" sz="3200" b="1" dirty="0" err="1"/>
              <a:t>Markov</a:t>
            </a:r>
            <a:endParaRPr lang="en-GB"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10000"/>
              </a:bodyPr>
              <a:lstStyle/>
              <a:p>
                <a:pPr marL="514350" indent="-514350">
                  <a:buFont typeface="+mj-lt"/>
                  <a:buAutoNum type="arabicPeriod"/>
                </a:pPr>
                <a:r>
                  <a:rPr lang="el-GR" dirty="0"/>
                  <a:t>Είναι </a:t>
                </a:r>
                <a:r>
                  <a:rPr lang="el-GR" b="1" dirty="0"/>
                  <a:t>γραμμικός</a:t>
                </a:r>
                <a:r>
                  <a:rPr lang="el-GR" dirty="0"/>
                  <a:t>, δηλαδή, μία γραμμική συνάρτηση μίας τυχαίας μεταβλητής, όπως είναι η εξαρτημένη μεταβλητή </a:t>
                </a:r>
                <a:r>
                  <a:rPr lang="el-GR" i="1" dirty="0"/>
                  <a:t>Y</a:t>
                </a:r>
                <a:r>
                  <a:rPr lang="el-GR" dirty="0"/>
                  <a:t> στο υπόδειγμα παλινδρόμησης.</a:t>
                </a:r>
              </a:p>
              <a:p>
                <a:pPr marL="514350" indent="-514350">
                  <a:buFont typeface="+mj-lt"/>
                  <a:buAutoNum type="arabicPeriod"/>
                </a:pPr>
                <a:r>
                  <a:rPr lang="el-GR" dirty="0"/>
                  <a:t>Είναι </a:t>
                </a:r>
                <a:r>
                  <a:rPr lang="el-GR" b="1" dirty="0"/>
                  <a:t>αμερόληπτος</a:t>
                </a:r>
                <a:r>
                  <a:rPr lang="el-GR" dirty="0"/>
                  <a:t>, δηλαδή, η μέση ή προσδοκώμενη τιμή του, </a:t>
                </a:r>
                <a14:m>
                  <m:oMath xmlns:m="http://schemas.openxmlformats.org/officeDocument/2006/math">
                    <m:r>
                      <a:rPr lang="el-GR" i="1">
                        <a:latin typeface="Cambria Math"/>
                      </a:rPr>
                      <m:t>𝐸</m:t>
                    </m:r>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oMath>
                </a14:m>
                <a:r>
                  <a:rPr lang="el-GR" dirty="0"/>
                  <a:t>, είναι ίση με την πραγματική τιμή, </a:t>
                </a:r>
                <a:r>
                  <a:rPr lang="el-GR" i="1" dirty="0"/>
                  <a:t>β</a:t>
                </a:r>
                <a:r>
                  <a:rPr lang="el-GR" baseline="-25000" dirty="0"/>
                  <a:t>2</a:t>
                </a:r>
                <a:r>
                  <a:rPr lang="el-GR" dirty="0"/>
                  <a:t>. </a:t>
                </a:r>
              </a:p>
              <a:p>
                <a:pPr marL="514350" indent="-514350">
                  <a:buFont typeface="+mj-lt"/>
                  <a:buAutoNum type="arabicPeriod"/>
                </a:pPr>
                <a:r>
                  <a:rPr lang="el-GR" dirty="0"/>
                  <a:t>Έχει ελάχιστη διακύμανση της τάξης όλων των αντίστοιχων γραμμικών αμερόληπτων </a:t>
                </a:r>
                <a:r>
                  <a:rPr lang="el-GR" dirty="0" err="1"/>
                  <a:t>εκτιμητών˙</a:t>
                </a:r>
                <a:r>
                  <a:rPr lang="el-GR" dirty="0"/>
                  <a:t> ένας αμερόληπτος εκτιμητής με τη μικρότερη διακύμανση είναι γνωστός ως ένας αποτελεσματικός εκτιμητής.</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407" t="-2291" r="-889" b="-539"/>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33</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048266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3.4 Ιδιότητες των Εκτιμητών των Ελαχίστων Τετραγώνων: Το Θεώρημα </a:t>
            </a:r>
            <a:r>
              <a:rPr lang="el-GR" sz="3200" b="1" dirty="0" err="1"/>
              <a:t>Gauss</a:t>
            </a:r>
            <a:r>
              <a:rPr lang="el-GR" sz="3200" b="1" dirty="0"/>
              <a:t>-</a:t>
            </a:r>
            <a:r>
              <a:rPr lang="el-GR" sz="3200" b="1" dirty="0" err="1"/>
              <a:t>Markov</a:t>
            </a:r>
            <a:endParaRPr lang="en-GB" sz="3200" dirty="0"/>
          </a:p>
        </p:txBody>
      </p:sp>
      <p:sp>
        <p:nvSpPr>
          <p:cNvPr id="3" name="Θέση περιεχομένου 2"/>
          <p:cNvSpPr>
            <a:spLocks noGrp="1"/>
          </p:cNvSpPr>
          <p:nvPr>
            <p:ph idx="1"/>
          </p:nvPr>
        </p:nvSpPr>
        <p:spPr/>
        <p:txBody>
          <a:bodyPr/>
          <a:lstStyle/>
          <a:p>
            <a:r>
              <a:rPr lang="el-GR" b="1" i="1" dirty="0"/>
              <a:t>Το Θεώρημα </a:t>
            </a:r>
            <a:r>
              <a:rPr lang="el-GR" b="1" i="1" dirty="0" err="1"/>
              <a:t>Gauss</a:t>
            </a:r>
            <a:r>
              <a:rPr lang="el-GR" b="1" i="1" dirty="0"/>
              <a:t>-</a:t>
            </a:r>
            <a:r>
              <a:rPr lang="el-GR" b="1" i="1" dirty="0" err="1"/>
              <a:t>Markov</a:t>
            </a:r>
            <a:r>
              <a:rPr lang="el-GR" dirty="0"/>
              <a:t> Λαμβάνοντας υπόψη τις υποθέσεις του κλασσικού γραμμικού υποδείγματος παλινδρόμησης, οι εκτιμητές των ελαχίστων τετραγώνων, της τάξης των αμερόληπτων γραμμικών εκτιμητών, έχουν ελάχιστη διακύμανση, δηλαδή, είναι </a:t>
            </a:r>
            <a:r>
              <a:rPr lang="en-US" dirty="0"/>
              <a:t>BLUE</a:t>
            </a:r>
            <a:r>
              <a:rPr lang="el-GR" dirty="0"/>
              <a:t>.</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34</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04826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3.4 Ιδιότητες των Εκτιμητών των Ελαχίστων Τετραγώνων: Το Θεώρημα </a:t>
            </a:r>
            <a:r>
              <a:rPr lang="el-GR" sz="3200" b="1" dirty="0" err="1"/>
              <a:t>Gauss</a:t>
            </a:r>
            <a:r>
              <a:rPr lang="el-GR" sz="3200" b="1" dirty="0"/>
              <a:t>-</a:t>
            </a:r>
            <a:r>
              <a:rPr lang="el-GR" sz="3200" b="1" dirty="0" err="1"/>
              <a:t>Markov</a:t>
            </a:r>
            <a:endParaRPr lang="en-GB"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sz="2400" b="1" dirty="0"/>
                  <a:t>ΔΙΑΓΡΑΜΜΑ 3.7</a:t>
                </a:r>
                <a:r>
                  <a:rPr lang="el-GR" sz="2400" dirty="0"/>
                  <a:t> Κατανομή δειγματοληψίας του εκτιμητή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 </m:t>
                    </m:r>
                  </m:oMath>
                </a14:m>
                <a:r>
                  <a:rPr lang="el-GR" sz="2400" dirty="0"/>
                  <a:t>της OLS και εναλλακτικός εκτιμητής </a:t>
                </a:r>
                <a:r>
                  <a:rPr lang="el-GR" sz="2400" i="1" dirty="0"/>
                  <a:t>β</a:t>
                </a:r>
                <a:r>
                  <a:rPr lang="el-GR" sz="2400" baseline="-25000" dirty="0"/>
                  <a:t>2</a:t>
                </a:r>
                <a:r>
                  <a:rPr lang="el-GR" sz="2400" baseline="30000" dirty="0"/>
                  <a:t>*</a:t>
                </a:r>
                <a:r>
                  <a:rPr lang="el-GR" sz="2400" dirty="0"/>
                  <a:t>.</a:t>
                </a:r>
              </a:p>
              <a:p>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35</a:t>
            </a:fld>
            <a:endParaRPr lang="el-GR"/>
          </a:p>
        </p:txBody>
      </p:sp>
      <p:pic>
        <p:nvPicPr>
          <p:cNvPr id="6" name="Εικόνα 5" descr="Απόσπασμα οθόνη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173" y="2492897"/>
            <a:ext cx="2863652" cy="4363276"/>
          </a:xfrm>
          <a:prstGeom prst="rect">
            <a:avLst/>
          </a:prstGeom>
        </p:spPr>
      </p:pic>
      <p:pic>
        <p:nvPicPr>
          <p:cNvPr id="7" name="Picture 7" descr="C:\Users\Pavlos\Documents\Slides_for_Tziola\Gujarati\logo_tziol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048266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p:txBody>
          <a:bodyPr>
            <a:normAutofit fontScale="92500" lnSpcReduction="10000"/>
          </a:bodyPr>
          <a:lstStyle/>
          <a:p>
            <a:r>
              <a:rPr lang="el-GR" b="1" dirty="0"/>
              <a:t>Καλή προσαρμογή</a:t>
            </a:r>
            <a:r>
              <a:rPr lang="el-GR" dirty="0"/>
              <a:t> (</a:t>
            </a:r>
            <a:r>
              <a:rPr lang="en-US" dirty="0"/>
              <a:t>goodness of fit</a:t>
            </a:r>
            <a:r>
              <a:rPr lang="el-GR" dirty="0"/>
              <a:t>)</a:t>
            </a:r>
            <a:r>
              <a:rPr lang="en-US" dirty="0"/>
              <a:t>:</a:t>
            </a:r>
            <a:r>
              <a:rPr lang="el-GR" dirty="0"/>
              <a:t> πόσο «καλά» προσαρμόζεται στα στοιχεία η γραμμή παλινδρόμησης του δείγματος.</a:t>
            </a:r>
          </a:p>
          <a:p>
            <a:r>
              <a:rPr lang="el-GR" dirty="0"/>
              <a:t>Ο </a:t>
            </a:r>
            <a:r>
              <a:rPr lang="el-GR" b="1" dirty="0"/>
              <a:t>συντελεστής προσδιορισμού </a:t>
            </a:r>
            <a:r>
              <a:rPr lang="el-GR" dirty="0"/>
              <a:t>(</a:t>
            </a:r>
            <a:r>
              <a:rPr lang="en-US" dirty="0"/>
              <a:t>coefficient of determination</a:t>
            </a:r>
            <a:r>
              <a:rPr lang="el-GR" dirty="0"/>
              <a:t>) </a:t>
            </a:r>
            <a:r>
              <a:rPr lang="el-GR" i="1" dirty="0"/>
              <a:t>r</a:t>
            </a:r>
            <a:r>
              <a:rPr lang="el-GR" baseline="30000" dirty="0"/>
              <a:t>2</a:t>
            </a:r>
            <a:r>
              <a:rPr lang="el-GR" dirty="0"/>
              <a:t> (στην περίπτωση δύο μεταβλητών) ή </a:t>
            </a:r>
            <a:r>
              <a:rPr lang="el-GR" i="1" dirty="0"/>
              <a:t>R</a:t>
            </a:r>
            <a:r>
              <a:rPr lang="el-GR" baseline="30000" dirty="0"/>
              <a:t>2</a:t>
            </a:r>
            <a:r>
              <a:rPr lang="el-GR" dirty="0"/>
              <a:t> (σε πολλαπλή παλινδρόμηση) είναι ένα μέτρο που παρέχει συνοπτική πληροφόρηση σχετικά με το πόσο καλά προσαρμόζεται στα στοιχεία η γραμμή παλινδρόμησης του δείγματος.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36</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p:txBody>
          <a:bodyPr>
            <a:normAutofit/>
          </a:bodyPr>
          <a:lstStyle/>
          <a:p>
            <a:r>
              <a:rPr lang="el-GR" sz="2400" b="1" dirty="0"/>
              <a:t>ΔΙΑΓΡΑΜΜΑ 3.8</a:t>
            </a:r>
            <a:r>
              <a:rPr lang="el-GR" sz="2400" dirty="0"/>
              <a:t> Η απεικόνιση του </a:t>
            </a:r>
            <a:r>
              <a:rPr lang="el-GR" sz="2400" i="1" dirty="0"/>
              <a:t>r</a:t>
            </a:r>
            <a:r>
              <a:rPr lang="el-GR" sz="2400" baseline="30000" dirty="0"/>
              <a:t>2</a:t>
            </a:r>
            <a:r>
              <a:rPr lang="el-GR" sz="2400" dirty="0"/>
              <a:t> μέσω του διαγράμματος </a:t>
            </a:r>
            <a:r>
              <a:rPr lang="en-US" sz="2400" dirty="0" err="1"/>
              <a:t>Ballentine</a:t>
            </a:r>
            <a:r>
              <a:rPr lang="el-GR" sz="2400" dirty="0"/>
              <a:t>:</a:t>
            </a:r>
            <a:r>
              <a:rPr lang="el-GR" sz="2400" i="1" dirty="0"/>
              <a:t> </a:t>
            </a:r>
            <a:r>
              <a:rPr lang="el-GR" sz="2400" dirty="0"/>
              <a:t>(</a:t>
            </a:r>
            <a:r>
              <a:rPr lang="el-GR" sz="2400" i="1" dirty="0"/>
              <a:t>α</a:t>
            </a:r>
            <a:r>
              <a:rPr lang="el-GR" sz="2400" dirty="0"/>
              <a:t>) </a:t>
            </a:r>
            <a:r>
              <a:rPr lang="el-GR" sz="2400" i="1" dirty="0"/>
              <a:t>r</a:t>
            </a:r>
            <a:r>
              <a:rPr lang="el-GR" sz="2400" baseline="30000" dirty="0"/>
              <a:t>2</a:t>
            </a:r>
            <a:r>
              <a:rPr lang="el-GR" sz="2400" dirty="0"/>
              <a:t> = 0; (</a:t>
            </a:r>
            <a:r>
              <a:rPr lang="el-GR" sz="2400" i="1" dirty="0"/>
              <a:t>στ</a:t>
            </a:r>
            <a:r>
              <a:rPr lang="el-GR" sz="2400" dirty="0"/>
              <a:t>)</a:t>
            </a:r>
            <a:r>
              <a:rPr lang="el-GR" sz="2400" i="1" dirty="0"/>
              <a:t> r</a:t>
            </a:r>
            <a:r>
              <a:rPr lang="el-GR" sz="2400" baseline="30000" dirty="0"/>
              <a:t>2</a:t>
            </a:r>
            <a:r>
              <a:rPr lang="el-GR" sz="2400" dirty="0"/>
              <a:t> = 1</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37</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29" y="2392013"/>
            <a:ext cx="7632540" cy="4016190"/>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808846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85000" lnSpcReduction="20000"/>
              </a:bodyPr>
              <a:lstStyle/>
              <a:p>
                <a:r>
                  <a:rPr lang="el-GR" dirty="0"/>
                  <a:t>Υψώνοντας και τις δύο πλευρές της Εξίσωσης 3.5.1 στο τετράγωνο και αθροίζοντας σε όλο το δείγμα, παίρνουμε</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𝑦</m:t>
                              </m:r>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𝑦</m:t>
                                  </m:r>
                                </m:e>
                              </m:acc>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up>
                              <m:r>
                                <a:rPr lang="el-GR" i="1">
                                  <a:latin typeface="Cambria Math"/>
                                </a:rPr>
                                <m:t>2</m:t>
                              </m:r>
                            </m:sup>
                          </m:sSubSup>
                        </m:e>
                      </m:nary>
                      <m:r>
                        <a:rPr lang="el-GR" i="1">
                          <a:latin typeface="Cambria Math"/>
                        </a:rPr>
                        <m:t>+2</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𝑦</m:t>
                                  </m:r>
                                </m:e>
                              </m:acc>
                            </m:e>
                            <m:sub>
                              <m:r>
                                <a:rPr lang="en-US" i="1">
                                  <a:latin typeface="Cambria Math"/>
                                </a:rPr>
                                <m:t>𝑖</m:t>
                              </m:r>
                            </m:sub>
                          </m:sSub>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e>
                      </m:nary>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𝑦</m:t>
                                  </m:r>
                                </m:e>
                              </m:acc>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up>
                              <m:r>
                                <a:rPr lang="el-GR" i="1">
                                  <a:latin typeface="Cambria Math"/>
                                </a:rPr>
                                <m:t>2</m:t>
                              </m:r>
                            </m:sup>
                          </m:sSubSup>
                        </m:e>
                      </m:nary>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up>
                          <m:r>
                            <a:rPr lang="el-GR" i="1">
                              <a:latin typeface="Cambria Math"/>
                            </a:rPr>
                            <m:t>2</m:t>
                          </m:r>
                        </m:sup>
                      </m:sSubSup>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𝑥</m:t>
                              </m:r>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up>
                              <m:r>
                                <a:rPr lang="el-GR" i="1">
                                  <a:latin typeface="Cambria Math"/>
                                </a:rPr>
                                <m:t>2</m:t>
                              </m:r>
                            </m:sup>
                          </m:sSubSup>
                        </m:e>
                      </m:nary>
                    </m:oMath>
                  </m:oMathPara>
                </a14:m>
                <a:endParaRPr lang="el-GR" dirty="0"/>
              </a:p>
              <a:p>
                <a:r>
                  <a:rPr lang="el-GR" dirty="0"/>
                  <a:t>εφόσον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𝑦</m:t>
                                </m:r>
                              </m:e>
                            </m:acc>
                          </m:e>
                          <m:sub>
                            <m:r>
                              <a:rPr lang="en-US" i="1">
                                <a:latin typeface="Cambria Math"/>
                              </a:rPr>
                              <m:t>𝑖</m:t>
                            </m:r>
                          </m:sub>
                        </m:sSub>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e>
                    </m:nary>
                    <m:r>
                      <a:rPr lang="el-GR" i="1">
                        <a:latin typeface="Cambria Math"/>
                      </a:rPr>
                      <m:t>=0</m:t>
                    </m:r>
                  </m:oMath>
                </a14:m>
                <a:r>
                  <a:rPr lang="el-GR" dirty="0"/>
                  <a:t>  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𝑦</m:t>
                            </m:r>
                          </m:e>
                        </m:acc>
                      </m:e>
                      <m:sub>
                        <m:r>
                          <a:rPr lang="en-US"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n-US" i="1">
                            <a:latin typeface="Cambria Math"/>
                          </a:rPr>
                          <m:t>𝑥</m:t>
                        </m:r>
                      </m:e>
                      <m:sub>
                        <m:r>
                          <a:rPr lang="en-US" i="1">
                            <a:latin typeface="Cambria Math"/>
                          </a:rPr>
                          <m:t>𝑖</m:t>
                        </m:r>
                      </m:sub>
                    </m:sSub>
                  </m:oMath>
                </a14:m>
                <a:endParaRPr lang="en-GB"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259" t="-2830" r="-2296" b="-3100"/>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38</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80884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844824"/>
                <a:ext cx="8229600" cy="4281339"/>
              </a:xfrm>
            </p:spPr>
            <p:txBody>
              <a:bodyPr>
                <a:normAutofit fontScale="92500" lnSpcReduction="20000"/>
              </a:bodyPr>
              <a:lstStyle/>
              <a:p>
                <a:r>
                  <a:rPr lang="el-GR" dirty="0"/>
                  <a:t>Τα διάφορα αθροίσματα των τετραγώνων που παρουσιάζονται στην Εξίσωση 3.5.2 μπορούν να περιγραφούν ως εξής: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𝑦</m:t>
                            </m:r>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r>
                              <a:rPr lang="el-GR" i="1">
                                <a:latin typeface="Cambria Math"/>
                              </a:rPr>
                              <m:t>(</m:t>
                            </m:r>
                            <m:sSub>
                              <m:sSubPr>
                                <m:ctrlPr>
                                  <a:rPr lang="el-GR" i="1">
                                    <a:latin typeface="Cambria Math" panose="02040503050406030204" pitchFamily="18" charset="0"/>
                                  </a:rPr>
                                </m:ctrlPr>
                              </m:sSubPr>
                              <m:e>
                                <m:r>
                                  <a:rPr lang="en-US" i="1">
                                    <a:latin typeface="Cambria Math"/>
                                  </a:rPr>
                                  <m:t>𝑌</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𝑌</m:t>
                                </m:r>
                              </m:e>
                            </m:acc>
                            <m:r>
                              <a:rPr lang="el-GR" i="1">
                                <a:latin typeface="Cambria Math"/>
                              </a:rPr>
                              <m:t>)</m:t>
                            </m:r>
                          </m:e>
                          <m:sup>
                            <m:r>
                              <a:rPr lang="el-GR" i="1">
                                <a:latin typeface="Cambria Math"/>
                              </a:rPr>
                              <m:t>2</m:t>
                            </m:r>
                          </m:sup>
                        </m:sSup>
                      </m:e>
                    </m:nary>
                    <m:r>
                      <a:rPr lang="el-GR" i="1">
                        <a:latin typeface="Cambria Math"/>
                      </a:rPr>
                      <m:t> </m:t>
                    </m:r>
                  </m:oMath>
                </a14:m>
                <a:r>
                  <a:rPr lang="el-GR" dirty="0"/>
                  <a:t>= συνολική μεταβλητότητα των πραγματικών τιμών του </a:t>
                </a:r>
                <a:r>
                  <a:rPr lang="en-US" i="1" dirty="0"/>
                  <a:t>Y</a:t>
                </a:r>
                <a:r>
                  <a:rPr lang="el-GR" dirty="0"/>
                  <a:t> από το μέσο του δείγματος, που μπορεί να ονομαστεί </a:t>
                </a:r>
                <a:r>
                  <a:rPr lang="el-GR" b="1" dirty="0"/>
                  <a:t>συνολικό άθροισμα τετραγώνων </a:t>
                </a:r>
                <a:r>
                  <a:rPr lang="el-GR" dirty="0"/>
                  <a:t>(</a:t>
                </a:r>
                <a:r>
                  <a:rPr lang="en-US" dirty="0"/>
                  <a:t>total sum of squares</a:t>
                </a:r>
                <a:r>
                  <a:rPr lang="el-GR" dirty="0"/>
                  <a:t> - TSS). </a:t>
                </a:r>
                <a14:m>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𝑦</m:t>
                                </m:r>
                              </m:e>
                            </m:acc>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l-GR" i="1">
                                    <a:latin typeface="Cambria Math"/>
                                  </a:rPr>
                                  <m:t>𝑖</m:t>
                                </m:r>
                              </m:sub>
                            </m:sSub>
                            <m:r>
                              <a:rPr lang="el-GR" i="1">
                                <a:latin typeface="Cambria Math"/>
                              </a:rPr>
                              <m:t>−</m:t>
                            </m:r>
                            <m:acc>
                              <m:accPr>
                                <m:chr m:val="̂"/>
                                <m:ctrlPr>
                                  <a:rPr lang="el-GR" i="1" smtClean="0">
                                    <a:latin typeface="Cambria Math" panose="02040503050406030204" pitchFamily="18" charset="0"/>
                                  </a:rPr>
                                </m:ctrlPr>
                              </m:accPr>
                              <m:e>
                                <m:acc>
                                  <m:accPr>
                                    <m:chr m:val="̅"/>
                                    <m:ctrlPr>
                                      <a:rPr lang="el-GR" i="1">
                                        <a:latin typeface="Cambria Math" panose="02040503050406030204" pitchFamily="18" charset="0"/>
                                      </a:rPr>
                                    </m:ctrlPr>
                                  </m:accPr>
                                  <m:e>
                                    <m:r>
                                      <a:rPr lang="el-GR" i="1">
                                        <a:latin typeface="Cambria Math"/>
                                      </a:rPr>
                                      <m:t>𝑌</m:t>
                                    </m:r>
                                  </m:e>
                                </m:acc>
                              </m:e>
                            </m:acc>
                            <m:r>
                              <a:rPr lang="el-GR" i="1">
                                <a:latin typeface="Cambria Math"/>
                              </a:rPr>
                              <m:t>)</m:t>
                            </m:r>
                          </m:e>
                          <m:sup>
                            <m:r>
                              <a:rPr lang="el-GR" i="1">
                                <a:latin typeface="Cambria Math"/>
                              </a:rPr>
                              <m:t>2</m:t>
                            </m:r>
                          </m:sup>
                        </m:sSup>
                      </m:e>
                    </m:nary>
                    <m:r>
                      <a:rPr lang="el-GR" i="1">
                        <a:latin typeface="Cambria Math"/>
                      </a:rPr>
                      <m:t>= </m:t>
                    </m:r>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𝑌</m:t>
                                </m:r>
                              </m:e>
                            </m:acc>
                            <m:r>
                              <a:rPr lang="el-GR" i="1">
                                <a:latin typeface="Cambria Math"/>
                              </a:rPr>
                              <m:t>)</m:t>
                            </m:r>
                          </m:e>
                          <m:sup>
                            <m:r>
                              <a:rPr lang="el-GR" i="1">
                                <a:latin typeface="Cambria Math"/>
                              </a:rPr>
                              <m:t>2</m:t>
                            </m:r>
                          </m:sup>
                        </m:sSup>
                      </m:e>
                    </m:nary>
                    <m:r>
                      <a:rPr lang="el-GR" i="1">
                        <a:latin typeface="Cambria Math"/>
                      </a:rPr>
                      <m:t>=</m:t>
                    </m:r>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up>
                        <m:r>
                          <a:rPr lang="el-GR" i="1">
                            <a:latin typeface="Cambria Math"/>
                          </a:rPr>
                          <m:t>2</m:t>
                        </m:r>
                      </m:sup>
                    </m:sSubSup>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𝑥</m:t>
                            </m:r>
                          </m:e>
                          <m:sub>
                            <m:r>
                              <a:rPr lang="el-GR" i="1">
                                <a:latin typeface="Cambria Math"/>
                              </a:rPr>
                              <m:t>𝑖</m:t>
                            </m:r>
                          </m:sub>
                          <m:sup>
                            <m:r>
                              <a:rPr lang="el-GR" i="1">
                                <a:latin typeface="Cambria Math"/>
                              </a:rPr>
                              <m:t>2</m:t>
                            </m:r>
                          </m:sup>
                        </m:sSubSup>
                      </m:e>
                    </m:nary>
                  </m:oMath>
                </a14:m>
                <a:r>
                  <a:rPr lang="el-GR" dirty="0"/>
                  <a:t> = μεταβλητότητα των εκτιμημένων τιμών της </a:t>
                </a:r>
                <a:r>
                  <a:rPr lang="el-GR" i="1" dirty="0"/>
                  <a:t>Y</a:t>
                </a:r>
                <a:r>
                  <a:rPr lang="el-GR" dirty="0"/>
                  <a:t> από το μέσο της </a:t>
                </a:r>
                <a14:m>
                  <m:oMath xmlns:m="http://schemas.openxmlformats.org/officeDocument/2006/math">
                    <m:r>
                      <a:rPr lang="el-GR" i="1">
                        <a:latin typeface="Cambria Math"/>
                      </a:rPr>
                      <m:t>(</m:t>
                    </m:r>
                    <m:acc>
                      <m:accPr>
                        <m:chr m:val="̂"/>
                        <m:ctrlPr>
                          <a:rPr lang="el-GR" i="1">
                            <a:latin typeface="Cambria Math" panose="02040503050406030204" pitchFamily="18" charset="0"/>
                          </a:rPr>
                        </m:ctrlPr>
                      </m:accPr>
                      <m:e>
                        <m:acc>
                          <m:accPr>
                            <m:chr m:val="̅"/>
                            <m:ctrlPr>
                              <a:rPr lang="el-GR" i="1">
                                <a:latin typeface="Cambria Math" panose="02040503050406030204" pitchFamily="18" charset="0"/>
                              </a:rPr>
                            </m:ctrlPr>
                          </m:accPr>
                          <m:e>
                            <m:r>
                              <a:rPr lang="el-GR" i="1">
                                <a:latin typeface="Cambria Math"/>
                              </a:rPr>
                              <m:t>𝑌</m:t>
                            </m:r>
                          </m:e>
                        </m:acc>
                      </m:e>
                    </m:acc>
                    <m:r>
                      <a:rPr lang="el-GR" i="1">
                        <a:latin typeface="Cambria Math"/>
                      </a:rPr>
                      <m:t>=</m:t>
                    </m:r>
                    <m:acc>
                      <m:accPr>
                        <m:chr m:val="̅"/>
                        <m:ctrlPr>
                          <a:rPr lang="el-GR" i="1">
                            <a:latin typeface="Cambria Math" panose="02040503050406030204" pitchFamily="18" charset="0"/>
                          </a:rPr>
                        </m:ctrlPr>
                      </m:accPr>
                      <m:e>
                        <m:r>
                          <a:rPr lang="el-GR" i="1">
                            <a:latin typeface="Cambria Math"/>
                          </a:rPr>
                          <m:t>𝑌</m:t>
                        </m:r>
                      </m:e>
                    </m:acc>
                    <m:r>
                      <a:rPr lang="el-GR" i="1">
                        <a:latin typeface="Cambria Math"/>
                      </a:rPr>
                      <m:t>)</m:t>
                    </m:r>
                  </m:oMath>
                </a14:m>
                <a:r>
                  <a:rPr lang="el-GR" dirty="0"/>
                  <a:t>,</a:t>
                </a:r>
                <a:endParaRPr lang="en-GB"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844824"/>
                <a:ext cx="8229600" cy="4281339"/>
              </a:xfrm>
              <a:blipFill>
                <a:blip r:embed="rId2"/>
                <a:stretch>
                  <a:fillRect l="-1481" t="-3704" r="-2667"/>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39</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8088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a:t>Το αλγεβρικό άθροισμα αυτών των καταλοίπων είναι μηδέν παρόλο που τα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1</m:t>
                        </m:r>
                      </m:sub>
                    </m:sSub>
                    <m:r>
                      <a:rPr lang="el-GR" i="1">
                        <a:latin typeface="Cambria Math"/>
                      </a:rPr>
                      <m:t> </m:t>
                    </m:r>
                  </m:oMath>
                </a14:m>
                <a:r>
                  <a:rPr lang="el-GR" dirty="0"/>
                  <a:t>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4</m:t>
                        </m:r>
                      </m:sub>
                    </m:sSub>
                  </m:oMath>
                </a14:m>
                <a:r>
                  <a:rPr lang="el-GR" dirty="0"/>
                  <a:t> είναι διάσπαρτα ευρύτερα γύρω από την SRF από ότι τα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2</m:t>
                        </m:r>
                      </m:sub>
                    </m:sSub>
                  </m:oMath>
                </a14:m>
                <a:r>
                  <a:rPr lang="el-GR" dirty="0"/>
                  <a:t> 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3</m:t>
                        </m:r>
                      </m:sub>
                    </m:sSub>
                  </m:oMath>
                </a14:m>
                <a:r>
                  <a:rPr lang="el-GR" dirty="0"/>
                  <a:t>. </a:t>
                </a:r>
              </a:p>
              <a:p>
                <a:r>
                  <a:rPr lang="el-GR" dirty="0"/>
                  <a:t>Μπορούμε να αποφύγουμε αυτό το πρόβλημα αν υιοθετήσουμε το </a:t>
                </a:r>
                <a:r>
                  <a:rPr lang="el-GR" i="1" dirty="0"/>
                  <a:t>κριτήριο των ελαχίστων τετραγώνων</a:t>
                </a:r>
                <a:r>
                  <a:rPr lang="el-GR" dirty="0"/>
                  <a:t>, το οποίο ορίζει ότι η SRF μπορεί να καθοριστεί με τέτοιο τρόπο ώστε το</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r>
                            <a:rPr lang="el-GR" b="0" i="1" baseline="30000" smtClean="0">
                              <a:latin typeface="Cambria Math" panose="02040503050406030204" pitchFamily="18" charset="0"/>
                            </a:rPr>
                            <m:t>2</m:t>
                          </m:r>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n-US" i="1">
                                      <a:latin typeface="Cambria Math"/>
                                    </a:rPr>
                                    <m:t>(</m:t>
                                  </m:r>
                                  <m:r>
                                    <a:rPr lang="en-US" i="1">
                                      <a:latin typeface="Cambria Math"/>
                                    </a:rPr>
                                    <m:t>𝑌</m:t>
                                  </m:r>
                                </m:e>
                                <m:sub>
                                  <m:r>
                                    <a:rPr lang="en-US"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n-US" i="1">
                                      <a:latin typeface="Cambria Math"/>
                                    </a:rPr>
                                    <m:t>𝑖</m:t>
                                  </m:r>
                                </m:sub>
                              </m:sSub>
                              <m:r>
                                <a:rPr lang="en-US" i="1">
                                  <a:latin typeface="Cambria Math"/>
                                </a:rPr>
                                <m:t>)</m:t>
                              </m:r>
                            </m:e>
                            <m:sup>
                              <m:r>
                                <a:rPr lang="en-US" i="1">
                                  <a:latin typeface="Cambria Math"/>
                                </a:rPr>
                                <m:t>2</m:t>
                              </m:r>
                            </m:sup>
                          </m:sSup>
                        </m:e>
                      </m:nary>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n-US" i="1">
                                      <a:latin typeface="Cambria Math"/>
                                    </a:rPr>
                                    <m:t>(</m:t>
                                  </m:r>
                                  <m:r>
                                    <a:rPr lang="en-US" i="1">
                                      <a:latin typeface="Cambria Math"/>
                                    </a:rPr>
                                    <m:t>𝑌</m:t>
                                  </m:r>
                                </m:e>
                                <m:sub>
                                  <m:r>
                                    <a:rPr lang="en-US"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𝛸</m:t>
                                  </m:r>
                                </m:e>
                                <m:sub>
                                  <m:r>
                                    <a:rPr lang="en-US" i="1">
                                      <a:latin typeface="Cambria Math"/>
                                    </a:rPr>
                                    <m:t>𝑖</m:t>
                                  </m:r>
                                </m:sub>
                              </m:sSub>
                              <m:r>
                                <a:rPr lang="en-US" i="1">
                                  <a:latin typeface="Cambria Math"/>
                                </a:rPr>
                                <m:t>)</m:t>
                              </m:r>
                            </m:e>
                            <m:sup>
                              <m:r>
                                <a:rPr lang="en-US" i="1">
                                  <a:latin typeface="Cambria Math"/>
                                </a:rPr>
                                <m:t>2</m:t>
                              </m:r>
                            </m:sup>
                          </m:sSup>
                        </m:e>
                      </m:nary>
                    </m:oMath>
                  </m:oMathPara>
                </a14:m>
                <a:endParaRPr lang="el-GR" dirty="0"/>
              </a:p>
              <a:p>
                <a:r>
                  <a:rPr lang="el-GR" dirty="0"/>
                  <a:t>να είναι όσο το δυνατόν μικρότερο, όπου </a:t>
                </a:r>
                <a14:m>
                  <m:oMath xmlns:m="http://schemas.openxmlformats.org/officeDocument/2006/math">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up>
                        <m:r>
                          <a:rPr lang="el-GR" i="1">
                            <a:latin typeface="Cambria Math"/>
                          </a:rPr>
                          <m:t>2</m:t>
                        </m:r>
                      </m:sup>
                    </m:sSubSup>
                  </m:oMath>
                </a14:m>
                <a:r>
                  <a:rPr lang="el-GR" dirty="0"/>
                  <a:t> είναι το τετράγωνο των καταλοίπων. </a:t>
                </a:r>
              </a:p>
              <a:p>
                <a:r>
                  <a:rPr lang="el-GR" dirty="0"/>
                  <a:t>Τετραγωνίζοντας τα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oMath>
                </a14:m>
                <a:r>
                  <a:rPr lang="el-GR" dirty="0"/>
                  <a:t>, αυτή η μέθοδος δίνει περισσότερη βαρύτητα σε κατάλοιπα όπως τα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1</m:t>
                        </m:r>
                      </m:sub>
                    </m:sSub>
                    <m:r>
                      <a:rPr lang="el-GR" i="1">
                        <a:latin typeface="Cambria Math"/>
                      </a:rPr>
                      <m:t> </m:t>
                    </m:r>
                  </m:oMath>
                </a14:m>
                <a:r>
                  <a:rPr lang="el-GR" dirty="0"/>
                  <a:t>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4</m:t>
                        </m:r>
                      </m:sub>
                    </m:sSub>
                  </m:oMath>
                </a14:m>
                <a:r>
                  <a:rPr lang="el-GR" dirty="0"/>
                  <a:t> στο Διάγραμμα 3.1 από ότι στα κατάλοιπα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2</m:t>
                        </m:r>
                      </m:sub>
                    </m:sSub>
                  </m:oMath>
                </a14:m>
                <a:r>
                  <a:rPr lang="el-GR" dirty="0"/>
                  <a:t> 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3</m:t>
                        </m:r>
                      </m:sub>
                    </m:sSub>
                  </m:oMath>
                </a14:m>
                <a:r>
                  <a:rPr lang="el-GR" dirty="0"/>
                  <a:t>. </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667" t="-2022" b="-809"/>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p:txBody>
          <a:bodyPr>
            <a:normAutofit lnSpcReduction="10000"/>
          </a:bodyPr>
          <a:lstStyle/>
          <a:p>
            <a:r>
              <a:rPr lang="el-GR" dirty="0"/>
              <a:t>Συνεπώς, η Εξ. (3.5.2) είναι</a:t>
            </a:r>
          </a:p>
          <a:p>
            <a:pPr marL="0" indent="0" algn="ctr">
              <a:buNone/>
            </a:pPr>
            <a:r>
              <a:rPr lang="en-US" dirty="0"/>
              <a:t>TSS</a:t>
            </a:r>
            <a:r>
              <a:rPr lang="el-GR" dirty="0"/>
              <a:t> = </a:t>
            </a:r>
            <a:r>
              <a:rPr lang="en-US" dirty="0"/>
              <a:t>ESS</a:t>
            </a:r>
            <a:r>
              <a:rPr lang="el-GR" dirty="0"/>
              <a:t> + </a:t>
            </a:r>
            <a:r>
              <a:rPr lang="en-US" dirty="0"/>
              <a:t>RSS</a:t>
            </a:r>
            <a:endParaRPr lang="el-GR" dirty="0"/>
          </a:p>
          <a:p>
            <a:r>
              <a:rPr lang="el-GR" dirty="0"/>
              <a:t>η συνολική μεταβλητότητα των τιμών της </a:t>
            </a:r>
            <a:r>
              <a:rPr lang="el-GR" i="1" dirty="0"/>
              <a:t>Y</a:t>
            </a:r>
            <a:r>
              <a:rPr lang="el-GR" dirty="0"/>
              <a:t> γύρω από τη μέση τιμή της μπορεί να χωριστεί σε δύο μέρη, το ένα οφείλεται στη γραμμή παλινδρόμησης και το άλλο σε τυχαίες δυνάμεις επειδή δε βρίσκονται όλες οι πραγματικές παρατηρήσεις </a:t>
            </a:r>
            <a:r>
              <a:rPr lang="el-GR" i="1" dirty="0"/>
              <a:t>Y</a:t>
            </a:r>
            <a:r>
              <a:rPr lang="el-GR" dirty="0"/>
              <a:t> επί της γραμμής παλινδρόμησης.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479469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p:txBody>
          <a:bodyPr>
            <a:normAutofit/>
          </a:bodyPr>
          <a:lstStyle/>
          <a:p>
            <a:r>
              <a:rPr lang="el-GR" sz="2400" b="1" dirty="0"/>
              <a:t>ΔΙΑΓΡΑΜΜΑ 3.9</a:t>
            </a:r>
            <a:r>
              <a:rPr lang="el-GR" sz="2400" dirty="0"/>
              <a:t> Κατανομή της μεταβλητότητας της </a:t>
            </a:r>
            <a:r>
              <a:rPr lang="el-GR" sz="2400" i="1" dirty="0" err="1"/>
              <a:t>Y</a:t>
            </a:r>
            <a:r>
              <a:rPr lang="el-GR" sz="2400" i="1" baseline="-25000" dirty="0" err="1"/>
              <a:t>i</a:t>
            </a:r>
            <a:r>
              <a:rPr lang="el-GR" sz="2400" dirty="0"/>
              <a:t> σε δύο συνιστώσες.</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41</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69" y="2447786"/>
            <a:ext cx="4803062" cy="3933542"/>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a:bodyPr>
              <a:lstStyle/>
              <a:p>
                <a:r>
                  <a:rPr lang="el-GR" sz="2400" dirty="0"/>
                  <a:t>Διαιρώντας τώρα την Εξίσωση 3.5.3 με το TSS και στις δύο πλευρές, παίρνουμε</a:t>
                </a:r>
              </a:p>
              <a:p>
                <a:pPr marL="0" indent="0">
                  <a:buNone/>
                </a:pPr>
                <a14:m>
                  <m:oMathPara xmlns:m="http://schemas.openxmlformats.org/officeDocument/2006/math">
                    <m:oMathParaPr>
                      <m:jc m:val="centerGroup"/>
                    </m:oMathParaPr>
                    <m:oMath xmlns:m="http://schemas.openxmlformats.org/officeDocument/2006/math">
                      <m:r>
                        <a:rPr lang="el-GR" sz="2400">
                          <a:latin typeface="Cambria Math"/>
                        </a:rPr>
                        <m:t>1 =</m:t>
                      </m:r>
                      <m:f>
                        <m:fPr>
                          <m:ctrlPr>
                            <a:rPr lang="el-GR" sz="2400" i="1">
                              <a:latin typeface="Cambria Math" panose="02040503050406030204" pitchFamily="18" charset="0"/>
                            </a:rPr>
                          </m:ctrlPr>
                        </m:fPr>
                        <m:num>
                          <m:r>
                            <m:rPr>
                              <m:sty m:val="p"/>
                            </m:rPr>
                            <a:rPr lang="en-US" sz="2400">
                              <a:latin typeface="Cambria Math"/>
                            </a:rPr>
                            <m:t>ESS</m:t>
                          </m:r>
                        </m:num>
                        <m:den>
                          <m:r>
                            <m:rPr>
                              <m:sty m:val="p"/>
                            </m:rPr>
                            <a:rPr lang="en-US" sz="2400">
                              <a:latin typeface="Cambria Math"/>
                            </a:rPr>
                            <m:t>TSS</m:t>
                          </m:r>
                        </m:den>
                      </m:f>
                      <m:r>
                        <a:rPr lang="el-GR" sz="2400">
                          <a:latin typeface="Cambria Math"/>
                        </a:rPr>
                        <m:t>+</m:t>
                      </m:r>
                      <m:f>
                        <m:fPr>
                          <m:ctrlPr>
                            <a:rPr lang="el-GR" sz="2400" i="1">
                              <a:latin typeface="Cambria Math" panose="02040503050406030204" pitchFamily="18" charset="0"/>
                            </a:rPr>
                          </m:ctrlPr>
                        </m:fPr>
                        <m:num>
                          <m:r>
                            <m:rPr>
                              <m:sty m:val="p"/>
                            </m:rPr>
                            <a:rPr lang="en-US" sz="2400">
                              <a:latin typeface="Cambria Math"/>
                            </a:rPr>
                            <m:t>RSS</m:t>
                          </m:r>
                        </m:num>
                        <m:den>
                          <m:r>
                            <m:rPr>
                              <m:sty m:val="p"/>
                            </m:rPr>
                            <a:rPr lang="en-US" sz="2400">
                              <a:latin typeface="Cambria Math"/>
                            </a:rPr>
                            <m:t>TSS</m:t>
                          </m:r>
                        </m:den>
                      </m:f>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r>
                                    <a:rPr lang="el-GR" sz="2400" i="1">
                                      <a:latin typeface="Cambria Math"/>
                                    </a:rPr>
                                    <m:t>(</m:t>
                                  </m:r>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n-US" sz="2400" i="1">
                                              <a:latin typeface="Cambria Math"/>
                                            </a:rPr>
                                            <m:t>𝑌</m:t>
                                          </m:r>
                                        </m:e>
                                      </m:acc>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r>
                                    <a:rPr lang="el-GR" sz="2400" i="1">
                                      <a:latin typeface="Cambria Math"/>
                                    </a:rPr>
                                    <m:t>)</m:t>
                                  </m:r>
                                </m:e>
                                <m:sup>
                                  <m:r>
                                    <a:rPr lang="el-GR" sz="2400" i="1">
                                      <a:latin typeface="Cambria Math"/>
                                    </a:rPr>
                                    <m:t>2</m:t>
                                  </m:r>
                                </m:sup>
                              </m:sSup>
                            </m:e>
                          </m:nary>
                        </m:num>
                        <m:den>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r>
                                    <a:rPr lang="el-GR" sz="2400" i="1">
                                      <a:latin typeface="Cambria Math"/>
                                    </a:rPr>
                                    <m:t>)</m:t>
                                  </m:r>
                                </m:e>
                                <m:sup>
                                  <m:r>
                                    <a:rPr lang="el-GR" sz="2400" i="1">
                                      <a:latin typeface="Cambria Math"/>
                                    </a:rPr>
                                    <m:t>2</m:t>
                                  </m:r>
                                </m:sup>
                              </m:sSup>
                            </m:e>
                          </m:nary>
                        </m:den>
                      </m:f>
                      <m:r>
                        <a:rPr lang="en-US" sz="2400" i="1">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acc>
                                    <m:accPr>
                                      <m:chr m:val="̂"/>
                                      <m:ctrlPr>
                                        <a:rPr lang="el-GR" sz="2400" i="1">
                                          <a:latin typeface="Cambria Math" panose="02040503050406030204" pitchFamily="18" charset="0"/>
                                        </a:rPr>
                                      </m:ctrlPr>
                                    </m:accPr>
                                    <m:e>
                                      <m:r>
                                        <a:rPr lang="el-GR" sz="2400" i="1">
                                          <a:latin typeface="Cambria Math"/>
                                        </a:rPr>
                                        <m:t>𝑢</m:t>
                                      </m:r>
                                    </m:e>
                                  </m:acc>
                                </m:e>
                                <m:sub>
                                  <m:r>
                                    <a:rPr lang="el-GR" sz="2400" i="1">
                                      <a:latin typeface="Cambria Math"/>
                                    </a:rPr>
                                    <m:t>𝑖</m:t>
                                  </m:r>
                                </m:sub>
                                <m:sup>
                                  <m:r>
                                    <a:rPr lang="el-GR" sz="2400" i="1">
                                      <a:latin typeface="Cambria Math"/>
                                    </a:rPr>
                                    <m:t>2</m:t>
                                  </m:r>
                                </m:sup>
                              </m:sSubSup>
                            </m:e>
                          </m:nary>
                        </m:num>
                        <m:den>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r>
                                    <a:rPr lang="el-GR" sz="2400" i="1">
                                      <a:latin typeface="Cambria Math"/>
                                    </a:rPr>
                                    <m:t>)</m:t>
                                  </m:r>
                                </m:e>
                                <m:sup>
                                  <m:r>
                                    <a:rPr lang="el-GR" sz="2400" i="1">
                                      <a:latin typeface="Cambria Math"/>
                                    </a:rPr>
                                    <m:t>2</m:t>
                                  </m:r>
                                </m:sup>
                              </m:sSup>
                            </m:e>
                          </m:nary>
                        </m:den>
                      </m:f>
                    </m:oMath>
                  </m:oMathPara>
                </a14:m>
                <a:endParaRPr lang="el-GR" sz="2400" dirty="0"/>
              </a:p>
              <a:p>
                <a:pPr marL="0" indent="0">
                  <a:buNone/>
                </a:pPr>
                <a:r>
                  <a:rPr lang="el-GR" sz="2400" dirty="0"/>
                  <a:t>Ορίζουμε το </a:t>
                </a:r>
                <a:r>
                  <a:rPr lang="en-US" sz="2400" i="1" dirty="0"/>
                  <a:t>r</a:t>
                </a:r>
                <a:r>
                  <a:rPr lang="el-GR" sz="2400" baseline="30000" dirty="0"/>
                  <a:t>2</a:t>
                </a:r>
                <a:r>
                  <a:rPr lang="el-GR" sz="2400" dirty="0"/>
                  <a:t> ως</a:t>
                </a:r>
              </a:p>
              <a:p>
                <a:pPr marL="0" indent="0">
                  <a:buNone/>
                </a:pPr>
                <a14:m>
                  <m:oMathPara xmlns:m="http://schemas.openxmlformats.org/officeDocument/2006/math">
                    <m:oMathParaPr>
                      <m:jc m:val="centerGroup"/>
                    </m:oMathParaPr>
                    <m:oMath xmlns:m="http://schemas.openxmlformats.org/officeDocument/2006/math">
                      <m:sSup>
                        <m:sSupPr>
                          <m:ctrlPr>
                            <a:rPr lang="el-GR" sz="2400" i="1">
                              <a:latin typeface="Cambria Math" panose="02040503050406030204" pitchFamily="18" charset="0"/>
                            </a:rPr>
                          </m:ctrlPr>
                        </m:sSupPr>
                        <m:e>
                          <m:r>
                            <a:rPr lang="el-GR" sz="2400" i="1">
                              <a:latin typeface="Cambria Math"/>
                            </a:rPr>
                            <m:t>𝑟</m:t>
                          </m:r>
                        </m:e>
                        <m:sup>
                          <m:r>
                            <a:rPr lang="el-GR" sz="2400" i="1">
                              <a:latin typeface="Cambria Math"/>
                            </a:rPr>
                            <m:t>2</m:t>
                          </m:r>
                        </m:sup>
                      </m:sSup>
                      <m:r>
                        <a:rPr lang="el-GR" sz="2400">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r>
                                    <a:rPr lang="el-GR" sz="2400" i="1">
                                      <a:latin typeface="Cambria Math"/>
                                    </a:rPr>
                                    <m:t>(</m:t>
                                  </m:r>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n-US" sz="2400" i="1">
                                              <a:latin typeface="Cambria Math"/>
                                            </a:rPr>
                                            <m:t>𝑌</m:t>
                                          </m:r>
                                        </m:e>
                                      </m:acc>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r>
                                    <a:rPr lang="el-GR" sz="2400" i="1">
                                      <a:latin typeface="Cambria Math"/>
                                    </a:rPr>
                                    <m:t>)</m:t>
                                  </m:r>
                                </m:e>
                                <m:sup>
                                  <m:r>
                                    <a:rPr lang="el-GR" sz="2400" i="1">
                                      <a:latin typeface="Cambria Math"/>
                                    </a:rPr>
                                    <m:t>2</m:t>
                                  </m:r>
                                </m:sup>
                              </m:sSup>
                            </m:e>
                          </m:nary>
                        </m:num>
                        <m:den>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r>
                                    <a:rPr lang="el-GR" sz="2400" i="1">
                                      <a:latin typeface="Cambria Math"/>
                                    </a:rPr>
                                    <m:t>)</m:t>
                                  </m:r>
                                </m:e>
                                <m:sup>
                                  <m:r>
                                    <a:rPr lang="el-GR" sz="2400" i="1">
                                      <a:latin typeface="Cambria Math"/>
                                    </a:rPr>
                                    <m:t>2</m:t>
                                  </m:r>
                                </m:sup>
                              </m:sSup>
                            </m:e>
                          </m:nary>
                        </m:den>
                      </m:f>
                      <m:r>
                        <a:rPr lang="en-US" sz="2400" i="1">
                          <a:latin typeface="Cambria Math"/>
                        </a:rPr>
                        <m:t>=</m:t>
                      </m:r>
                      <m:f>
                        <m:fPr>
                          <m:ctrlPr>
                            <a:rPr lang="el-GR" sz="2400" i="1">
                              <a:latin typeface="Cambria Math" panose="02040503050406030204" pitchFamily="18" charset="0"/>
                            </a:rPr>
                          </m:ctrlPr>
                        </m:fPr>
                        <m:num>
                          <m:r>
                            <m:rPr>
                              <m:sty m:val="p"/>
                            </m:rPr>
                            <a:rPr lang="en-US" sz="2400">
                              <a:latin typeface="Cambria Math"/>
                            </a:rPr>
                            <m:t>ESS</m:t>
                          </m:r>
                        </m:num>
                        <m:den>
                          <m:r>
                            <m:rPr>
                              <m:sty m:val="p"/>
                            </m:rPr>
                            <a:rPr lang="en-US" sz="2400">
                              <a:latin typeface="Cambria Math"/>
                            </a:rPr>
                            <m:t>TSS</m:t>
                          </m:r>
                        </m:den>
                      </m:f>
                    </m:oMath>
                  </m:oMathPara>
                </a14:m>
                <a:endParaRPr lang="el-GR" sz="2400" dirty="0"/>
              </a:p>
              <a:p>
                <a:r>
                  <a:rPr lang="el-GR" sz="2400" dirty="0"/>
                  <a:t>ή εναλλακτικά ως </a:t>
                </a:r>
              </a:p>
              <a:p>
                <a:pPr marL="0" indent="0">
                  <a:buNone/>
                </a:pPr>
                <a14:m>
                  <m:oMathPara xmlns:m="http://schemas.openxmlformats.org/officeDocument/2006/math">
                    <m:oMathParaPr>
                      <m:jc m:val="centerGroup"/>
                    </m:oMathParaPr>
                    <m:oMath xmlns:m="http://schemas.openxmlformats.org/officeDocument/2006/math">
                      <m:sSup>
                        <m:sSupPr>
                          <m:ctrlPr>
                            <a:rPr lang="el-GR" sz="2400" i="1">
                              <a:latin typeface="Cambria Math" panose="02040503050406030204" pitchFamily="18" charset="0"/>
                            </a:rPr>
                          </m:ctrlPr>
                        </m:sSupPr>
                        <m:e>
                          <m:r>
                            <a:rPr lang="el-GR" sz="2400" i="1">
                              <a:latin typeface="Cambria Math"/>
                            </a:rPr>
                            <m:t>𝑟</m:t>
                          </m:r>
                        </m:e>
                        <m:sup>
                          <m:r>
                            <a:rPr lang="el-GR" sz="2400" i="1">
                              <a:latin typeface="Cambria Math"/>
                            </a:rPr>
                            <m:t>2</m:t>
                          </m:r>
                        </m:sup>
                      </m:sSup>
                      <m:r>
                        <a:rPr lang="el-GR" sz="2400">
                          <a:latin typeface="Cambria Math"/>
                        </a:rPr>
                        <m:t>=1</m:t>
                      </m:r>
                      <m:r>
                        <a:rPr lang="el-GR" sz="2400" i="1">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acc>
                                    <m:accPr>
                                      <m:chr m:val="̂"/>
                                      <m:ctrlPr>
                                        <a:rPr lang="el-GR" sz="2400" i="1">
                                          <a:latin typeface="Cambria Math" panose="02040503050406030204" pitchFamily="18" charset="0"/>
                                        </a:rPr>
                                      </m:ctrlPr>
                                    </m:accPr>
                                    <m:e>
                                      <m:r>
                                        <a:rPr lang="el-GR" sz="2400" i="1">
                                          <a:latin typeface="Cambria Math"/>
                                        </a:rPr>
                                        <m:t>𝑢</m:t>
                                      </m:r>
                                    </m:e>
                                  </m:acc>
                                </m:e>
                                <m:sub>
                                  <m:r>
                                    <a:rPr lang="el-GR" sz="2400" i="1">
                                      <a:latin typeface="Cambria Math"/>
                                    </a:rPr>
                                    <m:t>𝑖</m:t>
                                  </m:r>
                                </m:sub>
                                <m:sup>
                                  <m:r>
                                    <a:rPr lang="el-GR" sz="2400" i="1">
                                      <a:latin typeface="Cambria Math"/>
                                    </a:rPr>
                                    <m:t>2</m:t>
                                  </m:r>
                                </m:sup>
                              </m:sSubSup>
                            </m:e>
                          </m:nary>
                        </m:num>
                        <m:den>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e>
                                  </m:d>
                                </m:e>
                                <m:sup>
                                  <m:r>
                                    <a:rPr lang="el-GR" sz="2400" i="1">
                                      <a:latin typeface="Cambria Math"/>
                                    </a:rPr>
                                    <m:t>2</m:t>
                                  </m:r>
                                </m:sup>
                              </m:sSup>
                            </m:e>
                          </m:nary>
                        </m:den>
                      </m:f>
                      <m:r>
                        <a:rPr lang="en-US" sz="2400" i="1">
                          <a:latin typeface="Cambria Math"/>
                        </a:rPr>
                        <m:t>=1−</m:t>
                      </m:r>
                      <m:f>
                        <m:fPr>
                          <m:ctrlPr>
                            <a:rPr lang="el-GR" sz="2400" i="1">
                              <a:latin typeface="Cambria Math" panose="02040503050406030204" pitchFamily="18" charset="0"/>
                            </a:rPr>
                          </m:ctrlPr>
                        </m:fPr>
                        <m:num>
                          <m:r>
                            <m:rPr>
                              <m:sty m:val="p"/>
                            </m:rPr>
                            <a:rPr lang="en-US" sz="2400">
                              <a:latin typeface="Cambria Math"/>
                            </a:rPr>
                            <m:t>RSS</m:t>
                          </m:r>
                        </m:num>
                        <m:den>
                          <m:r>
                            <m:rPr>
                              <m:sty m:val="p"/>
                            </m:rPr>
                            <a:rPr lang="en-US" sz="2400">
                              <a:latin typeface="Cambria Math"/>
                            </a:rPr>
                            <m:t>TSS</m:t>
                          </m:r>
                        </m:den>
                      </m:f>
                    </m:oMath>
                  </m:oMathPara>
                </a14:m>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42</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508488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a:xfrm>
            <a:off x="457200" y="1844824"/>
            <a:ext cx="8229600" cy="4281339"/>
          </a:xfrm>
        </p:spPr>
        <p:txBody>
          <a:bodyPr>
            <a:normAutofit/>
          </a:bodyPr>
          <a:lstStyle/>
          <a:p>
            <a:r>
              <a:rPr lang="el-GR" sz="2400" dirty="0"/>
              <a:t>Η ποσότητα </a:t>
            </a:r>
            <a:r>
              <a:rPr lang="en-US" sz="2400" i="1" dirty="0"/>
              <a:t>r</a:t>
            </a:r>
            <a:r>
              <a:rPr lang="el-GR" sz="2400" baseline="30000" dirty="0"/>
              <a:t>2</a:t>
            </a:r>
            <a:r>
              <a:rPr lang="el-GR" sz="2400" dirty="0"/>
              <a:t> είναι γνωστή ως </a:t>
            </a:r>
            <a:r>
              <a:rPr lang="el-GR" sz="2400" b="1" dirty="0"/>
              <a:t>συντελεστής προσδιορισμού </a:t>
            </a:r>
            <a:r>
              <a:rPr lang="el-GR" sz="2400" dirty="0"/>
              <a:t>(</a:t>
            </a:r>
            <a:r>
              <a:rPr lang="en-US" sz="2400" dirty="0"/>
              <a:t>coefficient of determination</a:t>
            </a:r>
            <a:r>
              <a:rPr lang="el-GR" sz="2400" dirty="0"/>
              <a:t>) (του δείγματος) και είναι το πιο συχνά χρησιμοποιούμενο μέτρο της ποιότητας προσαρμογής της γραμμής παλινδρόμησης. </a:t>
            </a:r>
          </a:p>
          <a:p>
            <a:r>
              <a:rPr lang="el-GR" sz="2400" dirty="0"/>
              <a:t>Ο </a:t>
            </a:r>
            <a:r>
              <a:rPr lang="en-US" sz="2400" i="1" dirty="0"/>
              <a:t>r</a:t>
            </a:r>
            <a:r>
              <a:rPr lang="el-GR" sz="2400" baseline="30000" dirty="0"/>
              <a:t>2</a:t>
            </a:r>
            <a:r>
              <a:rPr lang="el-GR" sz="2400" dirty="0"/>
              <a:t> </a:t>
            </a:r>
            <a:r>
              <a:rPr lang="el-GR" sz="2400" i="1" dirty="0"/>
              <a:t>μετρά την αναλογία ή το ποσοστό της συνολικής μεταβλητότητας</a:t>
            </a:r>
            <a:r>
              <a:rPr lang="el-GR" sz="2400" dirty="0"/>
              <a:t> </a:t>
            </a:r>
            <a:r>
              <a:rPr lang="el-GR" sz="2400" i="1" dirty="0"/>
              <a:t>της</a:t>
            </a:r>
            <a:r>
              <a:rPr lang="el-GR" sz="2400" dirty="0"/>
              <a:t> </a:t>
            </a:r>
            <a:r>
              <a:rPr lang="el-GR" sz="2400" i="1" dirty="0"/>
              <a:t>Y που εξηγείται από το υπόδειγμα παλινδρόμησης</a:t>
            </a:r>
            <a:r>
              <a:rPr lang="el-GR" sz="2400" dirty="0"/>
              <a:t>. </a:t>
            </a:r>
          </a:p>
          <a:p>
            <a:r>
              <a:rPr lang="el-GR" sz="2400" dirty="0"/>
              <a:t>Μπορούμε να επισημάνουμε δύο ιδιότητες του </a:t>
            </a:r>
            <a:r>
              <a:rPr lang="en-US" sz="2400" i="1" dirty="0"/>
              <a:t>r</a:t>
            </a:r>
            <a:r>
              <a:rPr lang="el-GR" sz="2400" baseline="30000" dirty="0"/>
              <a:t>2</a:t>
            </a:r>
            <a:r>
              <a:rPr lang="el-GR" sz="2400" dirty="0"/>
              <a:t>: </a:t>
            </a:r>
          </a:p>
          <a:p>
            <a:pPr marL="457200" indent="-457200">
              <a:buFont typeface="+mj-lt"/>
              <a:buAutoNum type="arabicPeriod"/>
            </a:pPr>
            <a:r>
              <a:rPr lang="el-GR" sz="2400" dirty="0"/>
              <a:t>Πρόκειται για μία μη αρνητική ποσότητα.  </a:t>
            </a:r>
          </a:p>
          <a:p>
            <a:pPr marL="457200" indent="-457200">
              <a:buFont typeface="+mj-lt"/>
              <a:buAutoNum type="arabicPeriod"/>
            </a:pPr>
            <a:r>
              <a:rPr lang="el-GR" sz="2400" dirty="0"/>
              <a:t>Τα όρια της είναι 0 ≤ </a:t>
            </a:r>
            <a:r>
              <a:rPr lang="en-US" sz="2400" i="1" dirty="0"/>
              <a:t>r</a:t>
            </a:r>
            <a:r>
              <a:rPr lang="el-GR" sz="2400" baseline="30000" dirty="0"/>
              <a:t>2</a:t>
            </a:r>
            <a:r>
              <a:rPr lang="el-GR" sz="2400" dirty="0"/>
              <a:t> ≤ 1.</a:t>
            </a:r>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96989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2276872"/>
                <a:ext cx="8229600" cy="3849291"/>
              </a:xfrm>
            </p:spPr>
            <p:txBody>
              <a:bodyPr>
                <a:normAutofit/>
              </a:bodyPr>
              <a:lstStyle/>
              <a:p>
                <a:r>
                  <a:rPr lang="el-GR" sz="2400" dirty="0"/>
                  <a:t>Μια ποσότητα που συνδέεται στενά με, αλλά είναι εννοιολογικά πολύ διαφορετική από το </a:t>
                </a:r>
                <a:r>
                  <a:rPr lang="en-US" sz="2400" i="1" dirty="0"/>
                  <a:t>r</a:t>
                </a:r>
                <a:r>
                  <a:rPr lang="el-GR" sz="2400" baseline="30000" dirty="0"/>
                  <a:t>2</a:t>
                </a:r>
                <a:r>
                  <a:rPr lang="el-GR" sz="2400" dirty="0"/>
                  <a:t> είναι ο </a:t>
                </a:r>
                <a:r>
                  <a:rPr lang="el-GR" sz="2400" b="1" dirty="0"/>
                  <a:t>συντελεστής συσχέτισης </a:t>
                </a:r>
                <a:r>
                  <a:rPr lang="el-GR" sz="2400" dirty="0"/>
                  <a:t>(</a:t>
                </a:r>
                <a:r>
                  <a:rPr lang="en-US" sz="2400" dirty="0"/>
                  <a:t>coefficient of correlation</a:t>
                </a:r>
                <a:r>
                  <a:rPr lang="el-GR" sz="2400" dirty="0"/>
                  <a:t>), ο οποίος, όπως επισημαίνεται στο Κεφάλαιο 1, είναι ένα μέτρο του βαθμού συσχέτισης μεταξύ δύο μεταβλητών. Μπορεί να υπολογιστεί είτε από</a:t>
                </a:r>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𝑟</m:t>
                      </m:r>
                      <m:r>
                        <a:rPr lang="el-GR" sz="2400" i="1">
                          <a:latin typeface="Cambria Math"/>
                        </a:rPr>
                        <m:t>=±</m:t>
                      </m:r>
                      <m:rad>
                        <m:radPr>
                          <m:degHide m:val="on"/>
                          <m:ctrlPr>
                            <a:rPr lang="el-GR" sz="2400" i="1">
                              <a:latin typeface="Cambria Math" panose="02040503050406030204" pitchFamily="18" charset="0"/>
                            </a:rPr>
                          </m:ctrlPr>
                        </m:radPr>
                        <m:deg/>
                        <m:e>
                          <m:sSup>
                            <m:sSupPr>
                              <m:ctrlPr>
                                <a:rPr lang="el-GR" sz="2400" i="1">
                                  <a:latin typeface="Cambria Math" panose="02040503050406030204" pitchFamily="18" charset="0"/>
                                </a:rPr>
                              </m:ctrlPr>
                            </m:sSupPr>
                            <m:e>
                              <m:r>
                                <a:rPr lang="el-GR" sz="2400" i="1">
                                  <a:latin typeface="Cambria Math"/>
                                </a:rPr>
                                <m:t>𝑟</m:t>
                              </m:r>
                            </m:e>
                            <m:sup>
                              <m:r>
                                <a:rPr lang="el-GR" sz="2400" i="1">
                                  <a:latin typeface="Cambria Math"/>
                                </a:rPr>
                                <m:t>2</m:t>
                              </m:r>
                            </m:sup>
                          </m:sSup>
                        </m:e>
                      </m:rad>
                    </m:oMath>
                  </m:oMathPara>
                </a14:m>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2276872"/>
                <a:ext cx="8229600" cy="3849291"/>
              </a:xfrm>
              <a:blipFill rotWithShape="1">
                <a:blip r:embed="rId2"/>
                <a:stretch>
                  <a:fillRect l="-963" t="-1268" r="-889"/>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44</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96989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72816"/>
                <a:ext cx="8229600" cy="4353347"/>
              </a:xfrm>
            </p:spPr>
            <p:txBody>
              <a:bodyPr>
                <a:normAutofit/>
              </a:bodyPr>
              <a:lstStyle/>
              <a:p>
                <a:r>
                  <a:rPr lang="el-GR" sz="2400" dirty="0"/>
                  <a:t>Είτε από τον ορισμό του</a:t>
                </a:r>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𝑟</m:t>
                      </m:r>
                      <m:r>
                        <a:rPr lang="el-GR" sz="2400" i="1">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sSub>
                                <m:sSubPr>
                                  <m:ctrlPr>
                                    <a:rPr lang="el-GR" sz="2400" i="1">
                                      <a:latin typeface="Cambria Math" panose="02040503050406030204" pitchFamily="18" charset="0"/>
                                    </a:rPr>
                                  </m:ctrlPr>
                                </m:sSubPr>
                                <m:e>
                                  <m:r>
                                    <a:rPr lang="el-GR" sz="2400" i="1">
                                      <a:latin typeface="Cambria Math"/>
                                    </a:rPr>
                                    <m:t>𝑦</m:t>
                                  </m:r>
                                </m:e>
                                <m:sub>
                                  <m:r>
                                    <a:rPr lang="el-GR" sz="2400" i="1">
                                      <a:latin typeface="Cambria Math"/>
                                    </a:rPr>
                                    <m:t>𝑖</m:t>
                                  </m:r>
                                </m:sub>
                              </m:sSub>
                            </m:e>
                          </m:nary>
                        </m:num>
                        <m:den>
                          <m:rad>
                            <m:radPr>
                              <m:degHide m:val="on"/>
                              <m:ctrlPr>
                                <a:rPr lang="el-GR" sz="2400" i="1">
                                  <a:latin typeface="Cambria Math" panose="02040503050406030204" pitchFamily="18" charset="0"/>
                                </a:rPr>
                              </m:ctrlPr>
                            </m:radPr>
                            <m:deg/>
                            <m:e>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l-GR" sz="2400" i="1">
                                              <a:latin typeface="Cambria Math"/>
                                            </a:rPr>
                                            <m:t>𝑖</m:t>
                                          </m:r>
                                        </m:sub>
                                        <m:sup>
                                          <m:r>
                                            <a:rPr lang="el-GR" sz="2400" i="1">
                                              <a:latin typeface="Cambria Math"/>
                                            </a:rPr>
                                            <m:t>2</m:t>
                                          </m:r>
                                        </m:sup>
                                      </m:sSubSup>
                                    </m:e>
                                  </m:nary>
                                </m:e>
                              </m:d>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𝑦</m:t>
                                          </m:r>
                                        </m:e>
                                        <m:sub>
                                          <m:r>
                                            <a:rPr lang="el-GR" sz="2400" i="1">
                                              <a:latin typeface="Cambria Math"/>
                                            </a:rPr>
                                            <m:t>𝑖</m:t>
                                          </m:r>
                                        </m:sub>
                                        <m:sup>
                                          <m:r>
                                            <a:rPr lang="el-GR" sz="2400" i="1">
                                              <a:latin typeface="Cambria Math"/>
                                            </a:rPr>
                                            <m:t>2</m:t>
                                          </m:r>
                                        </m:sup>
                                      </m:sSubSup>
                                    </m:e>
                                  </m:nary>
                                </m:e>
                              </m:d>
                            </m:e>
                          </m:rad>
                        </m:den>
                      </m:f>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f>
                        <m:fPr>
                          <m:ctrlPr>
                            <a:rPr lang="el-GR" sz="2400" i="1">
                              <a:latin typeface="Cambria Math" panose="02040503050406030204" pitchFamily="18" charset="0"/>
                            </a:rPr>
                          </m:ctrlPr>
                        </m:fPr>
                        <m:num>
                          <m:r>
                            <a:rPr lang="en-US" sz="2400" i="1">
                              <a:latin typeface="Cambria Math"/>
                            </a:rPr>
                            <m:t>𝑛</m:t>
                          </m:r>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𝑋</m:t>
                                  </m:r>
                                </m:e>
                                <m:sub>
                                  <m:r>
                                    <a:rPr lang="en-US" sz="2400" i="1">
                                      <a:latin typeface="Cambria Math"/>
                                    </a:rPr>
                                    <m:t>𝑖</m:t>
                                  </m:r>
                                </m:sub>
                              </m:sSub>
                              <m:sSub>
                                <m:sSubPr>
                                  <m:ctrlPr>
                                    <a:rPr lang="el-GR" sz="2400" i="1">
                                      <a:latin typeface="Cambria Math" panose="02040503050406030204" pitchFamily="18" charset="0"/>
                                    </a:rPr>
                                  </m:ctrlPr>
                                </m:sSubPr>
                                <m:e>
                                  <m:r>
                                    <a:rPr lang="en-US" sz="2400" i="1">
                                      <a:latin typeface="Cambria Math"/>
                                    </a:rPr>
                                    <m:t>𝑌</m:t>
                                  </m:r>
                                </m:e>
                                <m:sub>
                                  <m:r>
                                    <a:rPr lang="en-US" sz="2400" i="1">
                                      <a:latin typeface="Cambria Math"/>
                                    </a:rPr>
                                    <m:t>𝑖</m:t>
                                  </m:r>
                                </m:sub>
                              </m:sSub>
                            </m:e>
                          </m:nary>
                          <m:r>
                            <a:rPr lang="en-US" sz="2400" i="1">
                              <a:latin typeface="Cambria Math"/>
                            </a:rPr>
                            <m:t>−</m:t>
                          </m:r>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𝑋</m:t>
                                      </m:r>
                                    </m:e>
                                    <m:sub>
                                      <m:r>
                                        <a:rPr lang="en-US" sz="2400" i="1">
                                          <a:latin typeface="Cambria Math"/>
                                        </a:rPr>
                                        <m:t>𝑖</m:t>
                                      </m:r>
                                    </m:sub>
                                  </m:sSub>
                                </m:e>
                              </m:nary>
                            </m:e>
                          </m:d>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𝑌</m:t>
                                      </m:r>
                                    </m:e>
                                    <m:sub>
                                      <m:r>
                                        <a:rPr lang="en-US" sz="2400" i="1">
                                          <a:latin typeface="Cambria Math"/>
                                        </a:rPr>
                                        <m:t>𝑖</m:t>
                                      </m:r>
                                    </m:sub>
                                  </m:sSub>
                                </m:e>
                              </m:nary>
                            </m:e>
                          </m:d>
                        </m:num>
                        <m:den>
                          <m:rad>
                            <m:radPr>
                              <m:degHide m:val="on"/>
                              <m:ctrlPr>
                                <a:rPr lang="el-GR" sz="2400" i="1">
                                  <a:latin typeface="Cambria Math" panose="02040503050406030204" pitchFamily="18" charset="0"/>
                                </a:rPr>
                              </m:ctrlPr>
                            </m:radPr>
                            <m:deg/>
                            <m:e>
                              <m:d>
                                <m:dPr>
                                  <m:begChr m:val="["/>
                                  <m:endChr m:val="]"/>
                                  <m:ctrlPr>
                                    <a:rPr lang="el-GR" sz="2400" i="1">
                                      <a:latin typeface="Cambria Math" panose="02040503050406030204" pitchFamily="18" charset="0"/>
                                    </a:rPr>
                                  </m:ctrlPr>
                                </m:dPr>
                                <m:e>
                                  <m:r>
                                    <a:rPr lang="en-US" sz="2400" i="1">
                                      <a:latin typeface="Cambria Math"/>
                                    </a:rPr>
                                    <m:t>𝑛</m:t>
                                  </m:r>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𝑋</m:t>
                                          </m:r>
                                        </m:e>
                                        <m:sub>
                                          <m:r>
                                            <a:rPr lang="el-GR" sz="2400" i="1">
                                              <a:latin typeface="Cambria Math"/>
                                            </a:rPr>
                                            <m:t>𝑖</m:t>
                                          </m:r>
                                        </m:sub>
                                        <m:sup>
                                          <m:r>
                                            <a:rPr lang="el-GR" sz="2400" i="1">
                                              <a:latin typeface="Cambria Math"/>
                                            </a:rPr>
                                            <m:t>2</m:t>
                                          </m:r>
                                        </m:sup>
                                      </m:sSubSup>
                                    </m:e>
                                  </m:nary>
                                  <m:r>
                                    <a:rPr lang="el-GR" sz="2400" i="1">
                                      <a:latin typeface="Cambria Math"/>
                                    </a:rPr>
                                    <m:t>−</m:t>
                                  </m:r>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𝑋</m:t>
                                                  </m:r>
                                                </m:e>
                                                <m:sub>
                                                  <m:r>
                                                    <a:rPr lang="en-US" sz="2400" i="1">
                                                      <a:latin typeface="Cambria Math"/>
                                                    </a:rPr>
                                                    <m:t>𝑖</m:t>
                                                  </m:r>
                                                </m:sub>
                                              </m:sSub>
                                            </m:e>
                                          </m:nary>
                                        </m:e>
                                      </m:d>
                                    </m:e>
                                    <m:sup>
                                      <m:r>
                                        <a:rPr lang="el-GR" sz="2400" i="1">
                                          <a:latin typeface="Cambria Math"/>
                                        </a:rPr>
                                        <m:t>2</m:t>
                                      </m:r>
                                    </m:sup>
                                  </m:sSup>
                                </m:e>
                              </m:d>
                              <m:d>
                                <m:dPr>
                                  <m:begChr m:val="["/>
                                  <m:endChr m:val="]"/>
                                  <m:ctrlPr>
                                    <a:rPr lang="el-GR" sz="2400" i="1">
                                      <a:latin typeface="Cambria Math" panose="02040503050406030204" pitchFamily="18" charset="0"/>
                                    </a:rPr>
                                  </m:ctrlPr>
                                </m:dPr>
                                <m:e>
                                  <m:r>
                                    <a:rPr lang="en-US" sz="2400" i="1">
                                      <a:latin typeface="Cambria Math"/>
                                    </a:rPr>
                                    <m:t>𝑛</m:t>
                                  </m:r>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𝑌</m:t>
                                          </m:r>
                                        </m:e>
                                        <m:sub>
                                          <m:r>
                                            <a:rPr lang="el-GR" sz="2400" i="1">
                                              <a:latin typeface="Cambria Math"/>
                                            </a:rPr>
                                            <m:t>𝑖</m:t>
                                          </m:r>
                                        </m:sub>
                                        <m:sup>
                                          <m:r>
                                            <a:rPr lang="el-GR" sz="2400" i="1">
                                              <a:latin typeface="Cambria Math"/>
                                            </a:rPr>
                                            <m:t>2</m:t>
                                          </m:r>
                                        </m:sup>
                                      </m:sSubSup>
                                    </m:e>
                                  </m:nary>
                                  <m:r>
                                    <a:rPr lang="el-GR" sz="2400" i="1">
                                      <a:latin typeface="Cambria Math"/>
                                    </a:rPr>
                                    <m:t>−</m:t>
                                  </m:r>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𝑌</m:t>
                                                  </m:r>
                                                </m:e>
                                                <m:sub>
                                                  <m:r>
                                                    <a:rPr lang="en-US" sz="2400" i="1">
                                                      <a:latin typeface="Cambria Math"/>
                                                    </a:rPr>
                                                    <m:t>𝑖</m:t>
                                                  </m:r>
                                                </m:sub>
                                              </m:sSub>
                                            </m:e>
                                          </m:nary>
                                        </m:e>
                                      </m:d>
                                    </m:e>
                                    <m:sup>
                                      <m:r>
                                        <a:rPr lang="el-GR" sz="2400" i="1">
                                          <a:latin typeface="Cambria Math"/>
                                        </a:rPr>
                                        <m:t>2</m:t>
                                      </m:r>
                                    </m:sup>
                                  </m:sSup>
                                </m:e>
                              </m:d>
                            </m:e>
                          </m:rad>
                        </m:den>
                      </m:f>
                    </m:oMath>
                  </m:oMathPara>
                </a14:m>
                <a:endParaRPr lang="el-GR" sz="2400" dirty="0"/>
              </a:p>
              <a:p>
                <a:r>
                  <a:rPr lang="el-GR" sz="2400" dirty="0"/>
                  <a:t>ο οποίος είναι γνωστός ως ο </a:t>
                </a:r>
                <a:r>
                  <a:rPr lang="el-GR" sz="2400" b="1" dirty="0"/>
                  <a:t>συντελεστής συσχέτισης του δείγματος </a:t>
                </a:r>
                <a:r>
                  <a:rPr lang="el-GR" sz="2400" dirty="0"/>
                  <a:t>(</a:t>
                </a:r>
                <a:r>
                  <a:rPr lang="en-US" sz="2400" dirty="0"/>
                  <a:t>sample correlation coefficient</a:t>
                </a:r>
                <a:r>
                  <a:rPr lang="el-GR" sz="2400" dirty="0"/>
                  <a:t>).</a:t>
                </a:r>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1">
                <a:blip r:embed="rId2"/>
                <a:stretch>
                  <a:fillRect l="-963" t="-1120"/>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45</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96989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a:xfrm>
            <a:off x="45720" y="1618793"/>
            <a:ext cx="9052560" cy="4978559"/>
          </a:xfrm>
        </p:spPr>
        <p:txBody>
          <a:bodyPr>
            <a:normAutofit fontScale="77500" lnSpcReduction="20000"/>
          </a:bodyPr>
          <a:lstStyle/>
          <a:p>
            <a:r>
              <a:rPr lang="el-GR" sz="3100" dirty="0"/>
              <a:t>Ορισμένες από τις ιδιότητες του </a:t>
            </a:r>
            <a:r>
              <a:rPr lang="el-GR" sz="3100" i="1" dirty="0"/>
              <a:t>r</a:t>
            </a:r>
            <a:r>
              <a:rPr lang="el-GR" sz="3100" dirty="0"/>
              <a:t> έχουν ως εξής:</a:t>
            </a:r>
          </a:p>
          <a:p>
            <a:pPr marL="457200" indent="-457200">
              <a:buFont typeface="+mj-lt"/>
              <a:buAutoNum type="arabicPeriod"/>
            </a:pPr>
            <a:r>
              <a:rPr lang="el-GR" sz="2400" dirty="0"/>
              <a:t>Μπορεί να είναι θετικός ή αρνητικός, το πρόσημο εξαρτάται από το πρόσημο του όρου στον αριθμητή της Εξίσωσης 3.5.13, και μετρά τη </a:t>
            </a:r>
            <a:r>
              <a:rPr lang="el-GR" sz="2400" i="1" dirty="0" err="1"/>
              <a:t>συμμεταβλητότητα</a:t>
            </a:r>
            <a:r>
              <a:rPr lang="el-GR" sz="2400" i="1" dirty="0"/>
              <a:t> (</a:t>
            </a:r>
            <a:r>
              <a:rPr lang="el-GR" sz="2400" i="1" dirty="0" err="1"/>
              <a:t>covariation</a:t>
            </a:r>
            <a:r>
              <a:rPr lang="el-GR" sz="2400" i="1" dirty="0"/>
              <a:t>)</a:t>
            </a:r>
            <a:r>
              <a:rPr lang="el-GR" sz="2400" dirty="0"/>
              <a:t> στο δείγμα των δύο μεταβλητών. </a:t>
            </a:r>
          </a:p>
          <a:p>
            <a:pPr marL="457200" indent="-457200">
              <a:buFont typeface="+mj-lt"/>
              <a:buAutoNum type="arabicPeriod"/>
            </a:pPr>
            <a:r>
              <a:rPr lang="el-GR" sz="2400" dirty="0"/>
              <a:t>Βρίσκεται μεταξύ των ορίων του -1 και του +1˙ δηλαδή, -1 ≤ </a:t>
            </a:r>
            <a:r>
              <a:rPr lang="el-GR" sz="2400" i="1" dirty="0"/>
              <a:t>r</a:t>
            </a:r>
            <a:r>
              <a:rPr lang="el-GR" sz="2400" dirty="0"/>
              <a:t> ≤ 1. </a:t>
            </a:r>
          </a:p>
          <a:p>
            <a:pPr marL="457200" indent="-457200">
              <a:buFont typeface="+mj-lt"/>
              <a:buAutoNum type="arabicPeriod"/>
            </a:pPr>
            <a:r>
              <a:rPr lang="el-GR" sz="2400" dirty="0"/>
              <a:t>Είναι φύσει </a:t>
            </a:r>
            <a:r>
              <a:rPr lang="el-GR" sz="2400" dirty="0" err="1"/>
              <a:t>συμμετρικός˙</a:t>
            </a:r>
            <a:r>
              <a:rPr lang="el-GR" sz="2400" dirty="0"/>
              <a:t> δηλαδή, ο συντελεστής συσχέτισης μεταξύ των </a:t>
            </a:r>
            <a:r>
              <a:rPr lang="el-GR" sz="2400" i="1" dirty="0"/>
              <a:t>Χ</a:t>
            </a:r>
            <a:r>
              <a:rPr lang="el-GR" sz="2400" dirty="0"/>
              <a:t> και </a:t>
            </a:r>
            <a:r>
              <a:rPr lang="el-GR" sz="2400" i="1" dirty="0"/>
              <a:t>Y</a:t>
            </a:r>
            <a:r>
              <a:rPr lang="el-GR" sz="2400" dirty="0"/>
              <a:t> (</a:t>
            </a:r>
            <a:r>
              <a:rPr lang="el-GR" sz="2400" i="1" dirty="0" err="1"/>
              <a:t>r</a:t>
            </a:r>
            <a:r>
              <a:rPr lang="el-GR" sz="2400" i="1" baseline="-25000" dirty="0" err="1"/>
              <a:t>XY</a:t>
            </a:r>
            <a:r>
              <a:rPr lang="el-GR" sz="2400" dirty="0"/>
              <a:t>) είναι ο ίδιος με εκείνον μεταξύ των </a:t>
            </a:r>
            <a:r>
              <a:rPr lang="el-GR" sz="2400" i="1" dirty="0"/>
              <a:t>Y</a:t>
            </a:r>
            <a:r>
              <a:rPr lang="el-GR" sz="2400" dirty="0"/>
              <a:t> και </a:t>
            </a:r>
            <a:r>
              <a:rPr lang="el-GR" sz="2400" i="1" dirty="0" err="1"/>
              <a:t>X</a:t>
            </a:r>
            <a:r>
              <a:rPr lang="el-GR" sz="2400" dirty="0" err="1"/>
              <a:t>(</a:t>
            </a:r>
            <a:r>
              <a:rPr lang="el-GR" sz="2400" i="1" dirty="0" err="1"/>
              <a:t>r</a:t>
            </a:r>
            <a:r>
              <a:rPr lang="el-GR" sz="2400" i="1" baseline="-25000" dirty="0" err="1"/>
              <a:t>YX</a:t>
            </a:r>
            <a:r>
              <a:rPr lang="el-GR" sz="2400" dirty="0"/>
              <a:t>). </a:t>
            </a:r>
          </a:p>
          <a:p>
            <a:pPr marL="457200" indent="-457200">
              <a:buFont typeface="+mj-lt"/>
              <a:buAutoNum type="arabicPeriod"/>
            </a:pPr>
            <a:r>
              <a:rPr lang="el-GR" sz="2400" dirty="0"/>
              <a:t>Είναι ανεξάρτητος από το σταθερό όρο και την </a:t>
            </a:r>
            <a:r>
              <a:rPr lang="el-GR" sz="2400" dirty="0" err="1"/>
              <a:t>κλίμακα˙</a:t>
            </a:r>
            <a:r>
              <a:rPr lang="el-GR" sz="2400" dirty="0"/>
              <a:t> δηλαδή, αν ορίζουμε </a:t>
            </a:r>
            <a:r>
              <a:rPr lang="el-GR" sz="2400" i="1" dirty="0"/>
              <a:t>X</a:t>
            </a:r>
            <a:r>
              <a:rPr lang="en-US" sz="2400" i="1" baseline="-25000" dirty="0" err="1"/>
              <a:t>i</a:t>
            </a:r>
            <a:r>
              <a:rPr lang="el-GR" sz="2400" baseline="30000" dirty="0"/>
              <a:t>*</a:t>
            </a:r>
            <a:r>
              <a:rPr lang="el-GR" sz="2400" dirty="0"/>
              <a:t> = </a:t>
            </a:r>
            <a:r>
              <a:rPr lang="en-US" sz="2400" i="1" dirty="0" err="1"/>
              <a:t>aX</a:t>
            </a:r>
            <a:r>
              <a:rPr lang="el-GR" sz="2400" i="1" dirty="0"/>
              <a:t>i</a:t>
            </a:r>
            <a:r>
              <a:rPr lang="el-GR" sz="2400" dirty="0"/>
              <a:t> + </a:t>
            </a:r>
            <a:r>
              <a:rPr lang="en-US" sz="2400" i="1" dirty="0"/>
              <a:t>c</a:t>
            </a:r>
            <a:r>
              <a:rPr lang="el-GR" sz="2400" dirty="0"/>
              <a:t> και </a:t>
            </a:r>
            <a:r>
              <a:rPr lang="el-GR" sz="2400" i="1" dirty="0"/>
              <a:t>Y</a:t>
            </a:r>
            <a:r>
              <a:rPr lang="en-US" sz="2400" i="1" baseline="-25000" dirty="0" err="1"/>
              <a:t>i</a:t>
            </a:r>
            <a:r>
              <a:rPr lang="el-GR" sz="2400" baseline="30000" dirty="0"/>
              <a:t>*</a:t>
            </a:r>
            <a:r>
              <a:rPr lang="el-GR" sz="2400" dirty="0"/>
              <a:t> = </a:t>
            </a:r>
            <a:r>
              <a:rPr lang="en-US" sz="2400" i="1" dirty="0"/>
              <a:t>b</a:t>
            </a:r>
            <a:r>
              <a:rPr lang="el-GR" sz="2400" i="1" dirty="0" err="1"/>
              <a:t>Y</a:t>
            </a:r>
            <a:r>
              <a:rPr lang="el-GR" sz="2400" i="1" baseline="-25000" dirty="0" err="1"/>
              <a:t>i</a:t>
            </a:r>
            <a:r>
              <a:rPr lang="el-GR" sz="2400" i="1" dirty="0"/>
              <a:t> + </a:t>
            </a:r>
            <a:r>
              <a:rPr lang="en-US" sz="2400" i="1" dirty="0"/>
              <a:t>d</a:t>
            </a:r>
            <a:r>
              <a:rPr lang="el-GR" sz="2400" dirty="0"/>
              <a:t>, όπου </a:t>
            </a:r>
            <a:r>
              <a:rPr lang="el-GR" sz="2400" i="1" dirty="0"/>
              <a:t>a</a:t>
            </a:r>
            <a:r>
              <a:rPr lang="el-GR" sz="2400" dirty="0"/>
              <a:t>&gt; 0, </a:t>
            </a:r>
            <a:r>
              <a:rPr lang="el-GR" sz="2400" i="1" dirty="0"/>
              <a:t>b</a:t>
            </a:r>
            <a:r>
              <a:rPr lang="el-GR" sz="2400" dirty="0"/>
              <a:t>&gt; 0, και </a:t>
            </a:r>
            <a:r>
              <a:rPr lang="el-GR" sz="2400" i="1" dirty="0"/>
              <a:t>c</a:t>
            </a:r>
            <a:r>
              <a:rPr lang="el-GR" sz="2400" dirty="0"/>
              <a:t> και </a:t>
            </a:r>
            <a:r>
              <a:rPr lang="el-GR" sz="2400" i="1" dirty="0"/>
              <a:t>d</a:t>
            </a:r>
            <a:r>
              <a:rPr lang="el-GR" sz="2400" dirty="0"/>
              <a:t> είναι σταθερές, τότε ο </a:t>
            </a:r>
            <a:r>
              <a:rPr lang="el-GR" sz="2400" i="1" dirty="0"/>
              <a:t>r</a:t>
            </a:r>
            <a:r>
              <a:rPr lang="el-GR" sz="2400" dirty="0"/>
              <a:t> μεταξύ των </a:t>
            </a:r>
            <a:r>
              <a:rPr lang="el-GR" sz="2400" i="1" dirty="0"/>
              <a:t>X</a:t>
            </a:r>
            <a:r>
              <a:rPr lang="el-GR" sz="2400" baseline="30000" dirty="0"/>
              <a:t>*</a:t>
            </a:r>
            <a:r>
              <a:rPr lang="el-GR" sz="2400" dirty="0"/>
              <a:t> και </a:t>
            </a:r>
            <a:r>
              <a:rPr lang="el-GR" sz="2400" i="1" dirty="0"/>
              <a:t>Y</a:t>
            </a:r>
            <a:r>
              <a:rPr lang="el-GR" sz="2400" baseline="30000" dirty="0"/>
              <a:t>*</a:t>
            </a:r>
            <a:r>
              <a:rPr lang="el-GR" sz="2400" dirty="0"/>
              <a:t> είναι ο ίδιος με εκείνο μεταξύ των αρχικών μεταβλητών </a:t>
            </a:r>
            <a:r>
              <a:rPr lang="el-GR" sz="2400" i="1" dirty="0"/>
              <a:t>Χ</a:t>
            </a:r>
            <a:r>
              <a:rPr lang="el-GR" sz="2400" dirty="0"/>
              <a:t> και </a:t>
            </a:r>
            <a:r>
              <a:rPr lang="el-GR" sz="2400" i="1" dirty="0"/>
              <a:t>Υ</a:t>
            </a:r>
            <a:r>
              <a:rPr lang="el-GR" sz="2400" dirty="0"/>
              <a:t>. </a:t>
            </a:r>
          </a:p>
          <a:p>
            <a:pPr marL="457200" indent="-457200">
              <a:buFont typeface="+mj-lt"/>
              <a:buAutoNum type="arabicPeriod"/>
            </a:pPr>
            <a:r>
              <a:rPr lang="el-GR" sz="2400" dirty="0"/>
              <a:t>Αν οι </a:t>
            </a:r>
            <a:r>
              <a:rPr lang="el-GR" sz="2400" i="1" dirty="0"/>
              <a:t>Χ</a:t>
            </a:r>
            <a:r>
              <a:rPr lang="el-GR" sz="2400" dirty="0"/>
              <a:t> και </a:t>
            </a:r>
            <a:r>
              <a:rPr lang="el-GR" sz="2400" i="1" dirty="0"/>
              <a:t>Υ</a:t>
            </a:r>
            <a:r>
              <a:rPr lang="el-GR" sz="2400" dirty="0"/>
              <a:t> είναι στατιστικά ανεξάρτητες, ο συντελεστής συσχέτισης μεταξύ τους είναι </a:t>
            </a:r>
            <a:r>
              <a:rPr lang="el-GR" sz="2400" dirty="0" err="1"/>
              <a:t>μηδέν˙</a:t>
            </a:r>
            <a:r>
              <a:rPr lang="el-GR" sz="2400" dirty="0"/>
              <a:t> όμως αν </a:t>
            </a:r>
            <a:r>
              <a:rPr lang="el-GR" sz="2400" i="1" dirty="0"/>
              <a:t>r</a:t>
            </a:r>
            <a:r>
              <a:rPr lang="el-GR" sz="2400" dirty="0"/>
              <a:t> = 0, αυτό δε σημαίνει ότι οι δύο μεταβλητές είναι ανεξάρτητες. Με άλλα λόγια, η </a:t>
            </a:r>
            <a:r>
              <a:rPr lang="el-GR" sz="2400" b="1" dirty="0"/>
              <a:t>μηδενική συσχέτιση δε σημαίνει απαραίτητα ανεξαρτησία</a:t>
            </a:r>
            <a:r>
              <a:rPr lang="el-GR" sz="2400" dirty="0"/>
              <a:t>. </a:t>
            </a:r>
          </a:p>
          <a:p>
            <a:pPr marL="457200" indent="-457200">
              <a:buFont typeface="+mj-lt"/>
              <a:buAutoNum type="arabicPeriod"/>
            </a:pPr>
            <a:r>
              <a:rPr lang="el-GR" sz="2400" dirty="0"/>
              <a:t>Είναι μόνο ένα μέτρο της </a:t>
            </a:r>
            <a:r>
              <a:rPr lang="el-GR" sz="2400" i="1" dirty="0"/>
              <a:t>γραμμικής σύνδεσης</a:t>
            </a:r>
            <a:r>
              <a:rPr lang="el-GR" sz="2400" dirty="0"/>
              <a:t> ή </a:t>
            </a:r>
            <a:r>
              <a:rPr lang="el-GR" sz="2400" i="1" dirty="0"/>
              <a:t>γραμμικής </a:t>
            </a:r>
            <a:r>
              <a:rPr lang="el-GR" sz="2400" i="1" dirty="0" err="1"/>
              <a:t>εξάρτησης</a:t>
            </a:r>
            <a:r>
              <a:rPr lang="el-GR" sz="2400" dirty="0" err="1"/>
              <a:t>˙</a:t>
            </a:r>
            <a:r>
              <a:rPr lang="el-GR" sz="2400" dirty="0"/>
              <a:t> δεν έχει νόημα για την περιγραφή μη γραμμικών σχέσεων. </a:t>
            </a:r>
          </a:p>
          <a:p>
            <a:pPr marL="457200" indent="-457200">
              <a:buFont typeface="+mj-lt"/>
              <a:buAutoNum type="arabicPeriod"/>
            </a:pPr>
            <a:r>
              <a:rPr lang="el-GR" sz="2400" dirty="0"/>
              <a:t>Παρόλο που είναι ένα μέτρο της γραμμικής σύνδεσης μεταξύ των δύο μεταβλητών, δε συνεπάγεται κατ’ ανάγκη κάποια σχέση αιτίας-αιτιατού.</a:t>
            </a:r>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46</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96989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3.5 Ο Συντελεστής Προσδιορισμού </a:t>
            </a:r>
            <a:r>
              <a:rPr lang="en-US" sz="3600" b="1" i="1" dirty="0"/>
              <a:t>r</a:t>
            </a:r>
            <a:r>
              <a:rPr lang="el-GR" sz="3600" b="1" baseline="30000" dirty="0"/>
              <a:t>2</a:t>
            </a:r>
            <a:r>
              <a:rPr lang="el-GR" sz="3600" b="1" dirty="0"/>
              <a:t>: Ένα Μέτρο της «Καλής Προσαρμογής»</a:t>
            </a:r>
            <a:endParaRPr lang="en-GB" sz="3600" dirty="0"/>
          </a:p>
        </p:txBody>
      </p:sp>
      <p:sp>
        <p:nvSpPr>
          <p:cNvPr id="3" name="Θέση περιεχομένου 2"/>
          <p:cNvSpPr>
            <a:spLocks noGrp="1"/>
          </p:cNvSpPr>
          <p:nvPr>
            <p:ph idx="1"/>
          </p:nvPr>
        </p:nvSpPr>
        <p:spPr>
          <a:xfrm>
            <a:off x="251520" y="2492896"/>
            <a:ext cx="2520280" cy="2360756"/>
          </a:xfrm>
        </p:spPr>
        <p:txBody>
          <a:bodyPr>
            <a:normAutofit/>
          </a:bodyPr>
          <a:lstStyle/>
          <a:p>
            <a:pPr marL="0" indent="0">
              <a:buNone/>
            </a:pPr>
            <a:r>
              <a:rPr lang="el-GR" sz="1800" b="1" dirty="0"/>
              <a:t>ΔΙΑΓΡΑΜΜΑ 3.10</a:t>
            </a:r>
            <a:r>
              <a:rPr lang="el-GR" sz="1800" dirty="0"/>
              <a:t> Πρότυπα συσχέτισης (προσαρμογή από το </a:t>
            </a:r>
            <a:r>
              <a:rPr lang="en-GB" sz="1800" dirty="0"/>
              <a:t>Henri Theil</a:t>
            </a:r>
            <a:r>
              <a:rPr lang="el-GR" sz="1800" dirty="0"/>
              <a:t>, </a:t>
            </a:r>
            <a:r>
              <a:rPr lang="en-GB" sz="1800" i="1" dirty="0"/>
              <a:t>Introduction to Econometrics</a:t>
            </a:r>
            <a:r>
              <a:rPr lang="el-GR" sz="1800" dirty="0"/>
              <a:t>, </a:t>
            </a:r>
            <a:r>
              <a:rPr lang="en-GB" sz="1800" dirty="0"/>
              <a:t>Prentice</a:t>
            </a:r>
            <a:r>
              <a:rPr lang="el-GR" sz="1800" dirty="0"/>
              <a:t>-</a:t>
            </a:r>
            <a:r>
              <a:rPr lang="en-GB" sz="1800" dirty="0"/>
              <a:t>Hall</a:t>
            </a:r>
            <a:r>
              <a:rPr lang="el-GR" sz="1800" dirty="0"/>
              <a:t>, </a:t>
            </a:r>
            <a:r>
              <a:rPr lang="en-GB" sz="1800" dirty="0"/>
              <a:t>Englewood Cliffs</a:t>
            </a:r>
            <a:r>
              <a:rPr lang="el-GR" sz="1800" dirty="0"/>
              <a:t>, </a:t>
            </a:r>
            <a:r>
              <a:rPr lang="en-GB" sz="1800" dirty="0"/>
              <a:t>NJ</a:t>
            </a:r>
            <a:r>
              <a:rPr lang="el-GR" sz="1800" dirty="0"/>
              <a:t>, 1978, σελ. 86).</a:t>
            </a:r>
          </a:p>
          <a:p>
            <a:endParaRPr lang="en-GB" sz="18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47</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383860"/>
            <a:ext cx="4604116" cy="5469498"/>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470405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Από τα στοιχεία που δίνονται στον Πίνακα 3.2 προκύπτει η ακόλουθη εκτιμημένη γραμμή παλινδρόμησης:</a:t>
            </a:r>
          </a:p>
          <a:p>
            <a:pPr marL="0" indent="0" algn="ctr">
              <a:buNone/>
            </a:pPr>
            <a:r>
              <a:rPr lang="el-GR" i="1" dirty="0"/>
              <a:t>Ŷ</a:t>
            </a:r>
            <a:r>
              <a:rPr lang="en-US" i="1" baseline="-25000" dirty="0" err="1"/>
              <a:t>i</a:t>
            </a:r>
            <a:r>
              <a:rPr lang="en-US" i="1" dirty="0"/>
              <a:t> </a:t>
            </a:r>
            <a:r>
              <a:rPr lang="el-GR" dirty="0"/>
              <a:t>= -0,0144 + 0,7240</a:t>
            </a:r>
            <a:r>
              <a:rPr lang="en-US" i="1" dirty="0"/>
              <a:t>X</a:t>
            </a:r>
            <a:r>
              <a:rPr lang="en-US" i="1" baseline="-25000" dirty="0"/>
              <a:t>i</a:t>
            </a:r>
            <a:endParaRPr lang="el-GR" dirty="0"/>
          </a:p>
          <a:p>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48</a:t>
            </a:fld>
            <a:endParaRPr lang="el-GR"/>
          </a:p>
        </p:txBody>
      </p:sp>
      <p:sp>
        <p:nvSpPr>
          <p:cNvPr id="6" name="Τίτλος 1"/>
          <p:cNvSpPr>
            <a:spLocks noGrp="1"/>
          </p:cNvSpPr>
          <p:nvPr>
            <p:ph type="title"/>
          </p:nvPr>
        </p:nvSpPr>
        <p:spPr>
          <a:xfrm>
            <a:off x="457200" y="274638"/>
            <a:ext cx="8229600" cy="1143000"/>
          </a:xfrm>
        </p:spPr>
        <p:txBody>
          <a:bodyPr>
            <a:noAutofit/>
          </a:bodyPr>
          <a:lstStyle/>
          <a:p>
            <a:r>
              <a:rPr lang="el-GR" sz="3600" b="1" dirty="0"/>
              <a:t>3.6 Ένα Αριθμητικό Παράδειγμα </a:t>
            </a:r>
            <a:endParaRPr lang="el-GR" sz="3600" dirty="0"/>
          </a:p>
        </p:txBody>
      </p:sp>
      <p:pic>
        <p:nvPicPr>
          <p:cNvPr id="7"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3.6 Ένα Αριθμητικό Παράδειγμα </a:t>
            </a:r>
            <a:endParaRPr lang="el-GR" sz="36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46" y="1898376"/>
            <a:ext cx="8613707" cy="3929611"/>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49</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47040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p:sp>
        <p:nvSpPr>
          <p:cNvPr id="3" name="Θέση περιεχομένου 2"/>
          <p:cNvSpPr>
            <a:spLocks noGrp="1"/>
          </p:cNvSpPr>
          <p:nvPr>
            <p:ph idx="1"/>
          </p:nvPr>
        </p:nvSpPr>
        <p:spPr/>
        <p:txBody>
          <a:bodyPr>
            <a:normAutofit/>
          </a:bodyPr>
          <a:lstStyle/>
          <a:p>
            <a:r>
              <a:rPr lang="el-GR" sz="2800" b="1" dirty="0"/>
              <a:t>ΠΙΝΑΚΑΣ 3.1</a:t>
            </a:r>
            <a:r>
              <a:rPr lang="el-GR" sz="2800" dirty="0"/>
              <a:t> Πειραματικός Προσδιορισμός της </a:t>
            </a:r>
            <a:r>
              <a:rPr lang="en-US" sz="2800" dirty="0"/>
              <a:t>SRF</a:t>
            </a:r>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n-GB" sz="28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a:t>
            </a:fld>
            <a:endParaRPr lang="el-GR"/>
          </a:p>
        </p:txBody>
      </p:sp>
      <p:pic>
        <p:nvPicPr>
          <p:cNvPr id="7" name="Εικόνα 6"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3131"/>
            <a:ext cx="9144000" cy="2764061"/>
          </a:xfrm>
          <a:prstGeom prst="rect">
            <a:avLst/>
          </a:prstGeom>
        </p:spPr>
      </p:pic>
      <p:pic>
        <p:nvPicPr>
          <p:cNvPr id="8"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3.6 Ένα Αριθμητικό Παράδειγμα </a:t>
            </a:r>
            <a:endParaRPr lang="el-GR" sz="36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69" y="1872178"/>
            <a:ext cx="8687060" cy="3982006"/>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50</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146748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5243"/>
            <a:ext cx="8229600" cy="709714"/>
          </a:xfrm>
        </p:spPr>
        <p:txBody>
          <a:bodyPr>
            <a:noAutofit/>
          </a:bodyPr>
          <a:lstStyle/>
          <a:p>
            <a:r>
              <a:rPr lang="el-GR" sz="3600" b="1" dirty="0"/>
              <a:t>3.6 Ένα Αριθμητικό Παράδειγμα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 y="851154"/>
                <a:ext cx="9052560" cy="5705346"/>
              </a:xfrm>
            </p:spPr>
            <p:txBody>
              <a:bodyPr>
                <a:normAutofit fontScale="70000" lnSpcReduction="20000"/>
              </a:bodyPr>
              <a:lstStyle/>
              <a:p>
                <a:r>
                  <a:rPr lang="el-GR" sz="2400" i="1" dirty="0"/>
                  <a:t>Σημείωση:</a:t>
                </a:r>
                <a:endParaRPr lang="el-GR" sz="2400" dirty="0"/>
              </a:p>
              <a:p>
                <a14:m>
                  <m:oMath xmlns:m="http://schemas.openxmlformats.org/officeDocument/2006/math">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𝑋</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𝑋</m:t>
                        </m:r>
                      </m:e>
                    </m:acc>
                  </m:oMath>
                </a14:m>
                <a:endParaRPr lang="el-GR" sz="2400" dirty="0"/>
              </a:p>
              <a:p>
                <a14:m>
                  <m:oMath xmlns:m="http://schemas.openxmlformats.org/officeDocument/2006/math">
                    <m:sSub>
                      <m:sSubPr>
                        <m:ctrlPr>
                          <a:rPr lang="el-GR" sz="2400" i="1">
                            <a:latin typeface="Cambria Math" panose="02040503050406030204" pitchFamily="18" charset="0"/>
                          </a:rPr>
                        </m:ctrlPr>
                      </m:sSubPr>
                      <m:e>
                        <m:r>
                          <a:rPr lang="el-GR" sz="2400" i="1">
                            <a:latin typeface="Cambria Math"/>
                          </a:rPr>
                          <m:t>𝑦</m:t>
                        </m:r>
                      </m:e>
                      <m:sub>
                        <m:r>
                          <a:rPr lang="el-GR" sz="2400" i="1">
                            <a:latin typeface="Cambria Math"/>
                          </a:rPr>
                          <m:t>𝑖</m:t>
                        </m:r>
                      </m:sub>
                    </m:sSub>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oMath>
                </a14:m>
                <a:endParaRPr lang="el-GR" sz="2400" dirty="0"/>
              </a:p>
              <a:p>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el-GR" sz="2400" i="1">
                                        <a:latin typeface="Cambria Math"/>
                                      </a:rPr>
                                      <m:t>𝑦</m:t>
                                    </m:r>
                                  </m:e>
                                  <m:sub>
                                    <m:r>
                                      <a:rPr lang="el-GR" sz="2400" i="1">
                                        <a:latin typeface="Cambria Math"/>
                                      </a:rPr>
                                      <m:t>𝑖</m:t>
                                    </m:r>
                                  </m:sub>
                                </m:sSub>
                                <m:r>
                                  <a:rPr lang="el-GR" sz="2400" i="1">
                                    <a:latin typeface="Cambria Math"/>
                                  </a:rPr>
                                  <m:t>𝑥</m:t>
                                </m:r>
                              </m:e>
                              <m:sub>
                                <m:r>
                                  <a:rPr lang="el-GR" sz="2400" i="1">
                                    <a:latin typeface="Cambria Math"/>
                                  </a:rPr>
                                  <m:t>𝑖</m:t>
                                </m:r>
                              </m:sub>
                            </m:sSub>
                          </m:e>
                        </m:nary>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l-GR" sz="2400" i="1">
                                    <a:latin typeface="Cambria Math"/>
                                  </a:rPr>
                                  <m:t>𝑖</m:t>
                                </m:r>
                              </m:sub>
                              <m:sup>
                                <m:r>
                                  <a:rPr lang="el-GR" sz="2400" i="1">
                                    <a:latin typeface="Cambria Math"/>
                                  </a:rPr>
                                  <m:t>2</m:t>
                                </m:r>
                              </m:sup>
                            </m:sSubSup>
                          </m:e>
                        </m:nary>
                      </m:den>
                    </m:f>
                    <m:r>
                      <a:rPr lang="en-US" sz="2400" i="1">
                        <a:latin typeface="Cambria Math"/>
                      </a:rPr>
                      <m:t>=</m:t>
                    </m:r>
                    <m:f>
                      <m:fPr>
                        <m:ctrlPr>
                          <a:rPr lang="el-GR" sz="2400" i="1">
                            <a:latin typeface="Cambria Math" panose="02040503050406030204" pitchFamily="18" charset="0"/>
                          </a:rPr>
                        </m:ctrlPr>
                      </m:fPr>
                      <m:num>
                        <m:r>
                          <a:rPr lang="en-US" sz="2400" i="1">
                            <a:latin typeface="Cambria Math"/>
                          </a:rPr>
                          <m:t>131,7856</m:t>
                        </m:r>
                      </m:num>
                      <m:den>
                        <m:r>
                          <a:rPr lang="en-US" sz="2400" i="1">
                            <a:latin typeface="Cambria Math"/>
                          </a:rPr>
                          <m:t>182</m:t>
                        </m:r>
                      </m:den>
                    </m:f>
                    <m:r>
                      <a:rPr lang="en-US" sz="2400" i="1">
                        <a:latin typeface="Cambria Math"/>
                      </a:rPr>
                      <m:t>=0,7240967</m:t>
                    </m:r>
                  </m:oMath>
                </a14:m>
                <a:endParaRPr lang="el-GR" sz="2400" dirty="0"/>
              </a:p>
              <a:p>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r>
                      <a:rPr lang="el-GR" sz="2400" i="1">
                        <a:latin typeface="Cambria Math"/>
                      </a:rPr>
                      <m:t>−</m:t>
                    </m:r>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acc>
                      <m:accPr>
                        <m:chr m:val="̅"/>
                        <m:ctrlPr>
                          <a:rPr lang="el-GR" sz="2400" i="1">
                            <a:latin typeface="Cambria Math" panose="02040503050406030204" pitchFamily="18" charset="0"/>
                          </a:rPr>
                        </m:ctrlPr>
                      </m:accPr>
                      <m:e>
                        <m:r>
                          <a:rPr lang="el-GR" sz="2400" i="1">
                            <a:latin typeface="Cambria Math"/>
                          </a:rPr>
                          <m:t>𝛸</m:t>
                        </m:r>
                      </m:e>
                    </m:acc>
                    <m:r>
                      <a:rPr lang="el-GR" sz="2400" i="1">
                        <a:latin typeface="Cambria Math"/>
                      </a:rPr>
                      <m:t>=8,674708−0,7240967</m:t>
                    </m:r>
                    <m:r>
                      <a:rPr lang="en-US" sz="2400" i="1">
                        <a:latin typeface="Cambria Math"/>
                      </a:rPr>
                      <m:t>𝑥</m:t>
                    </m:r>
                    <m:r>
                      <a:rPr lang="en-US" sz="2400" i="1">
                        <a:latin typeface="Cambria Math"/>
                      </a:rPr>
                      <m:t>12=−0,01445</m:t>
                    </m:r>
                  </m:oMath>
                </a14:m>
                <a:endParaRPr lang="el-GR" sz="2400" dirty="0"/>
              </a:p>
              <a:p>
                <a14:m>
                  <m:oMath xmlns:m="http://schemas.openxmlformats.org/officeDocument/2006/math">
                    <m:sSup>
                      <m:sSupPr>
                        <m:ctrlPr>
                          <a:rPr lang="el-GR" sz="2400" i="1">
                            <a:latin typeface="Cambria Math" panose="02040503050406030204" pitchFamily="18" charset="0"/>
                          </a:rPr>
                        </m:ctrlPr>
                      </m:sSupPr>
                      <m:e>
                        <m:acc>
                          <m:accPr>
                            <m:chr m:val="̂"/>
                            <m:ctrlPr>
                              <a:rPr lang="el-GR" sz="2400" i="1">
                                <a:latin typeface="Cambria Math" panose="02040503050406030204" pitchFamily="18" charset="0"/>
                              </a:rPr>
                            </m:ctrlPr>
                          </m:accPr>
                          <m:e>
                            <m:r>
                              <a:rPr lang="el-GR" sz="2400" i="1">
                                <a:latin typeface="Cambria Math"/>
                              </a:rPr>
                              <m:t>𝜎</m:t>
                            </m:r>
                          </m:e>
                        </m:acc>
                      </m:e>
                      <m:sup>
                        <m:r>
                          <a:rPr lang="en-US" sz="2400" i="1">
                            <a:latin typeface="Cambria Math"/>
                          </a:rPr>
                          <m:t>2</m:t>
                        </m:r>
                      </m:sup>
                    </m:sSup>
                    <m:r>
                      <a:rPr lang="en-US" sz="2400" i="1">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acc>
                                  <m:accPr>
                                    <m:chr m:val="̂"/>
                                    <m:ctrlPr>
                                      <a:rPr lang="el-GR" sz="2400" i="1">
                                        <a:latin typeface="Cambria Math" panose="02040503050406030204" pitchFamily="18" charset="0"/>
                                      </a:rPr>
                                    </m:ctrlPr>
                                  </m:accPr>
                                  <m:e>
                                    <m:r>
                                      <a:rPr lang="en-US" sz="2400" i="1">
                                        <a:latin typeface="Cambria Math"/>
                                      </a:rPr>
                                      <m:t>𝑢</m:t>
                                    </m:r>
                                  </m:e>
                                </m:acc>
                              </m:e>
                              <m:sub>
                                <m:r>
                                  <a:rPr lang="en-US" sz="2400" i="1">
                                    <a:latin typeface="Cambria Math"/>
                                  </a:rPr>
                                  <m:t>𝑖</m:t>
                                </m:r>
                              </m:sub>
                              <m:sup>
                                <m:r>
                                  <a:rPr lang="en-US" sz="2400" i="1">
                                    <a:latin typeface="Cambria Math"/>
                                  </a:rPr>
                                  <m:t>2</m:t>
                                </m:r>
                              </m:sup>
                            </m:sSubSup>
                          </m:e>
                        </m:nary>
                      </m:num>
                      <m:den>
                        <m:r>
                          <a:rPr lang="en-US" sz="2400" i="1">
                            <a:latin typeface="Cambria Math"/>
                          </a:rPr>
                          <m:t>𝑛</m:t>
                        </m:r>
                        <m:r>
                          <a:rPr lang="en-US" sz="2400" i="1">
                            <a:latin typeface="Cambria Math"/>
                          </a:rPr>
                          <m:t>−2</m:t>
                        </m:r>
                      </m:den>
                    </m:f>
                    <m:r>
                      <a:rPr lang="en-US" sz="2400" i="1">
                        <a:latin typeface="Cambria Math"/>
                      </a:rPr>
                      <m:t>=</m:t>
                    </m:r>
                    <m:f>
                      <m:fPr>
                        <m:ctrlPr>
                          <a:rPr lang="el-GR" sz="2400" i="1">
                            <a:latin typeface="Cambria Math" panose="02040503050406030204" pitchFamily="18" charset="0"/>
                          </a:rPr>
                        </m:ctrlPr>
                      </m:fPr>
                      <m:num>
                        <m:r>
                          <a:rPr lang="en-US" sz="2400" i="1">
                            <a:latin typeface="Cambria Math"/>
                          </a:rPr>
                          <m:t>9,83017</m:t>
                        </m:r>
                      </m:num>
                      <m:den>
                        <m:r>
                          <a:rPr lang="en-US" sz="2400" i="1">
                            <a:latin typeface="Cambria Math"/>
                          </a:rPr>
                          <m:t>11</m:t>
                        </m:r>
                      </m:den>
                    </m:f>
                    <m:r>
                      <a:rPr lang="en-US" sz="2400" i="1">
                        <a:latin typeface="Cambria Math"/>
                      </a:rPr>
                      <m:t>=0,893652</m:t>
                    </m:r>
                  </m:oMath>
                </a14:m>
                <a:endParaRPr lang="el-GR" sz="2400" dirty="0"/>
              </a:p>
              <a:p>
                <a14:m>
                  <m:oMath xmlns:m="http://schemas.openxmlformats.org/officeDocument/2006/math">
                    <m:sSup>
                      <m:sSupPr>
                        <m:ctrlPr>
                          <a:rPr lang="el-GR" sz="2400" i="1">
                            <a:latin typeface="Cambria Math" panose="02040503050406030204" pitchFamily="18" charset="0"/>
                          </a:rPr>
                        </m:ctrlPr>
                      </m:sSupPr>
                      <m:e>
                        <m:acc>
                          <m:accPr>
                            <m:chr m:val="̂"/>
                            <m:ctrlPr>
                              <a:rPr lang="el-GR" sz="2400" i="1">
                                <a:latin typeface="Cambria Math" panose="02040503050406030204" pitchFamily="18" charset="0"/>
                              </a:rPr>
                            </m:ctrlPr>
                          </m:accPr>
                          <m:e>
                            <m:r>
                              <a:rPr lang="el-GR" sz="2400" i="1">
                                <a:latin typeface="Cambria Math"/>
                              </a:rPr>
                              <m:t>𝜎</m:t>
                            </m:r>
                          </m:e>
                        </m:acc>
                      </m:e>
                      <m:sup>
                        <m:r>
                          <a:rPr lang="en-US" sz="2400" i="1">
                            <a:latin typeface="Cambria Math"/>
                          </a:rPr>
                          <m:t>2</m:t>
                        </m:r>
                      </m:sup>
                    </m:sSup>
                    <m:r>
                      <a:rPr lang="en-US" sz="2400" i="1">
                        <a:latin typeface="Cambria Math"/>
                      </a:rPr>
                      <m:t>=0,945332</m:t>
                    </m:r>
                  </m:oMath>
                </a14:m>
                <a:endParaRPr lang="el-GR" sz="2400" dirty="0"/>
              </a:p>
              <a:p>
                <a14:m>
                  <m:oMath xmlns:m="http://schemas.openxmlformats.org/officeDocument/2006/math">
                    <m:r>
                      <m:rPr>
                        <m:sty m:val="p"/>
                      </m:rPr>
                      <a:rPr lang="el-GR" sz="2400">
                        <a:latin typeface="Cambria Math"/>
                      </a:rPr>
                      <m:t>var</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e>
                    </m:d>
                    <m:r>
                      <a:rPr lang="el-GR" sz="2400" i="1">
                        <a:latin typeface="Cambria Math"/>
                      </a:rPr>
                      <m:t>=</m:t>
                    </m:r>
                    <m:f>
                      <m:fPr>
                        <m:ctrlPr>
                          <a:rPr lang="el-GR" sz="2400" i="1">
                            <a:latin typeface="Cambria Math" panose="02040503050406030204" pitchFamily="18" charset="0"/>
                          </a:rPr>
                        </m:ctrlPr>
                      </m:fPr>
                      <m:num>
                        <m:sSup>
                          <m:sSupPr>
                            <m:ctrlPr>
                              <a:rPr lang="el-GR" sz="2400" i="1">
                                <a:latin typeface="Cambria Math" panose="02040503050406030204" pitchFamily="18" charset="0"/>
                              </a:rPr>
                            </m:ctrlPr>
                          </m:sSupPr>
                          <m:e>
                            <m:acc>
                              <m:accPr>
                                <m:chr m:val="̂"/>
                                <m:ctrlPr>
                                  <a:rPr lang="el-GR" sz="2400" i="1">
                                    <a:latin typeface="Cambria Math" panose="02040503050406030204" pitchFamily="18" charset="0"/>
                                  </a:rPr>
                                </m:ctrlPr>
                              </m:accPr>
                              <m:e>
                                <m:r>
                                  <a:rPr lang="el-GR" sz="2400" i="1">
                                    <a:latin typeface="Cambria Math"/>
                                  </a:rPr>
                                  <m:t>𝜎</m:t>
                                </m:r>
                              </m:e>
                            </m:acc>
                          </m:e>
                          <m:sup>
                            <m:r>
                              <a:rPr lang="en-US" sz="2400" i="1">
                                <a:latin typeface="Cambria Math"/>
                              </a:rPr>
                              <m:t>2</m:t>
                            </m:r>
                          </m:sup>
                        </m:sSup>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l-GR" sz="2400" i="1">
                                    <a:latin typeface="Cambria Math"/>
                                  </a:rPr>
                                  <m:t>𝑖</m:t>
                                </m:r>
                              </m:sub>
                              <m:sup>
                                <m:r>
                                  <a:rPr lang="el-GR" sz="2400" i="1">
                                    <a:latin typeface="Cambria Math"/>
                                  </a:rPr>
                                  <m:t>2</m:t>
                                </m:r>
                              </m:sup>
                            </m:sSubSup>
                          </m:e>
                        </m:nary>
                      </m:den>
                    </m:f>
                    <m:r>
                      <a:rPr lang="el-GR" sz="2400" i="1">
                        <a:latin typeface="Cambria Math"/>
                      </a:rPr>
                      <m:t>=</m:t>
                    </m:r>
                    <m:f>
                      <m:fPr>
                        <m:ctrlPr>
                          <a:rPr lang="el-GR" sz="2400" i="1">
                            <a:latin typeface="Cambria Math" panose="02040503050406030204" pitchFamily="18" charset="0"/>
                          </a:rPr>
                        </m:ctrlPr>
                      </m:fPr>
                      <m:num>
                        <m:r>
                          <a:rPr lang="en-US" sz="2400" i="1">
                            <a:latin typeface="Cambria Math"/>
                          </a:rPr>
                          <m:t>0,893652</m:t>
                        </m:r>
                      </m:num>
                      <m:den>
                        <m:r>
                          <a:rPr lang="en-US" sz="2400" i="1">
                            <a:latin typeface="Cambria Math"/>
                          </a:rPr>
                          <m:t>182</m:t>
                        </m:r>
                      </m:den>
                    </m:f>
                    <m:r>
                      <a:rPr lang="el-GR" sz="2400" i="1">
                        <a:latin typeface="Cambria Math"/>
                      </a:rPr>
                      <m:t>=0,004910</m:t>
                    </m:r>
                  </m:oMath>
                </a14:m>
                <a:endParaRPr lang="el-GR" sz="2400" dirty="0"/>
              </a:p>
              <a:p>
                <a14:m>
                  <m:oMath xmlns:m="http://schemas.openxmlformats.org/officeDocument/2006/math">
                    <m:r>
                      <m:rPr>
                        <m:sty m:val="p"/>
                      </m:rPr>
                      <a:rPr lang="en-US" sz="2400">
                        <a:latin typeface="Cambria Math"/>
                      </a:rPr>
                      <m:t>se</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e>
                    </m:d>
                    <m:r>
                      <a:rPr lang="el-GR" sz="2400" i="1">
                        <a:latin typeface="Cambria Math"/>
                      </a:rPr>
                      <m:t>=</m:t>
                    </m:r>
                    <m:rad>
                      <m:radPr>
                        <m:degHide m:val="on"/>
                        <m:ctrlPr>
                          <a:rPr lang="el-GR" sz="2400" i="1">
                            <a:latin typeface="Cambria Math" panose="02040503050406030204" pitchFamily="18" charset="0"/>
                          </a:rPr>
                        </m:ctrlPr>
                      </m:radPr>
                      <m:deg/>
                      <m:e>
                        <m:r>
                          <a:rPr lang="el-GR" sz="2400" i="1">
                            <a:latin typeface="Cambria Math"/>
                          </a:rPr>
                          <m:t>0,00490</m:t>
                        </m:r>
                      </m:e>
                    </m:rad>
                    <m:r>
                      <a:rPr lang="el-GR" sz="2400" i="1">
                        <a:latin typeface="Cambria Math"/>
                      </a:rPr>
                      <m:t>=0,070072</m:t>
                    </m:r>
                  </m:oMath>
                </a14:m>
                <a:endParaRPr lang="el-GR" sz="2400" dirty="0"/>
              </a:p>
              <a:p>
                <a14:m>
                  <m:oMath xmlns:m="http://schemas.openxmlformats.org/officeDocument/2006/math">
                    <m:sSup>
                      <m:sSupPr>
                        <m:ctrlPr>
                          <a:rPr lang="el-GR" sz="2400" i="1">
                            <a:latin typeface="Cambria Math" panose="02040503050406030204" pitchFamily="18" charset="0"/>
                          </a:rPr>
                        </m:ctrlPr>
                      </m:sSupPr>
                      <m:e>
                        <m:r>
                          <a:rPr lang="en-US" sz="2400" i="1">
                            <a:latin typeface="Cambria Math"/>
                          </a:rPr>
                          <m:t>𝑟</m:t>
                        </m:r>
                      </m:e>
                      <m:sup>
                        <m:r>
                          <a:rPr lang="en-US" sz="2400" i="1">
                            <a:latin typeface="Cambria Math"/>
                          </a:rPr>
                          <m:t>2</m:t>
                        </m:r>
                      </m:sup>
                    </m:sSup>
                    <m:r>
                      <a:rPr lang="en-US" sz="2400" i="1">
                        <a:latin typeface="Cambria Math"/>
                      </a:rPr>
                      <m:t>=1−</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acc>
                                  <m:accPr>
                                    <m:chr m:val="̂"/>
                                    <m:ctrlPr>
                                      <a:rPr lang="el-GR" sz="2400" i="1">
                                        <a:latin typeface="Cambria Math" panose="02040503050406030204" pitchFamily="18" charset="0"/>
                                      </a:rPr>
                                    </m:ctrlPr>
                                  </m:accPr>
                                  <m:e>
                                    <m:r>
                                      <a:rPr lang="en-US" sz="2400" i="1">
                                        <a:latin typeface="Cambria Math"/>
                                      </a:rPr>
                                      <m:t>𝑢</m:t>
                                    </m:r>
                                  </m:e>
                                </m:acc>
                              </m:e>
                              <m:sub>
                                <m:r>
                                  <a:rPr lang="en-US" sz="2400" i="1">
                                    <a:latin typeface="Cambria Math"/>
                                  </a:rPr>
                                  <m:t>𝑖</m:t>
                                </m:r>
                              </m:sub>
                              <m:sup>
                                <m:r>
                                  <a:rPr lang="en-US" sz="2400" i="1">
                                    <a:latin typeface="Cambria Math"/>
                                  </a:rPr>
                                  <m:t>2</m:t>
                                </m:r>
                              </m:sup>
                            </m:sSubSup>
                          </m:e>
                        </m:nary>
                      </m:num>
                      <m:den>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acc>
                                      <m:accPr>
                                        <m:chr m:val="̅"/>
                                        <m:ctrlPr>
                                          <a:rPr lang="el-GR" sz="2400" i="1">
                                            <a:latin typeface="Cambria Math" panose="02040503050406030204" pitchFamily="18" charset="0"/>
                                          </a:rPr>
                                        </m:ctrlPr>
                                      </m:accPr>
                                      <m:e>
                                        <m:r>
                                          <a:rPr lang="el-GR" sz="2400" i="1">
                                            <a:latin typeface="Cambria Math"/>
                                          </a:rPr>
                                          <m:t>𝑌</m:t>
                                        </m:r>
                                      </m:e>
                                    </m:acc>
                                  </m:e>
                                </m:d>
                              </m:e>
                              <m:sup>
                                <m:r>
                                  <a:rPr lang="el-GR" sz="2400" i="1">
                                    <a:latin typeface="Cambria Math"/>
                                  </a:rPr>
                                  <m:t>2</m:t>
                                </m:r>
                              </m:sup>
                            </m:sSup>
                          </m:e>
                        </m:nary>
                      </m:den>
                    </m:f>
                    <m:r>
                      <a:rPr lang="en-US" sz="2400" i="1">
                        <a:latin typeface="Cambria Math"/>
                      </a:rPr>
                      <m:t>=1−</m:t>
                    </m:r>
                    <m:f>
                      <m:fPr>
                        <m:ctrlPr>
                          <a:rPr lang="el-GR" sz="2400" i="1">
                            <a:latin typeface="Cambria Math" panose="02040503050406030204" pitchFamily="18" charset="0"/>
                          </a:rPr>
                        </m:ctrlPr>
                      </m:fPr>
                      <m:num>
                        <m:r>
                          <a:rPr lang="en-US" sz="2400" i="1">
                            <a:latin typeface="Cambria Math"/>
                          </a:rPr>
                          <m:t>9,83017</m:t>
                        </m:r>
                      </m:num>
                      <m:den>
                        <m:r>
                          <a:rPr lang="en-US" sz="2400" i="1">
                            <a:latin typeface="Cambria Math"/>
                          </a:rPr>
                          <m:t>105,1188</m:t>
                        </m:r>
                      </m:den>
                    </m:f>
                    <m:r>
                      <a:rPr lang="en-US" sz="2400" i="1">
                        <a:latin typeface="Cambria Math"/>
                      </a:rPr>
                      <m:t>=0,9065</m:t>
                    </m:r>
                  </m:oMath>
                </a14:m>
                <a:endParaRPr lang="el-GR" sz="2400" dirty="0"/>
              </a:p>
              <a:p>
                <a14:m>
                  <m:oMath xmlns:m="http://schemas.openxmlformats.org/officeDocument/2006/math">
                    <m:r>
                      <a:rPr lang="en-US" sz="2400" i="1">
                        <a:latin typeface="Cambria Math"/>
                      </a:rPr>
                      <m:t>𝑟</m:t>
                    </m:r>
                    <m:r>
                      <a:rPr lang="en-US" sz="2400" i="1">
                        <a:latin typeface="Cambria Math"/>
                      </a:rPr>
                      <m:t>=</m:t>
                    </m:r>
                    <m:rad>
                      <m:radPr>
                        <m:degHide m:val="on"/>
                        <m:ctrlPr>
                          <a:rPr lang="el-GR" sz="2400" i="1">
                            <a:latin typeface="Cambria Math" panose="02040503050406030204" pitchFamily="18" charset="0"/>
                          </a:rPr>
                        </m:ctrlPr>
                      </m:radPr>
                      <m:deg/>
                      <m:e>
                        <m:sSup>
                          <m:sSupPr>
                            <m:ctrlPr>
                              <a:rPr lang="el-GR" sz="2400" i="1">
                                <a:latin typeface="Cambria Math" panose="02040503050406030204" pitchFamily="18" charset="0"/>
                              </a:rPr>
                            </m:ctrlPr>
                          </m:sSupPr>
                          <m:e>
                            <m:r>
                              <a:rPr lang="en-US" sz="2400" i="1">
                                <a:latin typeface="Cambria Math"/>
                              </a:rPr>
                              <m:t>𝑟</m:t>
                            </m:r>
                          </m:e>
                          <m:sup>
                            <m:r>
                              <a:rPr lang="en-US" sz="2400" i="1">
                                <a:latin typeface="Cambria Math"/>
                              </a:rPr>
                              <m:t>2</m:t>
                            </m:r>
                          </m:sup>
                        </m:sSup>
                      </m:e>
                    </m:rad>
                    <m:r>
                      <a:rPr lang="en-US" sz="2400" i="1">
                        <a:latin typeface="Cambria Math"/>
                      </a:rPr>
                      <m:t>=0,9521</m:t>
                    </m:r>
                  </m:oMath>
                </a14:m>
                <a:endParaRPr lang="el-GR" sz="2400" dirty="0"/>
              </a:p>
              <a:p>
                <a14:m>
                  <m:oMath xmlns:m="http://schemas.openxmlformats.org/officeDocument/2006/math">
                    <m:r>
                      <m:rPr>
                        <m:sty m:val="p"/>
                      </m:rPr>
                      <a:rPr lang="el-GR" sz="2400">
                        <a:latin typeface="Cambria Math"/>
                      </a:rPr>
                      <m:t>var</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e>
                    </m:d>
                    <m:r>
                      <a:rPr lang="el-GR" sz="2400" i="1">
                        <a:latin typeface="Cambria Math"/>
                      </a:rPr>
                      <m:t>=</m:t>
                    </m:r>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l-GR" sz="2400" i="1">
                                    <a:latin typeface="Cambria Math"/>
                                  </a:rPr>
                                  <m:t>𝑖</m:t>
                                </m:r>
                              </m:sub>
                              <m:sup>
                                <m:r>
                                  <a:rPr lang="el-GR" sz="2400" i="1">
                                    <a:latin typeface="Cambria Math"/>
                                  </a:rPr>
                                  <m:t>2</m:t>
                                </m:r>
                              </m:sup>
                            </m:sSubSup>
                          </m:e>
                        </m:nary>
                      </m:num>
                      <m:den>
                        <m:r>
                          <a:rPr lang="el-GR" sz="2400" i="1">
                            <a:latin typeface="Cambria Math"/>
                          </a:rPr>
                          <m:t>𝑛</m:t>
                        </m:r>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𝑥</m:t>
                                </m:r>
                              </m:e>
                              <m:sub>
                                <m:r>
                                  <a:rPr lang="el-GR" sz="2400" i="1">
                                    <a:latin typeface="Cambria Math"/>
                                  </a:rPr>
                                  <m:t>𝑖</m:t>
                                </m:r>
                              </m:sub>
                              <m:sup>
                                <m:r>
                                  <a:rPr lang="el-GR" sz="2400" i="1">
                                    <a:latin typeface="Cambria Math"/>
                                  </a:rPr>
                                  <m:t>2</m:t>
                                </m:r>
                              </m:sup>
                            </m:sSubSup>
                          </m:e>
                        </m:nary>
                      </m:den>
                    </m:f>
                    <m:r>
                      <a:rPr lang="el-GR" sz="2400" i="1">
                        <a:latin typeface="Cambria Math"/>
                      </a:rPr>
                      <m:t>=</m:t>
                    </m:r>
                    <m:f>
                      <m:fPr>
                        <m:ctrlPr>
                          <a:rPr lang="el-GR" sz="2400" i="1">
                            <a:latin typeface="Cambria Math" panose="02040503050406030204" pitchFamily="18" charset="0"/>
                          </a:rPr>
                        </m:ctrlPr>
                      </m:fPr>
                      <m:num>
                        <m:r>
                          <a:rPr lang="el-GR" sz="2400" i="1">
                            <a:latin typeface="Cambria Math"/>
                          </a:rPr>
                          <m:t>2054</m:t>
                        </m:r>
                      </m:num>
                      <m:den>
                        <m:r>
                          <a:rPr lang="el-GR" sz="2400" i="1">
                            <a:latin typeface="Cambria Math"/>
                          </a:rPr>
                          <m:t>13(182)</m:t>
                        </m:r>
                      </m:den>
                    </m:f>
                    <m:r>
                      <a:rPr lang="el-GR" sz="2400" i="1">
                        <a:latin typeface="Cambria Math"/>
                      </a:rPr>
                      <m:t>=0,868132</m:t>
                    </m:r>
                  </m:oMath>
                </a14:m>
                <a:endParaRPr lang="el-GR" sz="2400" dirty="0"/>
              </a:p>
              <a:p>
                <a14:m>
                  <m:oMath xmlns:m="http://schemas.openxmlformats.org/officeDocument/2006/math">
                    <m:r>
                      <m:rPr>
                        <m:sty m:val="p"/>
                      </m:rPr>
                      <a:rPr lang="en-US" sz="2400">
                        <a:latin typeface="Cambria Math"/>
                      </a:rPr>
                      <m:t>se</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e>
                    </m:d>
                    <m:r>
                      <a:rPr lang="el-GR" sz="2400" i="1">
                        <a:latin typeface="Cambria Math"/>
                      </a:rPr>
                      <m:t>=</m:t>
                    </m:r>
                    <m:rad>
                      <m:radPr>
                        <m:degHide m:val="on"/>
                        <m:ctrlPr>
                          <a:rPr lang="el-GR" sz="2400" i="1">
                            <a:latin typeface="Cambria Math" panose="02040503050406030204" pitchFamily="18" charset="0"/>
                          </a:rPr>
                        </m:ctrlPr>
                      </m:radPr>
                      <m:deg/>
                      <m:e>
                        <m:r>
                          <a:rPr lang="el-GR" sz="2400" i="1">
                            <a:latin typeface="Cambria Math"/>
                          </a:rPr>
                          <m:t>0,868132</m:t>
                        </m:r>
                      </m:e>
                    </m:rad>
                    <m:r>
                      <a:rPr lang="el-GR" sz="2400" i="1">
                        <a:latin typeface="Cambria Math"/>
                      </a:rPr>
                      <m:t>=0,9317359</m:t>
                    </m:r>
                  </m:oMath>
                </a14:m>
                <a:endParaRPr lang="el-GR" sz="2400" dirty="0"/>
              </a:p>
              <a:p>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 y="851154"/>
                <a:ext cx="9052560" cy="5705346"/>
              </a:xfrm>
              <a:blipFill rotWithShape="1">
                <a:blip r:embed="rId2"/>
                <a:stretch>
                  <a:fillRect l="-337" t="-1068"/>
                </a:stretch>
              </a:blipFill>
            </p:spPr>
            <p:txBody>
              <a:bodyPr/>
              <a:lstStyle/>
              <a:p>
                <a:r>
                  <a:rPr lang="en-GB">
                    <a:noFill/>
                  </a:rPr>
                  <a:t> </a:t>
                </a:r>
              </a:p>
            </p:txBody>
          </p:sp>
        </mc:Fallback>
      </mc:AlternateContent>
      <p:sp>
        <p:nvSpPr>
          <p:cNvPr id="5" name="Θέση αριθμού διαφάνειας 4"/>
          <p:cNvSpPr>
            <a:spLocks noGrp="1"/>
          </p:cNvSpPr>
          <p:nvPr>
            <p:ph type="sldNum" sz="quarter" idx="12"/>
          </p:nvPr>
        </p:nvSpPr>
        <p:spPr/>
        <p:txBody>
          <a:bodyPr/>
          <a:lstStyle/>
          <a:p>
            <a:fld id="{3DF53439-851E-44AD-84B1-B6BFC3D0C743}" type="slidenum">
              <a:rPr lang="el-GR" smtClean="0"/>
              <a:t>51</a:t>
            </a:fld>
            <a:endParaRPr lang="el-GR" dirty="0"/>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065165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3.6 Ένα Αριθμητικό Παράδειγμα </a:t>
            </a:r>
            <a:endParaRPr lang="el-GR" sz="3600" dirty="0"/>
          </a:p>
        </p:txBody>
      </p:sp>
      <p:sp>
        <p:nvSpPr>
          <p:cNvPr id="3" name="Θέση περιεχομένου 2"/>
          <p:cNvSpPr>
            <a:spLocks noGrp="1"/>
          </p:cNvSpPr>
          <p:nvPr>
            <p:ph idx="1"/>
          </p:nvPr>
        </p:nvSpPr>
        <p:spPr/>
        <p:txBody>
          <a:bodyPr>
            <a:normAutofit/>
          </a:bodyPr>
          <a:lstStyle/>
          <a:p>
            <a:r>
              <a:rPr lang="el-GR" sz="2000" b="1" dirty="0"/>
              <a:t>ΔΙΑΓΡΑΜΜΑ 3.7</a:t>
            </a:r>
            <a:r>
              <a:rPr lang="el-GR" sz="2000" dirty="0"/>
              <a:t> Κατανομή δειγματοληψίας του εκτιμητή της OLS και εναλλακτικός εκτιμητής </a:t>
            </a:r>
            <a:r>
              <a:rPr lang="el-GR" sz="2000" i="1" dirty="0"/>
              <a:t>β</a:t>
            </a:r>
            <a:r>
              <a:rPr lang="el-GR" sz="2000" baseline="-25000" dirty="0"/>
              <a:t>2</a:t>
            </a:r>
            <a:r>
              <a:rPr lang="el-GR" sz="2000" baseline="30000" dirty="0"/>
              <a:t>*</a:t>
            </a:r>
            <a:r>
              <a:rPr lang="el-GR" sz="2000" dirty="0"/>
              <a:t>.</a:t>
            </a:r>
          </a:p>
          <a:p>
            <a:endParaRPr lang="en-GB" sz="20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52</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610" y="2321332"/>
            <a:ext cx="4556779" cy="4528030"/>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794345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3.6 Ένα Αριθμητικό Παράδειγμα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20000"/>
              </a:bodyPr>
              <a:lstStyle/>
              <a:p>
                <a:r>
                  <a:rPr lang="el-GR" sz="2400" dirty="0"/>
                  <a:t>Η τιμή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=0,7240</m:t>
                    </m:r>
                  </m:oMath>
                </a14:m>
                <a:r>
                  <a:rPr lang="el-GR" sz="2400" dirty="0"/>
                  <a:t>, η οποία μετρά την κλίση της γραμμής, δείχνει ότι, εντός του εύρους δείγματος της</a:t>
                </a:r>
                <a:r>
                  <a:rPr lang="el-GR" sz="2400" i="1" dirty="0"/>
                  <a:t> X</a:t>
                </a:r>
                <a:r>
                  <a:rPr lang="el-GR" sz="2400" dirty="0"/>
                  <a:t> μεταξύ 6 και 18 ετών εκπαίδευσης, καθώς η </a:t>
                </a:r>
                <a:r>
                  <a:rPr lang="el-GR" sz="2400" i="1" dirty="0"/>
                  <a:t>Χ</a:t>
                </a:r>
                <a:r>
                  <a:rPr lang="el-GR" sz="2400" dirty="0"/>
                  <a:t> αυξάνεται κατά 1, η εκτιμημένη αύξηση στο μέσο ωρομίσθιο είναι περίπου 72 </a:t>
                </a:r>
                <a:r>
                  <a:rPr lang="en-US" sz="2400" dirty="0"/>
                  <a:t>cents</a:t>
                </a:r>
                <a:r>
                  <a:rPr lang="el-GR" sz="2400" dirty="0"/>
                  <a:t>. Δηλαδή, κάθε επιπλέον έτος σχολικής φοίτησης, κατά μέσο όρο, αυξάνει το ωρομίσθιο κατά περίπου 72 </a:t>
                </a:r>
                <a:r>
                  <a:rPr lang="en-US" sz="2400" dirty="0"/>
                  <a:t>cents</a:t>
                </a:r>
                <a:r>
                  <a:rPr lang="el-GR" sz="2400" dirty="0"/>
                  <a:t>. </a:t>
                </a:r>
              </a:p>
              <a:p>
                <a:r>
                  <a:rPr lang="el-GR" sz="2400" dirty="0"/>
                  <a:t>Η τιμή του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oMath>
                </a14:m>
                <a:r>
                  <a:rPr lang="el-GR" sz="2400" dirty="0"/>
                  <a:t> = -0,0144, που είναι ο συντελεστής σταθεράς της γραμμής, δείχνει το μέσο μισθολογικό επίπεδο όταν το επίπεδο της εκπαίδευσης είναι μηδενικό. Η συγκεκριμένη, κυριολεκτική, ερμηνεία του συντελεστή σταθεράς στην προκειμένη περίπτωση δεν έχει κανένα νόημα. Πώς θα μπορούσαν να υπάρξουν αρνητικοί μισθοί; </a:t>
                </a:r>
              </a:p>
              <a:p>
                <a:r>
                  <a:rPr lang="el-GR" sz="2400" dirty="0"/>
                  <a:t>Η τιμή του </a:t>
                </a:r>
                <a:r>
                  <a:rPr lang="en-US" sz="2400" i="1" dirty="0"/>
                  <a:t>r</a:t>
                </a:r>
                <a:r>
                  <a:rPr lang="el-GR" sz="2400" baseline="30000" dirty="0"/>
                  <a:t>2</a:t>
                </a:r>
                <a:r>
                  <a:rPr lang="el-GR" sz="2400" dirty="0"/>
                  <a:t>, ύψους 0,90 δείχνει ότι η εκπαίδευση εξηγεί περίπου το 90 τοις εκατό της μεταβολής στο ωρομίσθιο. Λαμβάνοντας υπόψη ότι ο</a:t>
                </a:r>
                <a:r>
                  <a:rPr lang="el-GR" sz="2400" i="1" dirty="0"/>
                  <a:t> </a:t>
                </a:r>
                <a:r>
                  <a:rPr lang="en-US" sz="2400" i="1" dirty="0"/>
                  <a:t>r</a:t>
                </a:r>
                <a:r>
                  <a:rPr lang="el-GR" sz="2400" baseline="30000" dirty="0"/>
                  <a:t>2</a:t>
                </a:r>
                <a:r>
                  <a:rPr lang="el-GR" sz="2400" dirty="0"/>
                  <a:t> μπορεί να έχει μέγιστη τιμή το 1, η γραμμή παλινδρόμησής μας παρουσιάζει πολύ καλή προσαρμογή στα στοιχεία. Ο συντελεστής συσχέτισης, </a:t>
                </a:r>
                <a:r>
                  <a:rPr lang="el-GR" sz="2400" i="1" dirty="0"/>
                  <a:t>r</a:t>
                </a:r>
                <a:r>
                  <a:rPr lang="el-GR" sz="2400" dirty="0"/>
                  <a:t> = 0,9521, δείχνει ότι οι μισθοί και η εκπαίδευση εμφανίζουν υψηλή θετική συσχέτιση.</a:t>
                </a:r>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593" t="-1752" r="-1185"/>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53</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794345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3.7 Επεξηγηματικά Παραδείγματα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dirty="0"/>
                  <a:t>Παράδειγμα 3.1</a:t>
                </a:r>
                <a:r>
                  <a:rPr lang="el-GR" dirty="0"/>
                  <a:t> </a:t>
                </a:r>
                <a:r>
                  <a:rPr lang="el-GR" i="1" dirty="0"/>
                  <a:t>Η Σχέση Κατανάλωσης - Εισοδήματος στις Η.Π.Α., 1960-2005</a:t>
                </a:r>
                <a:endParaRPr lang="el-GR" dirty="0"/>
              </a:p>
              <a:p>
                <a:pPr marL="0" indent="0" algn="ctr">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𝑌</m:t>
                              </m:r>
                            </m:e>
                          </m:acc>
                        </m:e>
                        <m:sub>
                          <m:r>
                            <a:rPr lang="el-GR" i="1">
                              <a:latin typeface="Cambria Math"/>
                            </a:rPr>
                            <m:t>𝑡</m:t>
                          </m:r>
                        </m:sub>
                      </m:sSub>
                      <m:r>
                        <a:rPr lang="el-GR" i="1">
                          <a:latin typeface="Cambria Math"/>
                        </a:rPr>
                        <m:t>=−299,5913+0,7218</m:t>
                      </m:r>
                      <m:sSub>
                        <m:sSubPr>
                          <m:ctrlPr>
                            <a:rPr lang="el-GR" i="1">
                              <a:latin typeface="Cambria Math" panose="02040503050406030204" pitchFamily="18" charset="0"/>
                            </a:rPr>
                          </m:ctrlPr>
                        </m:sSubPr>
                        <m:e>
                          <m:r>
                            <a:rPr lang="el-GR" i="1">
                              <a:latin typeface="Cambria Math"/>
                            </a:rPr>
                            <m:t>𝑋</m:t>
                          </m:r>
                        </m:e>
                        <m:sub>
                          <m:r>
                            <a:rPr lang="el-GR" i="1">
                              <a:latin typeface="Cambria Math"/>
                            </a:rPr>
                            <m:t>𝑡</m:t>
                          </m:r>
                        </m:sub>
                      </m:sSub>
                    </m:oMath>
                  </m:oMathPara>
                </a14:m>
                <a:endParaRPr lang="el-GR" dirty="0"/>
              </a:p>
              <a:p>
                <a:pPr marL="0" indent="0" algn="ctr">
                  <a:buNone/>
                </a:pPr>
                <a14:m>
                  <m:oMath xmlns:m="http://schemas.openxmlformats.org/officeDocument/2006/math">
                    <m:r>
                      <m:rPr>
                        <m:sty m:val="p"/>
                      </m:rPr>
                      <a:rPr lang="en-US">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1</m:t>
                            </m:r>
                          </m:sub>
                        </m:sSub>
                      </m:e>
                    </m:d>
                    <m:r>
                      <a:rPr lang="en-US" i="1">
                        <a:latin typeface="Cambria Math"/>
                      </a:rPr>
                      <m:t>=827,4195</m:t>
                    </m:r>
                  </m:oMath>
                </a14:m>
                <a:r>
                  <a:rPr lang="en-US" dirty="0"/>
                  <a:t>  se</a:t>
                </a:r>
                <a14:m>
                  <m:oMath xmlns:m="http://schemas.openxmlformats.org/officeDocument/2006/math">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1</m:t>
                            </m:r>
                          </m:sub>
                        </m:sSub>
                      </m:e>
                    </m:d>
                    <m:r>
                      <a:rPr lang="en-US" i="1">
                        <a:latin typeface="Cambria Math"/>
                      </a:rPr>
                      <m:t>=28,7649</m:t>
                    </m:r>
                  </m:oMath>
                </a14:m>
                <a:endParaRPr lang="el-GR" dirty="0"/>
              </a:p>
              <a:p>
                <a:pPr marL="0" indent="0" algn="ctr">
                  <a:buNone/>
                </a:pPr>
                <a14:m>
                  <m:oMath xmlns:m="http://schemas.openxmlformats.org/officeDocument/2006/math">
                    <m:r>
                      <m:rPr>
                        <m:sty m:val="p"/>
                      </m:rPr>
                      <a:rPr lang="en-US">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2</m:t>
                            </m:r>
                          </m:sub>
                        </m:sSub>
                      </m:e>
                    </m:d>
                    <m:r>
                      <a:rPr lang="en-US" i="1">
                        <a:latin typeface="Cambria Math"/>
                      </a:rPr>
                      <m:t>=0,0000195</m:t>
                    </m:r>
                  </m:oMath>
                </a14:m>
                <a:r>
                  <a:rPr lang="en-US" dirty="0"/>
                  <a:t>  se</a:t>
                </a:r>
                <a14:m>
                  <m:oMath xmlns:m="http://schemas.openxmlformats.org/officeDocument/2006/math">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2</m:t>
                            </m:r>
                          </m:sub>
                        </m:sSub>
                      </m:e>
                    </m:d>
                    <m:r>
                      <a:rPr lang="en-US" i="1">
                        <a:latin typeface="Cambria Math"/>
                      </a:rPr>
                      <m:t>=0,004423</m:t>
                    </m:r>
                  </m:oMath>
                </a14:m>
                <a:endParaRPr lang="el-GR" dirty="0"/>
              </a:p>
              <a:p>
                <a:pPr marL="0" indent="0" algn="ctr">
                  <a:buNone/>
                </a:pPr>
                <a14:m>
                  <m:oMath xmlns:m="http://schemas.openxmlformats.org/officeDocument/2006/math">
                    <m:sSup>
                      <m:sSupPr>
                        <m:ctrlPr>
                          <a:rPr lang="el-GR" i="1">
                            <a:latin typeface="Cambria Math" panose="02040503050406030204" pitchFamily="18" charset="0"/>
                          </a:rPr>
                        </m:ctrlPr>
                      </m:sSupPr>
                      <m:e>
                        <m:r>
                          <a:rPr lang="en-US" i="1">
                            <a:latin typeface="Cambria Math"/>
                          </a:rPr>
                          <m:t>𝑟</m:t>
                        </m:r>
                      </m:e>
                      <m:sup>
                        <m:r>
                          <a:rPr lang="el-GR" i="1">
                            <a:latin typeface="Cambria Math"/>
                          </a:rPr>
                          <m:t>2</m:t>
                        </m:r>
                      </m:sup>
                    </m:sSup>
                    <m:r>
                      <a:rPr lang="el-GR" i="1">
                        <a:latin typeface="Cambria Math"/>
                      </a:rPr>
                      <m:t>=0,9983</m:t>
                    </m:r>
                  </m:oMath>
                </a14:m>
                <a:r>
                  <a:rPr lang="el-GR" dirty="0"/>
                  <a:t>  </a:t>
                </a:r>
                <a14:m>
                  <m:oMath xmlns:m="http://schemas.openxmlformats.org/officeDocument/2006/math">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a:rPr>
                              <m:t>𝜎</m:t>
                            </m:r>
                          </m:e>
                        </m:acc>
                      </m:e>
                      <m:sup>
                        <m:r>
                          <a:rPr lang="el-GR" i="1">
                            <a:latin typeface="Cambria Math"/>
                          </a:rPr>
                          <m:t>2</m:t>
                        </m:r>
                      </m:sup>
                    </m:sSup>
                    <m:r>
                      <a:rPr lang="el-GR" i="1">
                        <a:latin typeface="Cambria Math"/>
                      </a:rPr>
                      <m:t>=73,56689</m:t>
                    </m:r>
                  </m:oMath>
                </a14:m>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54</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3.7 Επεξηγηματικά Παραδείγματα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dirty="0"/>
                  <a:t>ΠΑΡΑΔΕΙΓΜΑ 3.2</a:t>
                </a:r>
                <a:r>
                  <a:rPr lang="el-GR" dirty="0"/>
                  <a:t> </a:t>
                </a:r>
                <a:r>
                  <a:rPr lang="el-GR" i="1" dirty="0"/>
                  <a:t>Δαπάνες για Τρόφιμα στην Ινδία</a:t>
                </a:r>
                <a:endParaRPr lang="el-GR" dirty="0"/>
              </a:p>
              <a:p>
                <a:pPr marL="0" indent="0" algn="ctr">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sSub>
                            <m:sSubPr>
                              <m:ctrlPr>
                                <a:rPr lang="el-GR" i="1">
                                  <a:latin typeface="Cambria Math" panose="02040503050406030204" pitchFamily="18" charset="0"/>
                                </a:rPr>
                              </m:ctrlPr>
                            </m:sSubPr>
                            <m:e>
                              <m:r>
                                <m:rPr>
                                  <m:sty m:val="p"/>
                                </m:rPr>
                                <a:rPr lang="en-US">
                                  <a:latin typeface="Cambria Math"/>
                                </a:rPr>
                                <m:t>FoodExp</m:t>
                              </m:r>
                            </m:e>
                            <m:sub>
                              <m:r>
                                <a:rPr lang="en-US" i="1">
                                  <a:latin typeface="Cambria Math"/>
                                </a:rPr>
                                <m:t>𝑖</m:t>
                              </m:r>
                            </m:sub>
                          </m:sSub>
                        </m:e>
                      </m:acc>
                      <m:r>
                        <a:rPr lang="en-US" i="1">
                          <a:latin typeface="Cambria Math"/>
                        </a:rPr>
                        <m:t>=94,2087+0,4368</m:t>
                      </m:r>
                      <m:sSub>
                        <m:sSubPr>
                          <m:ctrlPr>
                            <a:rPr lang="el-GR" i="1">
                              <a:latin typeface="Cambria Math" panose="02040503050406030204" pitchFamily="18" charset="0"/>
                            </a:rPr>
                          </m:ctrlPr>
                        </m:sSubPr>
                        <m:e>
                          <m:r>
                            <m:rPr>
                              <m:sty m:val="p"/>
                            </m:rPr>
                            <a:rPr lang="en-US">
                              <a:latin typeface="Cambria Math"/>
                            </a:rPr>
                            <m:t>TotalExp</m:t>
                          </m:r>
                        </m:e>
                        <m:sub>
                          <m:r>
                            <a:rPr lang="en-US" i="1">
                              <a:latin typeface="Cambria Math"/>
                            </a:rPr>
                            <m:t>𝑖</m:t>
                          </m:r>
                        </m:sub>
                      </m:sSub>
                    </m:oMath>
                  </m:oMathPara>
                </a14:m>
                <a:endParaRPr lang="el-GR" dirty="0"/>
              </a:p>
              <a:p>
                <a:pPr marL="0" indent="0" algn="ctr">
                  <a:buNone/>
                </a:pPr>
                <a14:m>
                  <m:oMath xmlns:m="http://schemas.openxmlformats.org/officeDocument/2006/math">
                    <m:r>
                      <m:rPr>
                        <m:sty m:val="p"/>
                      </m:rPr>
                      <a:rPr lang="en-US">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1</m:t>
                            </m:r>
                          </m:sub>
                        </m:sSub>
                      </m:e>
                    </m:d>
                    <m:r>
                      <a:rPr lang="en-US" i="1">
                        <a:latin typeface="Cambria Math"/>
                      </a:rPr>
                      <m:t>=2560,9401</m:t>
                    </m:r>
                  </m:oMath>
                </a14:m>
                <a:r>
                  <a:rPr lang="en-US" dirty="0"/>
                  <a:t>  se</a:t>
                </a:r>
                <a14:m>
                  <m:oMath xmlns:m="http://schemas.openxmlformats.org/officeDocument/2006/math">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1</m:t>
                            </m:r>
                          </m:sub>
                        </m:sSub>
                      </m:e>
                    </m:d>
                    <m:r>
                      <a:rPr lang="en-US" i="1">
                        <a:latin typeface="Cambria Math"/>
                      </a:rPr>
                      <m:t>=50,8563</m:t>
                    </m:r>
                  </m:oMath>
                </a14:m>
                <a:endParaRPr lang="el-GR" dirty="0"/>
              </a:p>
              <a:p>
                <a:pPr marL="0" indent="0" algn="ctr">
                  <a:buNone/>
                </a:pPr>
                <a14:m>
                  <m:oMath xmlns:m="http://schemas.openxmlformats.org/officeDocument/2006/math">
                    <m:r>
                      <m:rPr>
                        <m:sty m:val="p"/>
                      </m:rPr>
                      <a:rPr lang="en-US">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2</m:t>
                            </m:r>
                          </m:sub>
                        </m:sSub>
                      </m:e>
                    </m:d>
                    <m:r>
                      <a:rPr lang="en-US" i="1">
                        <a:latin typeface="Cambria Math"/>
                      </a:rPr>
                      <m:t>=0,0061</m:t>
                    </m:r>
                  </m:oMath>
                </a14:m>
                <a:r>
                  <a:rPr lang="en-US" dirty="0"/>
                  <a:t>  se</a:t>
                </a:r>
                <a14:m>
                  <m:oMath xmlns:m="http://schemas.openxmlformats.org/officeDocument/2006/math">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n-US" i="1">
                                <a:latin typeface="Cambria Math"/>
                              </a:rPr>
                              <m:t>2</m:t>
                            </m:r>
                          </m:sub>
                        </m:sSub>
                      </m:e>
                    </m:d>
                    <m:r>
                      <a:rPr lang="en-US" i="1">
                        <a:latin typeface="Cambria Math"/>
                      </a:rPr>
                      <m:t>=0,0783</m:t>
                    </m:r>
                  </m:oMath>
                </a14:m>
                <a:endParaRPr lang="el-GR" dirty="0"/>
              </a:p>
              <a:p>
                <a:pPr marL="0" indent="0" algn="ctr">
                  <a:buNone/>
                </a:pPr>
                <a14:m>
                  <m:oMath xmlns:m="http://schemas.openxmlformats.org/officeDocument/2006/math">
                    <m:sSup>
                      <m:sSupPr>
                        <m:ctrlPr>
                          <a:rPr lang="el-GR" i="1">
                            <a:latin typeface="Cambria Math" panose="02040503050406030204" pitchFamily="18" charset="0"/>
                          </a:rPr>
                        </m:ctrlPr>
                      </m:sSupPr>
                      <m:e>
                        <m:r>
                          <a:rPr lang="en-US" i="1">
                            <a:latin typeface="Cambria Math"/>
                          </a:rPr>
                          <m:t>𝑟</m:t>
                        </m:r>
                      </m:e>
                      <m:sup>
                        <m:r>
                          <a:rPr lang="el-GR" i="1">
                            <a:latin typeface="Cambria Math"/>
                          </a:rPr>
                          <m:t>2</m:t>
                        </m:r>
                      </m:sup>
                    </m:sSup>
                    <m:r>
                      <a:rPr lang="el-GR" i="1">
                        <a:latin typeface="Cambria Math"/>
                      </a:rPr>
                      <m:t>=0,3698</m:t>
                    </m:r>
                  </m:oMath>
                </a14:m>
                <a:r>
                  <a:rPr lang="el-GR" dirty="0"/>
                  <a:t>  </a:t>
                </a:r>
                <a14:m>
                  <m:oMath xmlns:m="http://schemas.openxmlformats.org/officeDocument/2006/math">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a:rPr>
                              <m:t>𝜎</m:t>
                            </m:r>
                          </m:e>
                        </m:acc>
                      </m:e>
                      <m:sup>
                        <m:r>
                          <a:rPr lang="el-GR" i="1">
                            <a:latin typeface="Cambria Math"/>
                          </a:rPr>
                          <m:t>2</m:t>
                        </m:r>
                      </m:sup>
                    </m:sSup>
                    <m:r>
                      <a:rPr lang="el-GR" i="1">
                        <a:latin typeface="Cambria Math"/>
                      </a:rPr>
                      <m:t>=4469,6913</m:t>
                    </m:r>
                  </m:oMath>
                </a14:m>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55</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25264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3.7 Επεξηγηματικά Παραδείγματα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sz="2400" b="1" dirty="0"/>
                  <a:t>ΠΑΡΑΔΕΙΓΜΑ 3.3</a:t>
                </a:r>
                <a:r>
                  <a:rPr lang="el-GR" sz="2400" dirty="0"/>
                  <a:t> </a:t>
                </a:r>
                <a:r>
                  <a:rPr lang="el-GR" sz="2400" i="1" dirty="0"/>
                  <a:t>Η Ζήτηση για Κινητά Τηλέφωνα και Η/Υ σε Σχέση με το Κατά Κεφαλήν Προσωπικό Εισόδημα</a:t>
                </a:r>
                <a:endParaRPr lang="el-GR" sz="2400" dirty="0"/>
              </a:p>
              <a:p>
                <a:pPr marL="0" indent="0" algn="ctr">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a:rPr>
                                <m:t>𝑌</m:t>
                              </m:r>
                            </m:e>
                          </m:acc>
                        </m:e>
                        <m:sub>
                          <m:r>
                            <a:rPr lang="en-US" i="1">
                              <a:latin typeface="Cambria Math"/>
                            </a:rPr>
                            <m:t>𝑖</m:t>
                          </m:r>
                        </m:sub>
                      </m:sSub>
                      <m:r>
                        <a:rPr lang="en-US" i="1">
                          <a:latin typeface="Cambria Math"/>
                        </a:rPr>
                        <m:t>=14,4773+0,0022</m:t>
                      </m:r>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oMath>
                  </m:oMathPara>
                </a14:m>
                <a:endParaRPr lang="el-GR" dirty="0"/>
              </a:p>
              <a:p>
                <a:pPr marL="0" indent="0" algn="ctr">
                  <a:buNone/>
                </a:pPr>
                <a:r>
                  <a:rPr lang="en-US" dirty="0"/>
                  <a:t>se</a:t>
                </a:r>
                <a14:m>
                  <m:oMath xmlns:m="http://schemas.openxmlformats.org/officeDocument/2006/math">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r>
                      <a:rPr lang="el-GR" i="1">
                        <a:latin typeface="Cambria Math"/>
                      </a:rPr>
                      <m:t>=6,1523  </m:t>
                    </m:r>
                  </m:oMath>
                </a14:m>
                <a:endParaRPr lang="el-GR" dirty="0"/>
              </a:p>
              <a:p>
                <a:pPr marL="0" indent="0" algn="ctr">
                  <a:buNone/>
                </a:pPr>
                <a:r>
                  <a:rPr lang="en-US" dirty="0"/>
                  <a:t>se</a:t>
                </a:r>
                <a14:m>
                  <m:oMath xmlns:m="http://schemas.openxmlformats.org/officeDocument/2006/math">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r>
                      <a:rPr lang="el-GR" i="1">
                        <a:latin typeface="Cambria Math"/>
                      </a:rPr>
                      <m:t>=0,00032</m:t>
                    </m:r>
                  </m:oMath>
                </a14:m>
                <a:endParaRPr lang="el-GR" dirty="0"/>
              </a:p>
              <a:p>
                <a:pPr marL="0" indent="0" algn="ctr">
                  <a:buNone/>
                </a:pPr>
                <a14:m>
                  <m:oMath xmlns:m="http://schemas.openxmlformats.org/officeDocument/2006/math">
                    <m:sSup>
                      <m:sSupPr>
                        <m:ctrlPr>
                          <a:rPr lang="el-GR" i="1">
                            <a:latin typeface="Cambria Math" panose="02040503050406030204" pitchFamily="18" charset="0"/>
                          </a:rPr>
                        </m:ctrlPr>
                      </m:sSupPr>
                      <m:e>
                        <m:r>
                          <a:rPr lang="en-US" i="1">
                            <a:latin typeface="Cambria Math"/>
                          </a:rPr>
                          <m:t>𝑟</m:t>
                        </m:r>
                      </m:e>
                      <m:sup>
                        <m:r>
                          <a:rPr lang="el-GR" i="1">
                            <a:latin typeface="Cambria Math"/>
                          </a:rPr>
                          <m:t>2</m:t>
                        </m:r>
                      </m:sup>
                    </m:sSup>
                    <m:r>
                      <a:rPr lang="el-GR" i="1">
                        <a:latin typeface="Cambria Math"/>
                      </a:rPr>
                      <m:t>=0,6023</m:t>
                    </m:r>
                  </m:oMath>
                </a14:m>
                <a:r>
                  <a:rPr lang="el-GR" dirty="0"/>
                  <a:t>  </a:t>
                </a:r>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56</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25264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3.7 Επεξηγηματικά Παραδείγματα </a:t>
            </a:r>
            <a:endParaRPr lang="en-GB" dirty="0"/>
          </a:p>
        </p:txBody>
      </p:sp>
      <p:sp>
        <p:nvSpPr>
          <p:cNvPr id="3" name="Θέση περιεχομένου 2"/>
          <p:cNvSpPr>
            <a:spLocks noGrp="1"/>
          </p:cNvSpPr>
          <p:nvPr>
            <p:ph idx="1"/>
          </p:nvPr>
        </p:nvSpPr>
        <p:spPr>
          <a:xfrm>
            <a:off x="179512" y="2562158"/>
            <a:ext cx="3466728" cy="3091294"/>
          </a:xfrm>
        </p:spPr>
        <p:txBody>
          <a:bodyPr>
            <a:normAutofit/>
          </a:bodyPr>
          <a:lstStyle/>
          <a:p>
            <a:pPr marL="0" indent="0">
              <a:buNone/>
            </a:pPr>
            <a:r>
              <a:rPr lang="el-GR" sz="1600" b="1" dirty="0"/>
              <a:t>ΠΑΡΑΔΕΙΓΜΑ 3.3</a:t>
            </a:r>
            <a:r>
              <a:rPr lang="el-GR" sz="1600" dirty="0"/>
              <a:t> </a:t>
            </a:r>
            <a:r>
              <a:rPr lang="el-GR" sz="1600" i="1" dirty="0"/>
              <a:t>Η Ζήτηση για Κινητά Τηλέφωνα και Η/Υ σε Σχέση με το Κατά Κεφαλήν Προσωπικό Εισόδημα</a:t>
            </a:r>
            <a:endParaRPr lang="el-GR" sz="1600" dirty="0"/>
          </a:p>
          <a:p>
            <a:pPr marL="0" indent="0">
              <a:buNone/>
            </a:pPr>
            <a:r>
              <a:rPr lang="el-GR" sz="1600" b="1" dirty="0"/>
              <a:t>ΠΙΝΑΚΑΣ 3.3 </a:t>
            </a:r>
            <a:r>
              <a:rPr lang="el-GR" sz="1600" dirty="0"/>
              <a:t>Αριθμός Συνδρομητών Κινητής Τηλεφωνίας ανά Εκατό Άτομα, Αριθμός Η/Υ ανά 100 Άτομα και Κατά Κεφαλήν Εισόδημα σε Επιλεγμένες Χώρες (2003). </a:t>
            </a:r>
            <a:endParaRPr lang="en-GB" sz="1600" dirty="0"/>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57</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622" y="1196752"/>
            <a:ext cx="4793704" cy="5667768"/>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51040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3.8 Μία Σημείωση Αναφορικά με τα Πειράματα </a:t>
            </a:r>
            <a:r>
              <a:rPr lang="el-GR" b="1" dirty="0" err="1"/>
              <a:t>Monte</a:t>
            </a:r>
            <a:r>
              <a:rPr lang="el-GR" b="1" dirty="0"/>
              <a:t> </a:t>
            </a:r>
            <a:r>
              <a:rPr lang="el-GR" b="1" dirty="0" err="1"/>
              <a:t>Carlo</a:t>
            </a:r>
            <a:endParaRPr lang="en-GB" dirty="0"/>
          </a:p>
        </p:txBody>
      </p:sp>
      <p:sp>
        <p:nvSpPr>
          <p:cNvPr id="3" name="Θέση περιεχομένου 2"/>
          <p:cNvSpPr>
            <a:spLocks noGrp="1"/>
          </p:cNvSpPr>
          <p:nvPr>
            <p:ph idx="1"/>
          </p:nvPr>
        </p:nvSpPr>
        <p:spPr/>
        <p:txBody>
          <a:bodyPr>
            <a:normAutofit fontScale="92500"/>
          </a:bodyPr>
          <a:lstStyle/>
          <a:p>
            <a:r>
              <a:rPr lang="el-GR" dirty="0"/>
              <a:t>Πώς όμως γνωρίζει κάποιος ότι η ιδιότητα BLUE ισχύει; </a:t>
            </a:r>
          </a:p>
          <a:p>
            <a:r>
              <a:rPr lang="el-GR" dirty="0"/>
              <a:t>Πώς μπορεί κάποιος να καταλήξει σε συγκεκριμένο συμπέρασμα σχετικά με το κατά πόσο είναι αμερόληπτοι οι εκτιμητές της OLS; </a:t>
            </a:r>
          </a:p>
          <a:p>
            <a:r>
              <a:rPr lang="el-GR" dirty="0"/>
              <a:t>Η απάντηση παρέχεται από τα λεγόμενα πειράματα </a:t>
            </a:r>
            <a:r>
              <a:rPr lang="el-GR" b="1" dirty="0" err="1"/>
              <a:t>Monte</a:t>
            </a:r>
            <a:r>
              <a:rPr lang="el-GR" b="1" dirty="0"/>
              <a:t> </a:t>
            </a:r>
            <a:r>
              <a:rPr lang="el-GR" b="1" dirty="0" err="1"/>
              <a:t>Carlo</a:t>
            </a:r>
            <a:r>
              <a:rPr lang="el-GR" dirty="0"/>
              <a:t>, τα οποία είναι ουσιαστικά πειράματα προσομοιώσεων σε Η/Υ, ή πειράματα δειγματοληψίας.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58</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125264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3.8 Μία Σημείωση Αναφορικά με τα Πειράματα </a:t>
            </a:r>
            <a:r>
              <a:rPr lang="el-GR" b="1" dirty="0" err="1"/>
              <a:t>Monte</a:t>
            </a:r>
            <a:r>
              <a:rPr lang="el-GR" b="1" dirty="0"/>
              <a:t> </a:t>
            </a:r>
            <a:r>
              <a:rPr lang="el-GR" b="1" dirty="0" err="1"/>
              <a:t>Carlo</a:t>
            </a:r>
            <a:endParaRPr lang="en-GB" dirty="0"/>
          </a:p>
        </p:txBody>
      </p:sp>
      <p:sp>
        <p:nvSpPr>
          <p:cNvPr id="3" name="Θέση περιεχομένου 2"/>
          <p:cNvSpPr>
            <a:spLocks noGrp="1"/>
          </p:cNvSpPr>
          <p:nvPr>
            <p:ph idx="1"/>
          </p:nvPr>
        </p:nvSpPr>
        <p:spPr/>
        <p:txBody>
          <a:bodyPr>
            <a:normAutofit/>
          </a:bodyPr>
          <a:lstStyle/>
          <a:p>
            <a:r>
              <a:rPr lang="el-GR" sz="3600" dirty="0"/>
              <a:t>Για να παρουσιάσουμε την κεντρική ιδέα, ας εξετάσουμε τη </a:t>
            </a:r>
            <a:r>
              <a:rPr lang="el-GR" sz="3600" dirty="0" err="1"/>
              <a:t>διμεταβλητή</a:t>
            </a:r>
            <a:r>
              <a:rPr lang="el-GR" sz="3600" dirty="0"/>
              <a:t> PRF μας:</a:t>
            </a:r>
          </a:p>
          <a:p>
            <a:pPr marL="0" indent="0" algn="ctr">
              <a:buNone/>
            </a:pPr>
            <a:r>
              <a:rPr lang="en-US" sz="3600" i="1" dirty="0"/>
              <a:t>Y</a:t>
            </a:r>
            <a:r>
              <a:rPr lang="en-US" sz="3600" i="1" baseline="-25000" dirty="0"/>
              <a:t>i</a:t>
            </a:r>
            <a:r>
              <a:rPr lang="el-GR" sz="3600" dirty="0"/>
              <a:t> = </a:t>
            </a:r>
            <a:r>
              <a:rPr lang="el-GR" sz="3600" i="1" dirty="0"/>
              <a:t>β</a:t>
            </a:r>
            <a:r>
              <a:rPr lang="el-GR" sz="3600" baseline="-25000" dirty="0"/>
              <a:t>1</a:t>
            </a:r>
            <a:r>
              <a:rPr lang="el-GR" sz="3600" dirty="0"/>
              <a:t> + </a:t>
            </a:r>
            <a:r>
              <a:rPr lang="el-GR" sz="3600" i="1" dirty="0"/>
              <a:t>β</a:t>
            </a:r>
            <a:r>
              <a:rPr lang="el-GR" sz="3600" baseline="-25000" dirty="0"/>
              <a:t>2</a:t>
            </a:r>
            <a:r>
              <a:rPr lang="en-US" sz="3600" i="1" dirty="0"/>
              <a:t>X</a:t>
            </a:r>
            <a:r>
              <a:rPr lang="en-US" sz="3600" i="1" baseline="-25000" dirty="0"/>
              <a:t>i</a:t>
            </a:r>
            <a:r>
              <a:rPr lang="el-GR" sz="3600" dirty="0"/>
              <a:t> + </a:t>
            </a:r>
            <a:r>
              <a:rPr lang="en-US" sz="3600" i="1" dirty="0" err="1"/>
              <a:t>u</a:t>
            </a:r>
            <a:r>
              <a:rPr lang="en-US" sz="3600" i="1" baseline="-25000" dirty="0" err="1"/>
              <a:t>i</a:t>
            </a:r>
            <a:endParaRPr lang="el-GR" sz="3600" dirty="0"/>
          </a:p>
          <a:p>
            <a:endParaRPr lang="en-GB" sz="36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59</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53546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10000"/>
              </a:bodyPr>
              <a:lstStyle/>
              <a:p>
                <a:r>
                  <a:rPr lang="el-GR" dirty="0"/>
                  <a:t>Η διαδικασία της </a:t>
                </a:r>
                <a:r>
                  <a:rPr lang="el-GR" dirty="0" err="1"/>
                  <a:t>παραγώγισης</a:t>
                </a:r>
                <a:r>
                  <a:rPr lang="el-GR" dirty="0"/>
                  <a:t>  δίνει τις παρακάτω εξισώσεις για την εκτίμηση των </a:t>
                </a:r>
                <a:r>
                  <a:rPr lang="el-GR" i="1" dirty="0"/>
                  <a:t>β</a:t>
                </a:r>
                <a:r>
                  <a:rPr lang="el-GR" baseline="-25000" dirty="0"/>
                  <a:t>1</a:t>
                </a:r>
                <a:r>
                  <a:rPr lang="el-GR" dirty="0"/>
                  <a:t> και </a:t>
                </a:r>
                <a:r>
                  <a:rPr lang="el-GR" i="1" dirty="0"/>
                  <a:t>β</a:t>
                </a:r>
                <a:r>
                  <a:rPr lang="el-GR" baseline="-25000" dirty="0"/>
                  <a:t>2</a:t>
                </a:r>
                <a:r>
                  <a:rPr lang="el-GR" dirty="0"/>
                  <a:t>:</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e>
                      </m:nary>
                      <m:r>
                        <a:rPr lang="en-US" i="1">
                          <a:latin typeface="Cambria Math"/>
                        </a:rPr>
                        <m:t>=</m:t>
                      </m:r>
                      <m:r>
                        <a:rPr lang="en-US" i="1">
                          <a:latin typeface="Cambria Math"/>
                        </a:rPr>
                        <m:t>𝑛</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e>
                      </m:nary>
                    </m:oMath>
                  </m:oMathPara>
                </a14:m>
                <a:endParaRPr lang="el-GR" dirty="0"/>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e>
                      </m:nary>
                      <m:r>
                        <a:rPr lang="en-US"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e>
                      </m:nary>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𝑋</m:t>
                              </m:r>
                            </m:e>
                            <m:sub>
                              <m:r>
                                <a:rPr lang="en-US" i="1">
                                  <a:latin typeface="Cambria Math"/>
                                </a:rPr>
                                <m:t>𝑖</m:t>
                              </m:r>
                            </m:sub>
                            <m:sup>
                              <m:r>
                                <a:rPr lang="en-US" i="1">
                                  <a:latin typeface="Cambria Math"/>
                                </a:rPr>
                                <m:t>2</m:t>
                              </m:r>
                            </m:sup>
                          </m:sSubSup>
                        </m:e>
                      </m:nary>
                    </m:oMath>
                  </m:oMathPara>
                </a14:m>
                <a:endParaRPr lang="el-GR" dirty="0"/>
              </a:p>
              <a:p>
                <a:r>
                  <a:rPr lang="el-GR" dirty="0"/>
                  <a:t>όπου </a:t>
                </a:r>
                <a:r>
                  <a:rPr lang="el-GR" i="1" dirty="0"/>
                  <a:t>n</a:t>
                </a:r>
                <a:r>
                  <a:rPr lang="el-GR" dirty="0"/>
                  <a:t> είναι το μέγεθος του δείγματος. Αυτές οι ταυτόχρονες εξισώσεις είναι γνωστές ως </a:t>
                </a:r>
                <a:r>
                  <a:rPr lang="el-GR" b="1" dirty="0"/>
                  <a:t>κανονικές εξισώσεις </a:t>
                </a:r>
                <a:r>
                  <a:rPr lang="el-GR" dirty="0"/>
                  <a:t>(</a:t>
                </a:r>
                <a:r>
                  <a:rPr lang="en-US" dirty="0"/>
                  <a:t>normal equations</a:t>
                </a:r>
                <a:r>
                  <a:rPr lang="el-GR" dirty="0"/>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3.8 Μία Σημείωση Αναφορικά με τα Πειράματα </a:t>
            </a:r>
            <a:r>
              <a:rPr lang="el-GR" b="1" dirty="0" err="1"/>
              <a:t>Monte</a:t>
            </a:r>
            <a:r>
              <a:rPr lang="el-GR" b="1" dirty="0"/>
              <a:t> </a:t>
            </a:r>
            <a:r>
              <a:rPr lang="el-GR" b="1" dirty="0" err="1"/>
              <a:t>Carlo</a:t>
            </a:r>
            <a:endParaRPr lang="en-GB" dirty="0"/>
          </a:p>
        </p:txBody>
      </p:sp>
      <p:sp>
        <p:nvSpPr>
          <p:cNvPr id="3" name="Θέση περιεχομένου 2"/>
          <p:cNvSpPr>
            <a:spLocks noGrp="1"/>
          </p:cNvSpPr>
          <p:nvPr>
            <p:ph idx="1"/>
          </p:nvPr>
        </p:nvSpPr>
        <p:spPr>
          <a:xfrm>
            <a:off x="457200" y="1772816"/>
            <a:ext cx="8229600" cy="4353347"/>
          </a:xfrm>
        </p:spPr>
        <p:txBody>
          <a:bodyPr>
            <a:normAutofit fontScale="62500" lnSpcReduction="20000"/>
          </a:bodyPr>
          <a:lstStyle/>
          <a:p>
            <a:r>
              <a:rPr lang="el-GR" dirty="0"/>
              <a:t>Ένα πείραμα </a:t>
            </a:r>
            <a:r>
              <a:rPr lang="el-GR" dirty="0" err="1"/>
              <a:t>Monte</a:t>
            </a:r>
            <a:r>
              <a:rPr lang="el-GR" dirty="0"/>
              <a:t> </a:t>
            </a:r>
            <a:r>
              <a:rPr lang="el-GR" dirty="0" err="1"/>
              <a:t>Carlo</a:t>
            </a:r>
            <a:r>
              <a:rPr lang="el-GR" dirty="0"/>
              <a:t> περιλαμβάνει τα εξής στάδια: </a:t>
            </a:r>
          </a:p>
          <a:p>
            <a:pPr marL="514350" indent="-514350">
              <a:buFont typeface="+mj-lt"/>
              <a:buAutoNum type="arabicPeriod"/>
            </a:pPr>
            <a:r>
              <a:rPr lang="el-GR" dirty="0"/>
              <a:t>Ας υποθέσουμε ότι οι πραγματικές τιμές των παραμέτρων είναι οι εξής: </a:t>
            </a:r>
            <a:r>
              <a:rPr lang="el-GR" i="1" dirty="0"/>
              <a:t>β</a:t>
            </a:r>
            <a:r>
              <a:rPr lang="el-GR" baseline="-25000" dirty="0"/>
              <a:t>1</a:t>
            </a:r>
            <a:r>
              <a:rPr lang="el-GR" dirty="0"/>
              <a:t> = 20 και </a:t>
            </a:r>
            <a:r>
              <a:rPr lang="el-GR" i="1" dirty="0"/>
              <a:t>β</a:t>
            </a:r>
            <a:r>
              <a:rPr lang="el-GR" baseline="-25000" dirty="0"/>
              <a:t>2 </a:t>
            </a:r>
            <a:r>
              <a:rPr lang="el-GR" dirty="0"/>
              <a:t>= 0,6. </a:t>
            </a:r>
          </a:p>
          <a:p>
            <a:pPr marL="514350" indent="-514350">
              <a:buFont typeface="+mj-lt"/>
              <a:buAutoNum type="arabicPeriod"/>
            </a:pPr>
            <a:r>
              <a:rPr lang="el-GR" dirty="0"/>
              <a:t>Επιλέγουμε το μέγεθος του δείγματος, π.χ. </a:t>
            </a:r>
            <a:r>
              <a:rPr lang="el-GR" i="1" dirty="0"/>
              <a:t>n</a:t>
            </a:r>
            <a:r>
              <a:rPr lang="el-GR" dirty="0"/>
              <a:t> = 25. </a:t>
            </a:r>
          </a:p>
          <a:p>
            <a:pPr marL="514350" indent="-514350">
              <a:buFont typeface="+mj-lt"/>
              <a:buAutoNum type="arabicPeriod"/>
            </a:pPr>
            <a:r>
              <a:rPr lang="el-GR" dirty="0"/>
              <a:t>Καθορίζουμε τις τιμές της </a:t>
            </a:r>
            <a:r>
              <a:rPr lang="el-GR" i="1" dirty="0"/>
              <a:t>Χ</a:t>
            </a:r>
            <a:r>
              <a:rPr lang="el-GR" dirty="0"/>
              <a:t> για κάθε παρατήρηση. Συνολικά θα έχουμε 25 τιμές για τη </a:t>
            </a:r>
            <a:r>
              <a:rPr lang="el-GR" i="1" dirty="0"/>
              <a:t>X</a:t>
            </a:r>
            <a:r>
              <a:rPr lang="el-GR" dirty="0"/>
              <a:t>. </a:t>
            </a:r>
          </a:p>
          <a:p>
            <a:pPr marL="514350" indent="-514350">
              <a:buFont typeface="+mj-lt"/>
              <a:buAutoNum type="arabicPeriod"/>
            </a:pPr>
            <a:r>
              <a:rPr lang="el-GR" dirty="0"/>
              <a:t>Ας υποθέσουμε ότι εξετάζετε ένα πίνακα τυχαίων αριθμών, επιλέγετε 25 τιμές και τις ονομάζετε </a:t>
            </a:r>
            <a:r>
              <a:rPr lang="en-US" i="1" dirty="0" err="1"/>
              <a:t>u</a:t>
            </a:r>
            <a:r>
              <a:rPr lang="en-US" i="1" baseline="-25000" dirty="0" err="1"/>
              <a:t>i</a:t>
            </a:r>
            <a:r>
              <a:rPr lang="el-GR" dirty="0"/>
              <a:t> (πλέον τα περισσότερα στατιστικά πακέτα έχουν ενσωματωμένες «γεννήτριες» τυχαίων αριθμών). </a:t>
            </a:r>
          </a:p>
          <a:p>
            <a:pPr marL="514350" indent="-514350">
              <a:buFont typeface="+mj-lt"/>
              <a:buAutoNum type="arabicPeriod"/>
            </a:pPr>
            <a:r>
              <a:rPr lang="el-GR" dirty="0"/>
              <a:t>Καθότι </a:t>
            </a:r>
            <a:r>
              <a:rPr lang="el-GR" i="1" dirty="0"/>
              <a:t>γνωρίζουμε</a:t>
            </a:r>
            <a:r>
              <a:rPr lang="el-GR" dirty="0"/>
              <a:t> τα </a:t>
            </a:r>
            <a:r>
              <a:rPr lang="el-GR" i="1" dirty="0"/>
              <a:t>β</a:t>
            </a:r>
            <a:r>
              <a:rPr lang="el-GR" baseline="-25000" dirty="0"/>
              <a:t>1</a:t>
            </a:r>
            <a:r>
              <a:rPr lang="el-GR" dirty="0"/>
              <a:t>, </a:t>
            </a:r>
            <a:r>
              <a:rPr lang="el-GR" i="1" dirty="0"/>
              <a:t>β</a:t>
            </a:r>
            <a:r>
              <a:rPr lang="el-GR" baseline="-25000" dirty="0"/>
              <a:t>2</a:t>
            </a:r>
            <a:r>
              <a:rPr lang="el-GR" dirty="0"/>
              <a:t>, </a:t>
            </a:r>
            <a:r>
              <a:rPr lang="en-US" i="1" dirty="0"/>
              <a:t>X</a:t>
            </a:r>
            <a:r>
              <a:rPr lang="en-US" i="1" baseline="-25000" dirty="0"/>
              <a:t>i</a:t>
            </a:r>
            <a:r>
              <a:rPr lang="el-GR" dirty="0"/>
              <a:t>, και </a:t>
            </a:r>
            <a:r>
              <a:rPr lang="en-US" i="1" dirty="0" err="1"/>
              <a:t>u</a:t>
            </a:r>
            <a:r>
              <a:rPr lang="en-US" i="1" baseline="-25000" dirty="0" err="1"/>
              <a:t>i</a:t>
            </a:r>
            <a:r>
              <a:rPr lang="el-GR" dirty="0"/>
              <a:t>, μέσω της Εξίσωσης 3.8.1 παίρνουμε 25 τιμές για τη </a:t>
            </a:r>
            <a:r>
              <a:rPr lang="el-GR" i="1" dirty="0" err="1"/>
              <a:t>Y</a:t>
            </a:r>
            <a:r>
              <a:rPr lang="el-GR" i="1" baseline="-25000" dirty="0" err="1"/>
              <a:t>i</a:t>
            </a:r>
            <a:r>
              <a:rPr lang="el-GR" dirty="0"/>
              <a:t>. Στην πράξη, θεωρούμε ότι ο </a:t>
            </a:r>
            <a:r>
              <a:rPr lang="en-US" i="1" dirty="0" err="1"/>
              <a:t>u</a:t>
            </a:r>
            <a:r>
              <a:rPr lang="en-US" i="1" baseline="-25000" dirty="0" err="1"/>
              <a:t>i</a:t>
            </a:r>
            <a:r>
              <a:rPr lang="el-GR" dirty="0"/>
              <a:t> ακολουθεί μία συγκεκριμένη κατανομή πιθανότητας, ας πούμε, την κανονική, με ορισμένες παραμέτρους (π.χ., τη μέση τιμή και τη διακύμανση). Αφότου καθοριστούν οι τιμές των παραμέτρων, μπορεί κανείς εύκολα να υπολογίσει το</a:t>
            </a:r>
            <a:r>
              <a:rPr lang="el-GR" i="1" dirty="0"/>
              <a:t> </a:t>
            </a:r>
            <a:r>
              <a:rPr lang="en-US" i="1" dirty="0" err="1"/>
              <a:t>u</a:t>
            </a:r>
            <a:r>
              <a:rPr lang="en-US" i="1" baseline="-25000" dirty="0" err="1"/>
              <a:t>i</a:t>
            </a:r>
            <a:r>
              <a:rPr lang="el-GR" dirty="0"/>
              <a:t> με τη χρήση στατιστικών προγραμμάτων.</a:t>
            </a:r>
          </a:p>
          <a:p>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535469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3.8 Μία Σημείωση Αναφορικά με τα Πειράματα </a:t>
            </a:r>
            <a:r>
              <a:rPr lang="el-GR" b="1" dirty="0" err="1"/>
              <a:t>Monte</a:t>
            </a:r>
            <a:r>
              <a:rPr lang="el-GR" b="1" dirty="0"/>
              <a:t> </a:t>
            </a:r>
            <a:r>
              <a:rPr lang="el-GR" b="1" dirty="0" err="1"/>
              <a:t>Carlo</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a:t>Ένα πείραμα </a:t>
                </a:r>
                <a:r>
                  <a:rPr lang="el-GR" dirty="0" err="1"/>
                  <a:t>Monte</a:t>
                </a:r>
                <a:r>
                  <a:rPr lang="el-GR" dirty="0"/>
                  <a:t> </a:t>
                </a:r>
                <a:r>
                  <a:rPr lang="el-GR" dirty="0" err="1"/>
                  <a:t>Carlo</a:t>
                </a:r>
                <a:r>
                  <a:rPr lang="el-GR" dirty="0"/>
                  <a:t> περιλαμβάνει τα εξής στάδια: </a:t>
                </a:r>
              </a:p>
              <a:p>
                <a:pPr marL="514350" indent="-514350">
                  <a:buFont typeface="+mj-lt"/>
                  <a:buAutoNum type="arabicPeriod" startAt="6"/>
                </a:pPr>
                <a:r>
                  <a:rPr lang="el-GR" dirty="0"/>
                  <a:t>Χρησιμοποιώντας τώρα τις 25 τιμές που προέκυψαν για τη </a:t>
                </a:r>
                <a:r>
                  <a:rPr lang="el-GR" i="1" dirty="0" err="1"/>
                  <a:t>Y</a:t>
                </a:r>
                <a:r>
                  <a:rPr lang="el-GR" i="1" baseline="-25000" dirty="0" err="1"/>
                  <a:t>i</a:t>
                </a:r>
                <a:r>
                  <a:rPr lang="el-GR" dirty="0"/>
                  <a:t>, τις παλινδρομούμε με τις 25 τιμές της </a:t>
                </a:r>
                <a:r>
                  <a:rPr lang="el-GR" i="1" dirty="0"/>
                  <a:t>X</a:t>
                </a:r>
                <a:r>
                  <a:rPr lang="el-GR" dirty="0"/>
                  <a:t> που επιλέχθηκαν στο βήμα 3, αποκτώντας τους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 </m:t>
                    </m:r>
                  </m:oMath>
                </a14:m>
                <a:r>
                  <a:rPr lang="el-GR" dirty="0"/>
                  <a:t>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oMath>
                </a14:m>
                <a:r>
                  <a:rPr lang="el-GR" dirty="0"/>
                  <a:t>, τους εκτιμητές των ελαχίστων τετραγώνων. </a:t>
                </a:r>
              </a:p>
              <a:p>
                <a:pPr marL="514350" indent="-514350">
                  <a:buFont typeface="+mj-lt"/>
                  <a:buAutoNum type="arabicPeriod" startAt="6"/>
                </a:pPr>
                <a:r>
                  <a:rPr lang="el-GR" dirty="0"/>
                  <a:t>Ας υποθέσουμε ότι επαναλαμβάνουμε αυτό το πείραμα 99 φορές, χρησιμοποιώντας κάθε φορά τις ίδιες τιμές για τα </a:t>
                </a:r>
                <a:r>
                  <a:rPr lang="el-GR" i="1" dirty="0"/>
                  <a:t>β</a:t>
                </a:r>
                <a:r>
                  <a:rPr lang="el-GR" baseline="-25000" dirty="0"/>
                  <a:t>1</a:t>
                </a:r>
                <a:r>
                  <a:rPr lang="el-GR" dirty="0"/>
                  <a:t>, </a:t>
                </a:r>
                <a:r>
                  <a:rPr lang="el-GR" i="1" dirty="0"/>
                  <a:t>β</a:t>
                </a:r>
                <a:r>
                  <a:rPr lang="el-GR" baseline="-25000" dirty="0"/>
                  <a:t>2</a:t>
                </a:r>
                <a:r>
                  <a:rPr lang="el-GR" dirty="0"/>
                  <a:t> και </a:t>
                </a:r>
                <a:r>
                  <a:rPr lang="en-US" i="1" dirty="0"/>
                  <a:t>X</a:t>
                </a:r>
                <a:r>
                  <a:rPr lang="en-US" i="1" baseline="-25000" dirty="0"/>
                  <a:t>i</a:t>
                </a:r>
                <a:r>
                  <a:rPr lang="el-GR" dirty="0"/>
                  <a:t>. Ασφαλώς, οι τιμές του </a:t>
                </a:r>
                <a:r>
                  <a:rPr lang="en-US" i="1" dirty="0" err="1"/>
                  <a:t>u</a:t>
                </a:r>
                <a:r>
                  <a:rPr lang="en-US" i="1" baseline="-25000" dirty="0" err="1"/>
                  <a:t>i</a:t>
                </a:r>
                <a:r>
                  <a:rPr lang="el-GR" dirty="0"/>
                  <a:t> θα διαφέρουν από πείραμα σε πείραμα. Ως εκ τούτου, θα έχουμε 100 πειράματα, τα οποία θα δημιουργούν 100 τιμές για κάθε έναν από τους </a:t>
                </a:r>
                <a:r>
                  <a:rPr lang="el-GR" i="1" dirty="0"/>
                  <a:t>β</a:t>
                </a:r>
                <a:r>
                  <a:rPr lang="el-GR" baseline="-25000" dirty="0"/>
                  <a:t>1 </a:t>
                </a:r>
                <a:r>
                  <a:rPr lang="el-GR" dirty="0"/>
                  <a:t>και </a:t>
                </a:r>
                <a:r>
                  <a:rPr lang="el-GR" i="1" dirty="0"/>
                  <a:t>β</a:t>
                </a:r>
                <a:r>
                  <a:rPr lang="el-GR" baseline="-25000" dirty="0"/>
                  <a:t>2</a:t>
                </a:r>
                <a:r>
                  <a:rPr lang="el-GR" dirty="0"/>
                  <a:t>. (Στην πράξη, πραγματοποιούνται πολλά αντίστοιχα πειράματα, 1000 ή και 2000.) </a:t>
                </a:r>
              </a:p>
              <a:p>
                <a:pPr marL="514350" indent="-514350">
                  <a:buFont typeface="+mj-lt"/>
                  <a:buAutoNum type="arabicPeriod" startAt="6"/>
                </a:pPr>
                <a:r>
                  <a:rPr lang="el-GR" dirty="0"/>
                  <a:t>Οι μέσες τιμές αυτών των 100 εκτιμήσεων ονομάζονται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acc>
                              <m:accPr>
                                <m:chr m:val="̂"/>
                                <m:ctrlPr>
                                  <a:rPr lang="el-GR" i="1">
                                    <a:latin typeface="Cambria Math" panose="02040503050406030204" pitchFamily="18" charset="0"/>
                                  </a:rPr>
                                </m:ctrlPr>
                              </m:accPr>
                              <m:e>
                                <m:r>
                                  <a:rPr lang="el-GR" i="1">
                                    <a:latin typeface="Cambria Math"/>
                                  </a:rPr>
                                  <m:t>𝛽</m:t>
                                </m:r>
                              </m:e>
                            </m:acc>
                          </m:e>
                        </m:acc>
                      </m:e>
                      <m:sub>
                        <m:r>
                          <a:rPr lang="el-GR" i="1">
                            <a:latin typeface="Cambria Math"/>
                          </a:rPr>
                          <m:t>1</m:t>
                        </m:r>
                      </m:sub>
                    </m:sSub>
                    <m:r>
                      <a:rPr lang="el-GR" i="1">
                        <a:latin typeface="Cambria Math"/>
                      </a:rPr>
                      <m:t> </m:t>
                    </m:r>
                  </m:oMath>
                </a14:m>
                <a:r>
                  <a:rPr lang="el-GR" dirty="0"/>
                  <a:t>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acc>
                              <m:accPr>
                                <m:chr m:val="̂"/>
                                <m:ctrlPr>
                                  <a:rPr lang="el-GR" i="1">
                                    <a:latin typeface="Cambria Math" panose="02040503050406030204" pitchFamily="18" charset="0"/>
                                  </a:rPr>
                                </m:ctrlPr>
                              </m:accPr>
                              <m:e>
                                <m:r>
                                  <a:rPr lang="el-GR" i="1">
                                    <a:latin typeface="Cambria Math"/>
                                  </a:rPr>
                                  <m:t>𝛽</m:t>
                                </m:r>
                              </m:e>
                            </m:acc>
                          </m:e>
                        </m:acc>
                      </m:e>
                      <m:sub>
                        <m:r>
                          <a:rPr lang="el-GR" i="1">
                            <a:latin typeface="Cambria Math"/>
                          </a:rPr>
                          <m:t>2</m:t>
                        </m:r>
                      </m:sub>
                    </m:sSub>
                  </m:oMath>
                </a14:m>
                <a:r>
                  <a:rPr lang="el-GR" dirty="0"/>
                  <a:t>. </a:t>
                </a:r>
              </a:p>
              <a:p>
                <a:pPr marL="514350" indent="-514350">
                  <a:buFont typeface="+mj-lt"/>
                  <a:buAutoNum type="arabicPeriod" startAt="6"/>
                </a:pPr>
                <a:r>
                  <a:rPr lang="el-GR" dirty="0"/>
                  <a:t>Εάν αυτές οι μέσες τιμές είναι περίπου οι ίδιες με τις πραγματικές τιμές των </a:t>
                </a:r>
                <a:r>
                  <a:rPr lang="el-GR" i="1" dirty="0"/>
                  <a:t>β</a:t>
                </a:r>
                <a:r>
                  <a:rPr lang="el-GR" baseline="-25000" dirty="0"/>
                  <a:t>1 </a:t>
                </a:r>
                <a:r>
                  <a:rPr lang="el-GR" dirty="0"/>
                  <a:t>και </a:t>
                </a:r>
                <a:r>
                  <a:rPr lang="el-GR" i="1" dirty="0"/>
                  <a:t>β</a:t>
                </a:r>
                <a:r>
                  <a:rPr lang="el-GR" baseline="-25000" dirty="0"/>
                  <a:t>2</a:t>
                </a:r>
                <a:r>
                  <a:rPr lang="el-GR" dirty="0"/>
                  <a:t> που υποθέσαμε στο βήμα 1, αυτό το πείραμα </a:t>
                </a:r>
                <a:r>
                  <a:rPr lang="el-GR" dirty="0" err="1"/>
                  <a:t>Monte</a:t>
                </a:r>
                <a:r>
                  <a:rPr lang="el-GR" dirty="0"/>
                  <a:t> </a:t>
                </a:r>
                <a:r>
                  <a:rPr lang="el-GR" dirty="0" err="1"/>
                  <a:t>Carlo</a:t>
                </a:r>
                <a:r>
                  <a:rPr lang="el-GR" dirty="0"/>
                  <a:t> «αποδεικνύει» ότι οι εκτιμητές των ελαχίστων τετραγώνων είναι πράγματι αμερόληπτοι. Υπενθυμίζουμε ότι σύμφωνα με το κλασικό γραμμικό υπόδειγμα παλινδρόμησης </a:t>
                </a:r>
                <a14:m>
                  <m:oMath xmlns:m="http://schemas.openxmlformats.org/officeDocument/2006/math">
                    <m:r>
                      <a:rPr lang="el-GR" i="1">
                        <a:latin typeface="Cambria Math"/>
                      </a:rPr>
                      <m:t>𝛦</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1</m:t>
                        </m:r>
                      </m:sub>
                    </m:sSub>
                  </m:oMath>
                </a14:m>
                <a:r>
                  <a:rPr lang="el-GR" dirty="0"/>
                  <a:t> και </a:t>
                </a:r>
                <a14:m>
                  <m:oMath xmlns:m="http://schemas.openxmlformats.org/officeDocument/2006/math">
                    <m:r>
                      <a:rPr lang="el-GR" i="1">
                        <a:latin typeface="Cambria Math"/>
                      </a:rPr>
                      <m:t>𝛦</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oMath>
                </a14:m>
                <a:r>
                  <a:rPr lang="el-GR" dirty="0"/>
                  <a:t>. </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741" t="-1887" r="-370"/>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61</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511226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Περίληψη και Συμπεράσματα </a:t>
            </a:r>
            <a:endParaRPr lang="en-GB" dirty="0"/>
          </a:p>
        </p:txBody>
      </p:sp>
      <p:sp>
        <p:nvSpPr>
          <p:cNvPr id="3" name="Θέση περιεχομένου 2"/>
          <p:cNvSpPr>
            <a:spLocks noGrp="1"/>
          </p:cNvSpPr>
          <p:nvPr>
            <p:ph idx="1"/>
          </p:nvPr>
        </p:nvSpPr>
        <p:spPr/>
        <p:txBody>
          <a:bodyPr>
            <a:normAutofit fontScale="70000" lnSpcReduction="20000"/>
          </a:bodyPr>
          <a:lstStyle/>
          <a:p>
            <a:pPr marL="363538" indent="-363538">
              <a:buFont typeface="+mj-lt"/>
              <a:buAutoNum type="arabicPeriod"/>
            </a:pPr>
            <a:r>
              <a:rPr lang="el-GR" dirty="0"/>
              <a:t>Το βασικό πλαίσιο της ανάλυσης παλινδρόμησης είναι το κλασικό γραμμικό υπόδειγμα παλινδρόμησης. </a:t>
            </a:r>
          </a:p>
          <a:p>
            <a:pPr marL="363538" indent="-363538">
              <a:buFont typeface="+mj-lt"/>
              <a:buAutoNum type="arabicPeriod"/>
            </a:pPr>
            <a:r>
              <a:rPr lang="el-GR" dirty="0"/>
              <a:t>Το κλασικό γραμμικό υπόδειγμα παλινδρόμησης βασίζεται σε μία σειρά υποθέσεων. </a:t>
            </a:r>
          </a:p>
          <a:p>
            <a:pPr marL="363538" indent="-363538">
              <a:buFont typeface="+mj-lt"/>
              <a:buAutoNum type="arabicPeriod"/>
            </a:pPr>
            <a:r>
              <a:rPr lang="el-GR" dirty="0"/>
              <a:t>Με βάση αυτές τις υποθέσεις, οι εκτιμητές των ελαχίστων τετραγώνων έχουν ορισμένες ιδιότητες οι οποίες συνοψίζονται στο θεώρημα </a:t>
            </a:r>
            <a:r>
              <a:rPr lang="el-GR" dirty="0" err="1"/>
              <a:t>Gauss</a:t>
            </a:r>
            <a:r>
              <a:rPr lang="el-GR" dirty="0"/>
              <a:t>-</a:t>
            </a:r>
            <a:r>
              <a:rPr lang="el-GR" dirty="0" err="1"/>
              <a:t>Markov</a:t>
            </a:r>
            <a:r>
              <a:rPr lang="el-GR" dirty="0"/>
              <a:t>, το οποίο αναφέρει ότι στην τάξη των γραμμικών αμερόληπτων εκτιμητών, οι εκτιμητές των ελαχίστων τετραγώνων έχουν ελάχιστη διακύμανση. Με λίγα λόγια, είναι </a:t>
            </a:r>
            <a:r>
              <a:rPr lang="en-US" dirty="0"/>
              <a:t>BLUE</a:t>
            </a:r>
            <a:r>
              <a:rPr lang="el-GR" dirty="0"/>
              <a:t>. </a:t>
            </a:r>
          </a:p>
          <a:p>
            <a:pPr marL="363538" indent="-363538">
              <a:buFont typeface="+mj-lt"/>
              <a:buAutoNum type="arabicPeriod"/>
            </a:pPr>
            <a:r>
              <a:rPr lang="el-GR" dirty="0"/>
              <a:t>Η </a:t>
            </a:r>
            <a:r>
              <a:rPr lang="el-GR" i="1" dirty="0"/>
              <a:t>ακρίβεια</a:t>
            </a:r>
            <a:r>
              <a:rPr lang="el-GR" dirty="0"/>
              <a:t> των εκτιμητών της OLS μετράται μέσω των τυπικών τους σφαλμάτων. Στο Κεφάλαιο 4 και 5, θα δούμε πώς τα τυπικά σφάλματα επιτρέπουν την εξαγωγή συμπερασμάτων για τις παραμέτρους του πληθυσμού, τους συντελεστές </a:t>
            </a:r>
            <a:r>
              <a:rPr lang="el-GR" i="1" dirty="0"/>
              <a:t>β</a:t>
            </a:r>
            <a:r>
              <a:rPr lang="el-GR" dirty="0"/>
              <a:t>.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985785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Περίληψη και Συμπεράσματα </a:t>
            </a:r>
            <a:endParaRPr lang="en-GB" dirty="0"/>
          </a:p>
        </p:txBody>
      </p:sp>
      <p:sp>
        <p:nvSpPr>
          <p:cNvPr id="3" name="Θέση περιεχομένου 2"/>
          <p:cNvSpPr>
            <a:spLocks noGrp="1"/>
          </p:cNvSpPr>
          <p:nvPr>
            <p:ph idx="1"/>
          </p:nvPr>
        </p:nvSpPr>
        <p:spPr/>
        <p:txBody>
          <a:bodyPr>
            <a:normAutofit fontScale="62500" lnSpcReduction="20000"/>
          </a:bodyPr>
          <a:lstStyle/>
          <a:p>
            <a:pPr marL="514350" indent="-514350">
              <a:buFont typeface="+mj-lt"/>
              <a:buAutoNum type="arabicPeriod" startAt="5"/>
            </a:pPr>
            <a:r>
              <a:rPr lang="el-GR" dirty="0"/>
              <a:t>Η συνολική καλή προσαρμογή του υποδείγματος παλινδρόμησης μετράται με το </a:t>
            </a:r>
            <a:r>
              <a:rPr lang="el-GR" b="1" dirty="0"/>
              <a:t>συντελεστή προσδιορισμού</a:t>
            </a:r>
            <a:r>
              <a:rPr lang="el-GR" dirty="0"/>
              <a:t>, </a:t>
            </a:r>
            <a:r>
              <a:rPr lang="el-GR" i="1" dirty="0"/>
              <a:t>r</a:t>
            </a:r>
            <a:r>
              <a:rPr lang="el-GR" baseline="30000" dirty="0"/>
              <a:t>2</a:t>
            </a:r>
            <a:r>
              <a:rPr lang="el-GR" dirty="0"/>
              <a:t>. Καταδεικνύει το ποσοστό της διακύμανσης της εξαρτημένης μεταβλητής, ή </a:t>
            </a:r>
            <a:r>
              <a:rPr lang="el-GR" dirty="0" err="1"/>
              <a:t>παλινδρομούμενης</a:t>
            </a:r>
            <a:r>
              <a:rPr lang="el-GR" dirty="0"/>
              <a:t> μεταβλητής, που εξηγείται από την ερμηνευτική μεταβλητή, ή </a:t>
            </a:r>
            <a:r>
              <a:rPr lang="el-GR" dirty="0" err="1"/>
              <a:t>παλινδρομητή</a:t>
            </a:r>
            <a:r>
              <a:rPr lang="el-GR" dirty="0"/>
              <a:t>. Το </a:t>
            </a:r>
            <a:r>
              <a:rPr lang="el-GR" i="1" dirty="0"/>
              <a:t>r</a:t>
            </a:r>
            <a:r>
              <a:rPr lang="el-GR" baseline="30000" dirty="0"/>
              <a:t>2</a:t>
            </a:r>
            <a:r>
              <a:rPr lang="el-GR" dirty="0"/>
              <a:t> βρίσκεται μεταξύ του 0 και του 1˙ όσο πιο κοντά βρίσκεται στο 1, τόσο καλύτερη είναι η προσαρμογή. </a:t>
            </a:r>
          </a:p>
          <a:p>
            <a:pPr marL="514350" indent="-514350">
              <a:buFont typeface="+mj-lt"/>
              <a:buAutoNum type="arabicPeriod" startAt="5"/>
            </a:pPr>
            <a:r>
              <a:rPr lang="el-GR" dirty="0"/>
              <a:t>Μία έννοια που σχετίζεται με το συντελεστή προσδιορισμού είναι ο </a:t>
            </a:r>
            <a:r>
              <a:rPr lang="el-GR" b="1" dirty="0"/>
              <a:t>συντελεστής συσχέτισης</a:t>
            </a:r>
            <a:r>
              <a:rPr lang="el-GR" dirty="0"/>
              <a:t>, </a:t>
            </a:r>
            <a:r>
              <a:rPr lang="el-GR" i="1" dirty="0"/>
              <a:t>r</a:t>
            </a:r>
            <a:r>
              <a:rPr lang="el-GR" dirty="0"/>
              <a:t>. Πρόκειται για ένα μέτρο της </a:t>
            </a:r>
            <a:r>
              <a:rPr lang="el-GR" i="1" dirty="0"/>
              <a:t>γραμμικής σχέσης</a:t>
            </a:r>
            <a:r>
              <a:rPr lang="el-GR" dirty="0"/>
              <a:t> μεταξύ δύο μεταβλητών και βρίσκεται μεταξύ του -1 και του +1. </a:t>
            </a:r>
          </a:p>
          <a:p>
            <a:pPr marL="514350" indent="-514350">
              <a:buFont typeface="+mj-lt"/>
              <a:buAutoNum type="arabicPeriod" startAt="5"/>
            </a:pPr>
            <a:r>
              <a:rPr lang="el-GR" dirty="0"/>
              <a:t>Το κλασικό γραμμικό υπόδειγμα παλινδρόμησης είναι ένα θεωρητικό κατασκεύασμα επειδή βασίζεται σε ένα σύνολο υποθέσεων που μπορεί να είναι αυστηρές ή «μη ρεαλιστικές». Όμως κάτι τέτοιο είναι συχνά αναγκαίο στα πρώτα στάδια της μελέτης του οποιουδήποτε επιστημονικού κλάδου. Μόλις το κλασικό γραμμικό υπόδειγμα παλινδρόμησης καταστεί απολύτως κατανοητό, μπορεί κανείς να ανακαλύψει τι θα συμβεί εάν μία ή περισσότερες από τις υποθέσεις του δεν ικανοποιούνται.</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318973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10000"/>
              </a:bodyPr>
              <a:lstStyle/>
              <a:p>
                <a:r>
                  <a:rPr lang="el-GR" b="1" dirty="0"/>
                  <a:t>3A.1 Υπολογισμός των Εκτιμήσεων των Ελαχίστων Τετραγώνων </a:t>
                </a:r>
                <a:endParaRPr lang="el-GR" dirty="0"/>
              </a:p>
              <a:p>
                <a:r>
                  <a:rPr lang="el-GR" dirty="0" err="1"/>
                  <a:t>Παραγωγίζοντας</a:t>
                </a:r>
                <a:r>
                  <a:rPr lang="el-GR" dirty="0"/>
                  <a:t> μερικώς την Εξίσωση (3.1.2) ως προς τα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oMath>
                </a14:m>
                <a:r>
                  <a:rPr lang="el-GR" dirty="0"/>
                  <a:t> και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 </m:t>
                    </m:r>
                  </m:oMath>
                </a14:m>
                <a:r>
                  <a:rPr lang="el-GR" dirty="0"/>
                  <a:t>παίρνουμε</a:t>
                </a:r>
              </a:p>
              <a:p>
                <a:pPr marL="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l-GR" i="1">
                              <a:latin typeface="Cambria Math"/>
                            </a:rPr>
                            <m:t>𝜕</m:t>
                          </m:r>
                          <m:d>
                            <m:dPr>
                              <m:ctrlPr>
                                <a:rPr lang="el-GR" i="1">
                                  <a:latin typeface="Cambria Math" panose="02040503050406030204" pitchFamily="18" charset="0"/>
                                </a:rPr>
                              </m:ctrlPr>
                            </m:dPr>
                            <m:e>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l-GR" i="1">
                                          <a:latin typeface="Cambria Math"/>
                                        </a:rPr>
                                        <m:t>𝑖</m:t>
                                      </m:r>
                                    </m:sub>
                                    <m:sup>
                                      <m:r>
                                        <a:rPr lang="el-GR" i="1">
                                          <a:latin typeface="Cambria Math"/>
                                        </a:rPr>
                                        <m:t>2</m:t>
                                      </m:r>
                                    </m:sup>
                                  </m:sSubSup>
                                </m:e>
                              </m:nary>
                            </m:e>
                          </m:d>
                        </m:num>
                        <m:den>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den>
                      </m:f>
                      <m:r>
                        <a:rPr lang="el-GR" i="1">
                          <a:latin typeface="Cambria Math"/>
                        </a:rPr>
                        <m:t>=−2</m:t>
                      </m:r>
                      <m:nary>
                        <m:naryPr>
                          <m:chr m:val="∑"/>
                          <m:limLoc m:val="undOvr"/>
                          <m:subHide m:val="on"/>
                          <m:supHide m:val="on"/>
                          <m:ctrlPr>
                            <a:rPr lang="el-GR" i="1">
                              <a:latin typeface="Cambria Math" panose="02040503050406030204" pitchFamily="18" charset="0"/>
                            </a:rPr>
                          </m:ctrlPr>
                        </m:naryPr>
                        <m:sub/>
                        <m:sup/>
                        <m:e>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e>
                          </m:d>
                        </m:e>
                      </m:nary>
                      <m:r>
                        <a:rPr lang="el-GR" i="1">
                          <a:latin typeface="Cambria Math"/>
                        </a:rPr>
                        <m:t>=−2</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e>
                      </m:nary>
                    </m:oMath>
                  </m:oMathPara>
                </a14:m>
                <a:endParaRPr lang="el-GR" dirty="0"/>
              </a:p>
              <a:p>
                <a:pPr marL="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l-GR" i="1">
                              <a:latin typeface="Cambria Math"/>
                            </a:rPr>
                            <m:t>𝜕</m:t>
                          </m:r>
                          <m:d>
                            <m:dPr>
                              <m:ctrlPr>
                                <a:rPr lang="el-GR" i="1">
                                  <a:latin typeface="Cambria Math" panose="02040503050406030204" pitchFamily="18" charset="0"/>
                                </a:rPr>
                              </m:ctrlPr>
                            </m:dPr>
                            <m:e>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n-US" i="1">
                                              <a:latin typeface="Cambria Math"/>
                                            </a:rPr>
                                            <m:t>𝑢</m:t>
                                          </m:r>
                                        </m:e>
                                      </m:acc>
                                    </m:e>
                                    <m:sub>
                                      <m:r>
                                        <a:rPr lang="el-GR" i="1">
                                          <a:latin typeface="Cambria Math"/>
                                        </a:rPr>
                                        <m:t>𝑖</m:t>
                                      </m:r>
                                    </m:sub>
                                    <m:sup>
                                      <m:r>
                                        <a:rPr lang="el-GR" i="1">
                                          <a:latin typeface="Cambria Math"/>
                                        </a:rPr>
                                        <m:t>2</m:t>
                                      </m:r>
                                    </m:sup>
                                  </m:sSubSup>
                                </m:e>
                              </m:nary>
                            </m:e>
                          </m:d>
                        </m:num>
                        <m:den>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den>
                      </m:f>
                      <m:r>
                        <a:rPr lang="el-GR" i="1">
                          <a:latin typeface="Cambria Math"/>
                        </a:rPr>
                        <m:t>=−2</m:t>
                      </m:r>
                      <m:nary>
                        <m:naryPr>
                          <m:chr m:val="∑"/>
                          <m:limLoc m:val="undOvr"/>
                          <m:subHide m:val="on"/>
                          <m:supHide m:val="on"/>
                          <m:ctrlPr>
                            <a:rPr lang="el-GR" i="1">
                              <a:latin typeface="Cambria Math" panose="02040503050406030204" pitchFamily="18" charset="0"/>
                            </a:rPr>
                          </m:ctrlPr>
                        </m:naryPr>
                        <m:sub/>
                        <m:sup/>
                        <m:e>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e>
                          </m:d>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e>
                      </m:nary>
                      <m:r>
                        <a:rPr lang="el-GR" i="1">
                          <a:latin typeface="Cambria Math"/>
                        </a:rPr>
                        <m:t>=−2</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e>
                      </m:nary>
                    </m:oMath>
                  </m:oMathPara>
                </a14:m>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85" t="-2022" r="-44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64</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539773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sz="2800" b="1" dirty="0"/>
                  <a:t>3A.2 Γραμμικότητα και Ιδιότητες Αμεροληψίας των Εκτιμητών των Ελάχιστων Τετραγώνων</a:t>
                </a:r>
              </a:p>
              <a:p>
                <a:r>
                  <a:rPr lang="el-GR" sz="2800" dirty="0"/>
                  <a:t>Από την Εξίσωση (3.1.8) έχουμε </a:t>
                </a:r>
              </a:p>
              <a:p>
                <a:pPr marL="0" indent="0">
                  <a:buNone/>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acc>
                            <m:accPr>
                              <m:chr m:val="̂"/>
                              <m:ctrlPr>
                                <a:rPr lang="el-GR" sz="2800" i="1">
                                  <a:latin typeface="Cambria Math" panose="02040503050406030204" pitchFamily="18" charset="0"/>
                                </a:rPr>
                              </m:ctrlPr>
                            </m:accPr>
                            <m:e>
                              <m:r>
                                <a:rPr lang="el-GR" sz="2800" i="1">
                                  <a:latin typeface="Cambria Math"/>
                                </a:rPr>
                                <m:t>𝛽</m:t>
                              </m:r>
                            </m:e>
                          </m:acc>
                        </m:e>
                        <m:sub>
                          <m:r>
                            <a:rPr lang="el-GR" sz="2800" i="1">
                              <a:latin typeface="Cambria Math"/>
                            </a:rPr>
                            <m:t>2</m:t>
                          </m:r>
                        </m:sub>
                      </m:sSub>
                      <m:r>
                        <a:rPr lang="el-GR" sz="2800" i="1">
                          <a:latin typeface="Cambria Math"/>
                        </a:rPr>
                        <m:t>=</m:t>
                      </m:r>
                      <m:f>
                        <m:fPr>
                          <m:ctrlPr>
                            <a:rPr lang="el-GR" sz="2800" i="1">
                              <a:latin typeface="Cambria Math" panose="02040503050406030204" pitchFamily="18" charset="0"/>
                            </a:rPr>
                          </m:ctrlPr>
                        </m:fPr>
                        <m:num>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𝑥</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𝑌</m:t>
                                  </m:r>
                                </m:e>
                                <m:sub>
                                  <m:r>
                                    <a:rPr lang="el-GR" sz="2800" i="1">
                                      <a:latin typeface="Cambria Math"/>
                                    </a:rPr>
                                    <m:t>𝑖</m:t>
                                  </m:r>
                                </m:sub>
                              </m:sSub>
                            </m:e>
                          </m:nary>
                        </m:num>
                        <m:den>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den>
                      </m:f>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𝑌</m:t>
                              </m:r>
                            </m:e>
                            <m:sub>
                              <m:r>
                                <a:rPr lang="el-GR" sz="2800" i="1">
                                  <a:latin typeface="Cambria Math"/>
                                </a:rPr>
                                <m:t>𝑖</m:t>
                              </m:r>
                            </m:sub>
                          </m:sSub>
                        </m:e>
                      </m:nary>
                    </m:oMath>
                  </m:oMathPara>
                </a14:m>
                <a:endParaRPr lang="el-GR" sz="2800" dirty="0"/>
              </a:p>
              <a:p>
                <a:pPr marL="0" indent="0">
                  <a:buNone/>
                </a:pPr>
                <a:r>
                  <a:rPr lang="el-GR" sz="2800" dirty="0"/>
                  <a:t>όπου</a:t>
                </a:r>
              </a:p>
              <a:p>
                <a:pPr marL="0" indent="0">
                  <a:buNone/>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r>
                        <a:rPr lang="el-GR" sz="2800" i="1">
                          <a:latin typeface="Cambria Math"/>
                        </a:rPr>
                        <m:t>=</m:t>
                      </m:r>
                      <m:f>
                        <m:fPr>
                          <m:ctrlPr>
                            <a:rPr lang="el-GR" sz="2800" i="1">
                              <a:latin typeface="Cambria Math" panose="02040503050406030204" pitchFamily="18" charset="0"/>
                            </a:rPr>
                          </m:ctrlPr>
                        </m:fPr>
                        <m:num>
                          <m:sSub>
                            <m:sSubPr>
                              <m:ctrlPr>
                                <a:rPr lang="el-GR" sz="2800" i="1">
                                  <a:latin typeface="Cambria Math" panose="02040503050406030204" pitchFamily="18" charset="0"/>
                                </a:rPr>
                              </m:ctrlPr>
                            </m:sSubPr>
                            <m:e>
                              <m:r>
                                <a:rPr lang="el-GR" sz="2800" i="1">
                                  <a:latin typeface="Cambria Math"/>
                                </a:rPr>
                                <m:t>𝑥</m:t>
                              </m:r>
                            </m:e>
                            <m:sub>
                              <m:r>
                                <a:rPr lang="el-GR" sz="2800" i="1">
                                  <a:latin typeface="Cambria Math"/>
                                </a:rPr>
                                <m:t>𝑖</m:t>
                              </m:r>
                            </m:sub>
                          </m:sSub>
                        </m:num>
                        <m:den>
                          <m:d>
                            <m:dPr>
                              <m:ctrlPr>
                                <a:rPr lang="el-GR" sz="2800" i="1">
                                  <a:latin typeface="Cambria Math" panose="02040503050406030204" pitchFamily="18" charset="0"/>
                                </a:rPr>
                              </m:ctrlPr>
                            </m:dPr>
                            <m:e>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e>
                          </m:d>
                        </m:den>
                      </m:f>
                    </m:oMath>
                  </m:oMathPara>
                </a14:m>
                <a:endParaRPr lang="el-GR" sz="2800" dirty="0"/>
              </a:p>
              <a:p>
                <a:endParaRPr lang="en-GB"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481" t="-1213" r="-889"/>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65</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477729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r>
                  <a:rPr lang="el-GR" sz="2800" b="1" dirty="0"/>
                  <a:t>3A.2 Γραμμικότητα και Ιδιότητες Αμεροληψίας των Εκτιμητών των Ελάχιστων Τετραγώνων</a:t>
                </a:r>
              </a:p>
              <a:p>
                <a:r>
                  <a:rPr lang="el-GR" sz="2800" dirty="0"/>
                  <a:t>Επισημαίνονται οι παρακάτω ιδιότητες των σταθμών </a:t>
                </a:r>
                <a:r>
                  <a:rPr lang="en-US" sz="2800" i="1" dirty="0" err="1"/>
                  <a:t>k</a:t>
                </a:r>
                <a:r>
                  <a:rPr lang="en-US" sz="2800" i="1" baseline="-25000" dirty="0" err="1"/>
                  <a:t>i</a:t>
                </a:r>
                <a:r>
                  <a:rPr lang="el-GR" sz="2800" dirty="0"/>
                  <a:t>:</a:t>
                </a:r>
              </a:p>
              <a:p>
                <a:pPr lvl="0"/>
                <a:r>
                  <a:rPr lang="el-GR" sz="2800" dirty="0"/>
                  <a:t>Εφόσον οι </a:t>
                </a:r>
                <a:r>
                  <a:rPr lang="en-US" sz="2800" i="1" dirty="0"/>
                  <a:t>X</a:t>
                </a:r>
                <a:r>
                  <a:rPr lang="en-US" sz="2800" i="1" baseline="-25000" dirty="0"/>
                  <a:t>i</a:t>
                </a:r>
                <a:r>
                  <a:rPr lang="en-US" sz="2800" i="1" dirty="0"/>
                  <a:t> </a:t>
                </a:r>
                <a:r>
                  <a:rPr lang="el-GR" sz="2800" dirty="0"/>
                  <a:t>θεωρούνται μη-στοχαστικές, τα </a:t>
                </a:r>
                <a:r>
                  <a:rPr lang="en-US" sz="2800" i="1" dirty="0" err="1"/>
                  <a:t>k</a:t>
                </a:r>
                <a:r>
                  <a:rPr lang="en-US" sz="2800" i="1" baseline="-25000" dirty="0" err="1"/>
                  <a:t>i</a:t>
                </a:r>
                <a:r>
                  <a:rPr lang="el-GR" sz="2800" dirty="0"/>
                  <a:t> είναι επίσης μη-στοχαστικά.</a:t>
                </a:r>
              </a:p>
              <a:p>
                <a:pPr marL="0" lv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e>
                      </m:nary>
                      <m:r>
                        <a:rPr lang="el-GR" sz="2800" i="1">
                          <a:latin typeface="Cambria Math"/>
                        </a:rPr>
                        <m:t>=0</m:t>
                      </m:r>
                    </m:oMath>
                  </m:oMathPara>
                </a14:m>
                <a:endParaRPr lang="el-GR" sz="2800" dirty="0"/>
              </a:p>
              <a:p>
                <a:pPr marL="0" lv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𝑘</m:t>
                              </m:r>
                            </m:e>
                            <m:sub>
                              <m:r>
                                <a:rPr lang="el-GR" sz="2800" i="1">
                                  <a:latin typeface="Cambria Math"/>
                                </a:rPr>
                                <m:t>𝑖</m:t>
                              </m:r>
                            </m:sub>
                            <m:sup>
                              <m:r>
                                <a:rPr lang="el-GR" sz="2800" i="1">
                                  <a:latin typeface="Cambria Math"/>
                                </a:rPr>
                                <m:t>2</m:t>
                              </m:r>
                            </m:sup>
                          </m:sSubSup>
                        </m:e>
                      </m:nary>
                      <m:r>
                        <a:rPr lang="el-GR" sz="2800" i="1">
                          <a:latin typeface="Cambria Math"/>
                        </a:rPr>
                        <m:t>=</m:t>
                      </m:r>
                      <m:f>
                        <m:fPr>
                          <m:type m:val="skw"/>
                          <m:ctrlPr>
                            <a:rPr lang="el-GR" sz="2800" i="1">
                              <a:latin typeface="Cambria Math" panose="02040503050406030204" pitchFamily="18" charset="0"/>
                            </a:rPr>
                          </m:ctrlPr>
                        </m:fPr>
                        <m:num>
                          <m:r>
                            <a:rPr lang="el-GR" sz="2800" i="1">
                              <a:latin typeface="Cambria Math"/>
                            </a:rPr>
                            <m:t>1</m:t>
                          </m:r>
                        </m:num>
                        <m:den>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den>
                      </m:f>
                    </m:oMath>
                  </m:oMathPara>
                </a14:m>
                <a:endParaRPr lang="el-GR" sz="2800" dirty="0"/>
              </a:p>
              <a:p>
                <a:pPr marL="0" lv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𝑥</m:t>
                              </m:r>
                            </m:e>
                            <m:sub>
                              <m:r>
                                <a:rPr lang="el-GR" sz="2800" i="1">
                                  <a:latin typeface="Cambria Math"/>
                                </a:rPr>
                                <m:t>𝑖</m:t>
                              </m:r>
                            </m:sub>
                          </m:sSub>
                        </m:e>
                      </m:nary>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𝑋</m:t>
                              </m:r>
                            </m:e>
                            <m:sub>
                              <m:r>
                                <a:rPr lang="el-GR" sz="2800" i="1">
                                  <a:latin typeface="Cambria Math"/>
                                </a:rPr>
                                <m:t>𝑖</m:t>
                              </m:r>
                            </m:sub>
                          </m:sSub>
                        </m:e>
                      </m:nary>
                      <m:r>
                        <a:rPr lang="el-GR" sz="2800" i="1">
                          <a:latin typeface="Cambria Math"/>
                        </a:rPr>
                        <m:t>=1</m:t>
                      </m:r>
                    </m:oMath>
                  </m:oMathPara>
                </a14:m>
                <a:endParaRPr lang="el-GR" sz="2800" dirty="0"/>
              </a:p>
              <a:p>
                <a:pPr marL="0" indent="0">
                  <a:buNone/>
                </a:pPr>
                <a:r>
                  <a:rPr lang="el-GR" sz="2800" dirty="0"/>
                  <a:t>Αυτές οι ιδιότητες επιβεβαιώνονται από τον ορισμό του</a:t>
                </a:r>
                <a:r>
                  <a:rPr lang="el-GR" sz="2800" i="1" dirty="0"/>
                  <a:t> </a:t>
                </a:r>
                <a:r>
                  <a:rPr lang="en-US" sz="2800" i="1" dirty="0" err="1"/>
                  <a:t>k</a:t>
                </a:r>
                <a:r>
                  <a:rPr lang="en-US" sz="2800" i="1" baseline="-25000" dirty="0" err="1"/>
                  <a:t>i</a:t>
                </a:r>
                <a:r>
                  <a:rPr lang="el-GR" sz="2800" dirty="0"/>
                  <a:t>.</a:t>
                </a:r>
              </a:p>
              <a:p>
                <a:pPr marL="0" indent="0">
                  <a:buNone/>
                </a:pPr>
                <a:r>
                  <a:rPr lang="el-GR" sz="2800" dirty="0"/>
                  <a:t>Για παράδειγμα,</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e>
                      </m:nary>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d>
                            <m:dPr>
                              <m:ctrlPr>
                                <a:rPr lang="el-GR" sz="2800" i="1">
                                  <a:latin typeface="Cambria Math" panose="02040503050406030204" pitchFamily="18" charset="0"/>
                                </a:rPr>
                              </m:ctrlPr>
                            </m:dPr>
                            <m:e>
                              <m:f>
                                <m:fPr>
                                  <m:ctrlPr>
                                    <a:rPr lang="el-GR" sz="2800" i="1">
                                      <a:latin typeface="Cambria Math" panose="02040503050406030204" pitchFamily="18" charset="0"/>
                                    </a:rPr>
                                  </m:ctrlPr>
                                </m:fPr>
                                <m:num>
                                  <m:sSub>
                                    <m:sSubPr>
                                      <m:ctrlPr>
                                        <a:rPr lang="el-GR" sz="2800" i="1">
                                          <a:latin typeface="Cambria Math" panose="02040503050406030204" pitchFamily="18" charset="0"/>
                                        </a:rPr>
                                      </m:ctrlPr>
                                    </m:sSubPr>
                                    <m:e>
                                      <m:r>
                                        <a:rPr lang="el-GR" sz="2800" i="1">
                                          <a:latin typeface="Cambria Math"/>
                                        </a:rPr>
                                        <m:t>𝑥</m:t>
                                      </m:r>
                                    </m:e>
                                    <m:sub>
                                      <m:r>
                                        <a:rPr lang="el-GR" sz="2800" i="1">
                                          <a:latin typeface="Cambria Math"/>
                                        </a:rPr>
                                        <m:t>𝑖</m:t>
                                      </m:r>
                                    </m:sub>
                                  </m:sSub>
                                </m:num>
                                <m:den>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den>
                              </m:f>
                            </m:e>
                          </m:d>
                        </m:e>
                      </m:nary>
                      <m:r>
                        <a:rPr lang="el-GR" sz="2800" i="1">
                          <a:latin typeface="Cambria Math"/>
                        </a:rPr>
                        <m:t>=</m:t>
                      </m:r>
                      <m:f>
                        <m:fPr>
                          <m:ctrlPr>
                            <a:rPr lang="el-GR" sz="2800" i="1">
                              <a:latin typeface="Cambria Math" panose="02040503050406030204" pitchFamily="18" charset="0"/>
                            </a:rPr>
                          </m:ctrlPr>
                        </m:fPr>
                        <m:num>
                          <m:r>
                            <a:rPr lang="el-GR" sz="2800" i="1">
                              <a:latin typeface="Cambria Math"/>
                            </a:rPr>
                            <m:t>1</m:t>
                          </m:r>
                        </m:num>
                        <m:den>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den>
                      </m:f>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𝑥</m:t>
                              </m:r>
                            </m:e>
                            <m:sub>
                              <m:r>
                                <a:rPr lang="el-GR" sz="2800" i="1">
                                  <a:latin typeface="Cambria Math"/>
                                </a:rPr>
                                <m:t>𝑖</m:t>
                              </m:r>
                            </m:sub>
                          </m:sSub>
                        </m:e>
                      </m:nary>
                    </m:oMath>
                  </m:oMathPara>
                </a14:m>
                <a:endParaRPr lang="el-GR" sz="2800" dirty="0"/>
              </a:p>
              <a:p>
                <a:pPr marL="0" indent="0">
                  <a:buNone/>
                </a:pPr>
                <a:r>
                  <a:rPr lang="el-GR" sz="2800" dirty="0"/>
                  <a:t>καθώς για ένα δείγμα το </a:t>
                </a:r>
                <a14:m>
                  <m:oMath xmlns:m="http://schemas.openxmlformats.org/officeDocument/2006/math">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r>
                      <a:rPr lang="el-GR" sz="2800" i="1">
                        <a:latin typeface="Cambria Math"/>
                      </a:rPr>
                      <m:t> </m:t>
                    </m:r>
                  </m:oMath>
                </a14:m>
                <a:r>
                  <a:rPr lang="el-GR" sz="2800" dirty="0"/>
                  <a:t>είναι γνωστό </a:t>
                </a:r>
              </a:p>
              <a:p>
                <a:pPr marL="0" indent="0">
                  <a:buNone/>
                </a:pPr>
                <a:r>
                  <a:rPr lang="el-GR" sz="2800" dirty="0"/>
                  <a:t>= 0</a:t>
                </a:r>
              </a:p>
              <a:p>
                <a:pPr marL="0" indent="0">
                  <a:buNone/>
                </a:pPr>
                <a:r>
                  <a:rPr lang="el-GR" sz="2800" dirty="0"/>
                  <a:t>καθώς το </a:t>
                </a:r>
                <a14:m>
                  <m:oMath xmlns:m="http://schemas.openxmlformats.org/officeDocument/2006/math">
                    <m:nary>
                      <m:naryPr>
                        <m:chr m:val="∑"/>
                        <m:limLoc m:val="undOvr"/>
                        <m:subHide m:val="on"/>
                        <m:supHide m:val="on"/>
                        <m:ctrlPr>
                          <a:rPr lang="el-GR" sz="2800" i="1">
                            <a:latin typeface="Cambria Math" panose="02040503050406030204" pitchFamily="18" charset="0"/>
                          </a:rPr>
                        </m:ctrlPr>
                      </m:naryPr>
                      <m:sub/>
                      <m:sup/>
                      <m:e>
                        <m:sSubSup>
                          <m:sSubSupPr>
                            <m:ctrlPr>
                              <a:rPr lang="el-GR" sz="2800" i="1">
                                <a:latin typeface="Cambria Math" panose="02040503050406030204" pitchFamily="18" charset="0"/>
                              </a:rPr>
                            </m:ctrlPr>
                          </m:sSubSupPr>
                          <m:e>
                            <m:r>
                              <a:rPr lang="el-GR" sz="2800" i="1">
                                <a:latin typeface="Cambria Math"/>
                              </a:rPr>
                              <m:t>𝑥</m:t>
                            </m:r>
                          </m:e>
                          <m:sub>
                            <m:r>
                              <a:rPr lang="el-GR" sz="2800" i="1">
                                <a:latin typeface="Cambria Math"/>
                              </a:rPr>
                              <m:t>𝑖</m:t>
                            </m:r>
                          </m:sub>
                          <m:sup>
                            <m:r>
                              <a:rPr lang="el-GR" sz="2800" i="1">
                                <a:latin typeface="Cambria Math"/>
                              </a:rPr>
                              <m:t>2</m:t>
                            </m:r>
                          </m:sup>
                        </m:sSubSup>
                      </m:e>
                    </m:nary>
                  </m:oMath>
                </a14:m>
                <a:r>
                  <a:rPr lang="el-GR" sz="2800" dirty="0"/>
                  <a:t>, το άθροισμα των αποκλίσεων από τη μέση τιμή είναι πάντα μηδέν.</a:t>
                </a:r>
                <a:endParaRPr lang="en-GB"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222" t="-1078" b="-377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66</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839333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r>
                  <a:rPr lang="el-GR" sz="2800" b="1" dirty="0"/>
                  <a:t>3A.2 Γραμμικότητα και Ιδιότητες Αμεροληψίας των Εκτιμητών των Ελάχιστων Τετραγώνων</a:t>
                </a:r>
              </a:p>
              <a:p>
                <a:r>
                  <a:rPr lang="el-GR" sz="2800" dirty="0"/>
                  <a:t>Αντικαθιστούμε την </a:t>
                </a:r>
                <a:r>
                  <a:rPr lang="en-US" sz="2800" dirty="0"/>
                  <a:t>PRF </a:t>
                </a:r>
                <a:r>
                  <a:rPr lang="en-US" sz="2800" i="1" dirty="0"/>
                  <a:t>Y</a:t>
                </a:r>
                <a:r>
                  <a:rPr lang="en-US" sz="2800" i="1" baseline="-25000" dirty="0"/>
                  <a:t>i</a:t>
                </a:r>
                <a:r>
                  <a:rPr lang="el-GR" sz="2800" dirty="0"/>
                  <a:t> = </a:t>
                </a:r>
                <a:r>
                  <a:rPr lang="el-GR" sz="2800" i="1" dirty="0"/>
                  <a:t>β</a:t>
                </a:r>
                <a:r>
                  <a:rPr lang="el-GR" sz="2800" baseline="-25000" dirty="0"/>
                  <a:t>1</a:t>
                </a:r>
                <a:r>
                  <a:rPr lang="el-GR" sz="2800" dirty="0"/>
                  <a:t> + </a:t>
                </a:r>
                <a:r>
                  <a:rPr lang="el-GR" sz="2800" i="1" dirty="0"/>
                  <a:t>β</a:t>
                </a:r>
                <a:r>
                  <a:rPr lang="el-GR" sz="2800" baseline="-25000" dirty="0"/>
                  <a:t>2</a:t>
                </a:r>
                <a:r>
                  <a:rPr lang="en-US" sz="2800" i="1" dirty="0"/>
                  <a:t>X</a:t>
                </a:r>
                <a:r>
                  <a:rPr lang="en-US" sz="2800" i="1" baseline="-25000" dirty="0"/>
                  <a:t>i</a:t>
                </a:r>
                <a:r>
                  <a:rPr lang="el-GR" sz="2800" dirty="0"/>
                  <a:t> + </a:t>
                </a:r>
                <a:r>
                  <a:rPr lang="en-US" sz="2800" i="1" dirty="0" err="1"/>
                  <a:t>u</a:t>
                </a:r>
                <a:r>
                  <a:rPr lang="en-US" sz="2800" i="1" baseline="-25000" dirty="0" err="1"/>
                  <a:t>i</a:t>
                </a:r>
                <a:r>
                  <a:rPr lang="el-GR" sz="2800" dirty="0"/>
                  <a:t> στην Εξίσωση (3) και παίρνουμε</a:t>
                </a:r>
              </a:p>
              <a:p>
                <a:pPr marL="0" indent="0">
                  <a:buNone/>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acc>
                            <m:accPr>
                              <m:chr m:val="̂"/>
                              <m:ctrlPr>
                                <a:rPr lang="el-GR" sz="2800" i="1">
                                  <a:latin typeface="Cambria Math" panose="02040503050406030204" pitchFamily="18" charset="0"/>
                                </a:rPr>
                              </m:ctrlPr>
                            </m:accPr>
                            <m:e>
                              <m:r>
                                <a:rPr lang="el-GR" sz="2800" i="1">
                                  <a:latin typeface="Cambria Math"/>
                                </a:rPr>
                                <m:t>𝛽</m:t>
                              </m:r>
                            </m:e>
                          </m:acc>
                        </m:e>
                        <m:sub>
                          <m:r>
                            <a:rPr lang="el-GR" sz="2800" i="1">
                              <a:latin typeface="Cambria Math"/>
                            </a:rPr>
                            <m:t>2</m:t>
                          </m:r>
                        </m:sub>
                      </m:sSub>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e>
                      </m:nary>
                      <m:r>
                        <a:rPr lang="el-GR"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1</m:t>
                          </m:r>
                        </m:sub>
                      </m:sSub>
                      <m:r>
                        <a:rPr lang="el-GR"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2</m:t>
                          </m:r>
                        </m:sub>
                      </m:sSub>
                      <m:sSub>
                        <m:sSubPr>
                          <m:ctrlPr>
                            <a:rPr lang="el-GR" sz="2800" i="1">
                              <a:latin typeface="Cambria Math" panose="02040503050406030204" pitchFamily="18" charset="0"/>
                            </a:rPr>
                          </m:ctrlPr>
                        </m:sSubPr>
                        <m:e>
                          <m:r>
                            <a:rPr lang="el-GR" sz="2800" i="1">
                              <a:latin typeface="Cambria Math"/>
                            </a:rPr>
                            <m:t>𝑋</m:t>
                          </m:r>
                        </m:e>
                        <m:sub>
                          <m:r>
                            <a:rPr lang="el-GR" sz="2800" i="1">
                              <a:latin typeface="Cambria Math"/>
                            </a:rPr>
                            <m:t>𝑖</m:t>
                          </m:r>
                        </m:sub>
                      </m:sSub>
                      <m:r>
                        <a:rPr lang="el-GR" sz="2800" i="1">
                          <a:latin typeface="Cambria Math"/>
                        </a:rPr>
                        <m:t>+</m:t>
                      </m:r>
                      <m:sSub>
                        <m:sSubPr>
                          <m:ctrlPr>
                            <a:rPr lang="el-GR" sz="2800" i="1">
                              <a:latin typeface="Cambria Math" panose="02040503050406030204" pitchFamily="18" charset="0"/>
                            </a:rPr>
                          </m:ctrlPr>
                        </m:sSubPr>
                        <m:e>
                          <m:r>
                            <a:rPr lang="en-US" sz="2800" i="1">
                              <a:latin typeface="Cambria Math"/>
                            </a:rPr>
                            <m:t>𝑢</m:t>
                          </m:r>
                        </m:e>
                        <m:sub>
                          <m:r>
                            <a:rPr lang="el-GR" sz="2800" i="1">
                              <a:latin typeface="Cambria Math"/>
                            </a:rPr>
                            <m:t>𝑖</m:t>
                          </m:r>
                        </m:sub>
                      </m:sSub>
                      <m:r>
                        <a:rPr lang="el-GR" sz="2800" i="1">
                          <a:latin typeface="Cambria Math"/>
                        </a:rPr>
                        <m:t>)</m:t>
                      </m:r>
                    </m:oMath>
                  </m:oMathPara>
                </a14:m>
                <a:endParaRPr lang="el-GR" sz="2800" dirty="0"/>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1</m:t>
                          </m:r>
                        </m:sub>
                      </m:sSub>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e>
                      </m:nary>
                      <m:r>
                        <a:rPr lang="el-GR"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2</m:t>
                          </m:r>
                        </m:sub>
                      </m:sSub>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𝑋</m:t>
                              </m:r>
                            </m:e>
                            <m:sub>
                              <m:r>
                                <a:rPr lang="el-GR" sz="2800" i="1">
                                  <a:latin typeface="Cambria Math"/>
                                </a:rPr>
                                <m:t>𝑖</m:t>
                              </m:r>
                            </m:sub>
                          </m:sSub>
                        </m:e>
                      </m:nary>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𝑢</m:t>
                              </m:r>
                            </m:e>
                            <m:sub>
                              <m:r>
                                <a:rPr lang="el-GR" sz="2800" i="1">
                                  <a:latin typeface="Cambria Math"/>
                                </a:rPr>
                                <m:t>𝑖</m:t>
                              </m:r>
                            </m:sub>
                          </m:sSub>
                        </m:e>
                      </m:nary>
                    </m:oMath>
                  </m:oMathPara>
                </a14:m>
                <a:endParaRPr lang="el-GR" sz="2800" dirty="0"/>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2</m:t>
                          </m:r>
                        </m:sub>
                      </m:sSub>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sSub>
                            <m:sSubPr>
                              <m:ctrlPr>
                                <a:rPr lang="el-GR" sz="2800" i="1">
                                  <a:latin typeface="Cambria Math" panose="02040503050406030204" pitchFamily="18" charset="0"/>
                                </a:rPr>
                              </m:ctrlPr>
                            </m:sSubPr>
                            <m:e>
                              <m:r>
                                <a:rPr lang="el-GR" sz="2800" i="1">
                                  <a:latin typeface="Cambria Math"/>
                                </a:rPr>
                                <m:t>𝑢</m:t>
                              </m:r>
                            </m:e>
                            <m:sub>
                              <m:r>
                                <a:rPr lang="el-GR" sz="2800" i="1">
                                  <a:latin typeface="Cambria Math"/>
                                </a:rPr>
                                <m:t>𝑖</m:t>
                              </m:r>
                            </m:sub>
                          </m:sSub>
                        </m:e>
                      </m:nary>
                    </m:oMath>
                  </m:oMathPara>
                </a14:m>
                <a:endParaRPr lang="el-GR" sz="2800" dirty="0"/>
              </a:p>
              <a:p>
                <a:r>
                  <a:rPr lang="el-GR" sz="2800" dirty="0"/>
                  <a:t>όπου χρησιμοποιούμε τις ιδιότητες του </a:t>
                </a:r>
                <a:r>
                  <a:rPr lang="en-US" sz="2800" i="1" dirty="0" err="1"/>
                  <a:t>k</a:t>
                </a:r>
                <a:r>
                  <a:rPr lang="en-US" sz="2800" i="1" baseline="-25000" dirty="0" err="1"/>
                  <a:t>i</a:t>
                </a:r>
                <a:r>
                  <a:rPr lang="el-GR" sz="2800" dirty="0"/>
                  <a:t> όπως τις επισημάναμε νωρίτερα.</a:t>
                </a:r>
              </a:p>
              <a:p>
                <a:r>
                  <a:rPr lang="el-GR" sz="2800" dirty="0"/>
                  <a:t>Χρησιμοποιώντας τώρα την προσδοκία της Εξίσωσης (4) και στις δύο πλευρές και επισημαίνοντας ότι τα </a:t>
                </a:r>
                <a:r>
                  <a:rPr lang="en-US" sz="2800" i="1" dirty="0" err="1"/>
                  <a:t>k</a:t>
                </a:r>
                <a:r>
                  <a:rPr lang="en-US" sz="2800" i="1" baseline="-25000" dirty="0" err="1"/>
                  <a:t>i</a:t>
                </a:r>
                <a:r>
                  <a:rPr lang="el-GR" sz="2800" dirty="0"/>
                  <a:t>, δεδομένου ότι είναι μη-στοχαστικά, μπορούν να θεωρηθούν σταθερά, παίρνουμε</a:t>
                </a:r>
              </a:p>
              <a:p>
                <a:pPr marL="0" indent="0">
                  <a:buNone/>
                </a:pPr>
                <a14:m>
                  <m:oMathPara xmlns:m="http://schemas.openxmlformats.org/officeDocument/2006/math">
                    <m:oMathParaPr>
                      <m:jc m:val="centerGroup"/>
                    </m:oMathParaPr>
                    <m:oMath xmlns:m="http://schemas.openxmlformats.org/officeDocument/2006/math">
                      <m:r>
                        <a:rPr lang="el-GR" sz="2800" i="1">
                          <a:latin typeface="Cambria Math"/>
                        </a:rPr>
                        <m:t>𝛦</m:t>
                      </m:r>
                      <m:d>
                        <m:dPr>
                          <m:ctrlPr>
                            <a:rPr lang="el-GR" sz="2800" i="1">
                              <a:latin typeface="Cambria Math" panose="02040503050406030204" pitchFamily="18" charset="0"/>
                            </a:rPr>
                          </m:ctrlPr>
                        </m:dPr>
                        <m:e>
                          <m:sSub>
                            <m:sSubPr>
                              <m:ctrlPr>
                                <a:rPr lang="el-GR" sz="2800" i="1">
                                  <a:latin typeface="Cambria Math" panose="02040503050406030204" pitchFamily="18" charset="0"/>
                                </a:rPr>
                              </m:ctrlPr>
                            </m:sSubPr>
                            <m:e>
                              <m:acc>
                                <m:accPr>
                                  <m:chr m:val="̂"/>
                                  <m:ctrlPr>
                                    <a:rPr lang="el-GR" sz="2800" i="1">
                                      <a:latin typeface="Cambria Math" panose="02040503050406030204" pitchFamily="18" charset="0"/>
                                    </a:rPr>
                                  </m:ctrlPr>
                                </m:accPr>
                                <m:e>
                                  <m:r>
                                    <a:rPr lang="el-GR" sz="2800" i="1">
                                      <a:latin typeface="Cambria Math"/>
                                    </a:rPr>
                                    <m:t>𝛽</m:t>
                                  </m:r>
                                </m:e>
                              </m:acc>
                            </m:e>
                            <m:sub>
                              <m:r>
                                <a:rPr lang="el-GR" sz="2800" i="1">
                                  <a:latin typeface="Cambria Math"/>
                                </a:rPr>
                                <m:t>2</m:t>
                              </m:r>
                            </m:sub>
                          </m:sSub>
                        </m:e>
                      </m:d>
                      <m:r>
                        <a:rPr lang="el-GR"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2</m:t>
                          </m:r>
                        </m:sub>
                      </m:sSub>
                      <m:r>
                        <a:rPr lang="el-GR" sz="2800" i="1">
                          <a:latin typeface="Cambria Math"/>
                        </a:rPr>
                        <m:t>+</m:t>
                      </m:r>
                      <m:nary>
                        <m:naryPr>
                          <m:chr m:val="∑"/>
                          <m:limLoc m:val="undOvr"/>
                          <m:subHide m:val="on"/>
                          <m:supHide m:val="on"/>
                          <m:ctrlPr>
                            <a:rPr lang="el-GR" sz="2800" i="1">
                              <a:latin typeface="Cambria Math" panose="02040503050406030204" pitchFamily="18" charset="0"/>
                            </a:rPr>
                          </m:ctrlPr>
                        </m:naryPr>
                        <m:sub/>
                        <m:sup/>
                        <m:e>
                          <m:sSub>
                            <m:sSubPr>
                              <m:ctrlPr>
                                <a:rPr lang="el-GR" sz="2800" i="1">
                                  <a:latin typeface="Cambria Math" panose="02040503050406030204" pitchFamily="18" charset="0"/>
                                </a:rPr>
                              </m:ctrlPr>
                            </m:sSubPr>
                            <m:e>
                              <m:r>
                                <a:rPr lang="el-GR" sz="2800" i="1">
                                  <a:latin typeface="Cambria Math"/>
                                </a:rPr>
                                <m:t>𝑘</m:t>
                              </m:r>
                            </m:e>
                            <m:sub>
                              <m:r>
                                <a:rPr lang="el-GR" sz="2800" i="1">
                                  <a:latin typeface="Cambria Math"/>
                                </a:rPr>
                                <m:t>𝑖</m:t>
                              </m:r>
                            </m:sub>
                          </m:sSub>
                        </m:e>
                      </m:nary>
                      <m:r>
                        <a:rPr lang="el-GR" sz="2800" i="1">
                          <a:latin typeface="Cambria Math"/>
                        </a:rPr>
                        <m:t>𝛦</m:t>
                      </m:r>
                      <m:d>
                        <m:dPr>
                          <m:ctrlPr>
                            <a:rPr lang="el-GR" sz="2800" i="1">
                              <a:latin typeface="Cambria Math" panose="02040503050406030204" pitchFamily="18" charset="0"/>
                            </a:rPr>
                          </m:ctrlPr>
                        </m:dPr>
                        <m:e>
                          <m:sSub>
                            <m:sSubPr>
                              <m:ctrlPr>
                                <a:rPr lang="el-GR" sz="2800" i="1">
                                  <a:latin typeface="Cambria Math" panose="02040503050406030204" pitchFamily="18" charset="0"/>
                                </a:rPr>
                              </m:ctrlPr>
                            </m:sSubPr>
                            <m:e>
                              <m:r>
                                <a:rPr lang="en-US" sz="2800" i="1">
                                  <a:latin typeface="Cambria Math"/>
                                </a:rPr>
                                <m:t>𝑢</m:t>
                              </m:r>
                            </m:e>
                            <m:sub>
                              <m:r>
                                <a:rPr lang="el-GR" sz="2800" i="1">
                                  <a:latin typeface="Cambria Math"/>
                                </a:rPr>
                                <m:t>𝑖</m:t>
                              </m:r>
                            </m:sub>
                          </m:sSub>
                        </m:e>
                      </m:d>
                      <m:r>
                        <a:rPr lang="el-GR" sz="2800" i="1">
                          <a:latin typeface="Cambria Math"/>
                        </a:rPr>
                        <m:t>=</m:t>
                      </m:r>
                      <m:sSub>
                        <m:sSubPr>
                          <m:ctrlPr>
                            <a:rPr lang="el-GR" sz="2800" i="1">
                              <a:latin typeface="Cambria Math" panose="02040503050406030204" pitchFamily="18" charset="0"/>
                            </a:rPr>
                          </m:ctrlPr>
                        </m:sSubPr>
                        <m:e>
                          <m:r>
                            <a:rPr lang="el-GR" sz="2800" i="1">
                              <a:latin typeface="Cambria Math"/>
                            </a:rPr>
                            <m:t>𝛽</m:t>
                          </m:r>
                        </m:e>
                        <m:sub>
                          <m:r>
                            <a:rPr lang="el-GR" sz="2800" i="1">
                              <a:latin typeface="Cambria Math"/>
                            </a:rPr>
                            <m:t>2</m:t>
                          </m:r>
                        </m:sub>
                      </m:sSub>
                    </m:oMath>
                  </m:oMathPara>
                </a14:m>
                <a:endParaRPr lang="el-GR" sz="2800" dirty="0"/>
              </a:p>
              <a:p>
                <a:r>
                  <a:rPr lang="el-GR" sz="2800" dirty="0"/>
                  <a:t>εφόσον εξορισμού </a:t>
                </a:r>
                <a:r>
                  <a:rPr lang="en-US" sz="2800" i="1" dirty="0"/>
                  <a:t>E</a:t>
                </a:r>
                <a:r>
                  <a:rPr lang="el-GR" sz="2800" dirty="0"/>
                  <a:t>(</a:t>
                </a:r>
                <a:r>
                  <a:rPr lang="en-US" sz="2800" i="1" dirty="0" err="1"/>
                  <a:t>u</a:t>
                </a:r>
                <a:r>
                  <a:rPr lang="en-US" sz="2800" i="1" baseline="-25000" dirty="0" err="1"/>
                  <a:t>i</a:t>
                </a:r>
                <a:r>
                  <a:rPr lang="el-GR" sz="2800" dirty="0"/>
                  <a:t>) = 0. Επομένως, ο </a:t>
                </a:r>
                <a14:m>
                  <m:oMath xmlns:m="http://schemas.openxmlformats.org/officeDocument/2006/math">
                    <m:sSub>
                      <m:sSubPr>
                        <m:ctrlPr>
                          <a:rPr lang="el-GR" sz="2800" i="1">
                            <a:latin typeface="Cambria Math" panose="02040503050406030204" pitchFamily="18" charset="0"/>
                          </a:rPr>
                        </m:ctrlPr>
                      </m:sSubPr>
                      <m:e>
                        <m:acc>
                          <m:accPr>
                            <m:chr m:val="̂"/>
                            <m:ctrlPr>
                              <a:rPr lang="el-GR" sz="2800" i="1">
                                <a:latin typeface="Cambria Math" panose="02040503050406030204" pitchFamily="18" charset="0"/>
                              </a:rPr>
                            </m:ctrlPr>
                          </m:accPr>
                          <m:e>
                            <m:r>
                              <a:rPr lang="el-GR" sz="2800" i="1">
                                <a:latin typeface="Cambria Math"/>
                              </a:rPr>
                              <m:t>𝛽</m:t>
                            </m:r>
                          </m:e>
                        </m:acc>
                      </m:e>
                      <m:sub>
                        <m:r>
                          <a:rPr lang="el-GR" sz="2800" i="1">
                            <a:latin typeface="Cambria Math"/>
                          </a:rPr>
                          <m:t>2</m:t>
                        </m:r>
                      </m:sub>
                    </m:sSub>
                    <m:r>
                      <a:rPr lang="el-GR" sz="2800" i="1">
                        <a:latin typeface="Cambria Math"/>
                      </a:rPr>
                      <m:t> </m:t>
                    </m:r>
                  </m:oMath>
                </a14:m>
                <a:r>
                  <a:rPr lang="el-GR" sz="2800" dirty="0"/>
                  <a:t>είναι ένας αμερόληπτος εκτιμητής του </a:t>
                </a:r>
                <a:r>
                  <a:rPr lang="el-GR" sz="2800" i="1" dirty="0"/>
                  <a:t>β</a:t>
                </a:r>
                <a:r>
                  <a:rPr lang="el-GR" sz="2800" baseline="-25000" dirty="0"/>
                  <a:t>2</a:t>
                </a:r>
                <a:r>
                  <a:rPr lang="el-GR" sz="2800" dirty="0"/>
                  <a:t>. Ομοίως μπορεί να αποδειχθεί ότι ο </a:t>
                </a:r>
                <a14:m>
                  <m:oMath xmlns:m="http://schemas.openxmlformats.org/officeDocument/2006/math">
                    <m:sSub>
                      <m:sSubPr>
                        <m:ctrlPr>
                          <a:rPr lang="el-GR" sz="2800" i="1">
                            <a:latin typeface="Cambria Math" panose="02040503050406030204" pitchFamily="18" charset="0"/>
                          </a:rPr>
                        </m:ctrlPr>
                      </m:sSubPr>
                      <m:e>
                        <m:acc>
                          <m:accPr>
                            <m:chr m:val="̂"/>
                            <m:ctrlPr>
                              <a:rPr lang="el-GR" sz="2800" i="1">
                                <a:latin typeface="Cambria Math" panose="02040503050406030204" pitchFamily="18" charset="0"/>
                              </a:rPr>
                            </m:ctrlPr>
                          </m:accPr>
                          <m:e>
                            <m:r>
                              <a:rPr lang="el-GR" sz="2800" i="1">
                                <a:latin typeface="Cambria Math"/>
                              </a:rPr>
                              <m:t>𝛽</m:t>
                            </m:r>
                          </m:e>
                        </m:acc>
                      </m:e>
                      <m:sub>
                        <m:r>
                          <a:rPr lang="el-GR" sz="2800" i="1">
                            <a:latin typeface="Cambria Math"/>
                          </a:rPr>
                          <m:t>1</m:t>
                        </m:r>
                      </m:sub>
                    </m:sSub>
                    <m:r>
                      <a:rPr lang="el-GR" sz="2800" i="1">
                        <a:latin typeface="Cambria Math"/>
                      </a:rPr>
                      <m:t> </m:t>
                    </m:r>
                  </m:oMath>
                </a14:m>
                <a:r>
                  <a:rPr lang="el-GR" sz="2800" dirty="0"/>
                  <a:t>είναι επίσης ένας αμερόληπτος εκτιμητής του </a:t>
                </a:r>
                <a:r>
                  <a:rPr lang="el-GR" sz="2800" i="1" dirty="0"/>
                  <a:t>β</a:t>
                </a:r>
                <a:r>
                  <a:rPr lang="el-GR" sz="2800" baseline="-25000" dirty="0"/>
                  <a:t>1</a:t>
                </a:r>
                <a:r>
                  <a:rPr lang="el-GR" sz="28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48" t="-1078"/>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67</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279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 y="1373902"/>
                <a:ext cx="9052560" cy="4978559"/>
              </a:xfrm>
            </p:spPr>
            <p:txBody>
              <a:bodyPr>
                <a:normAutofit fontScale="70000" lnSpcReduction="20000"/>
              </a:bodyPr>
              <a:lstStyle/>
              <a:p>
                <a:r>
                  <a:rPr lang="el-GR" sz="2400" b="1" dirty="0"/>
                  <a:t>3A.3 Διακυμάνσεις και Τυπικά Σφάλματα των Εκτιμητών των Ελάχιστων Τετραγώνων</a:t>
                </a:r>
              </a:p>
              <a:p>
                <a:r>
                  <a:rPr lang="el-GR" sz="2400" dirty="0"/>
                  <a:t>Με βάση τον ορισμό της διακύμανσης, μπορούμε να γράψουμε</a:t>
                </a:r>
              </a:p>
              <a:p>
                <a:pPr marL="0" indent="0">
                  <a:buNone/>
                </a:pPr>
                <a14:m>
                  <m:oMathPara xmlns:m="http://schemas.openxmlformats.org/officeDocument/2006/math">
                    <m:oMathParaPr>
                      <m:jc m:val="centerGroup"/>
                    </m:oMathParaPr>
                    <m:oMath xmlns:m="http://schemas.openxmlformats.org/officeDocument/2006/math">
                      <m:r>
                        <m:rPr>
                          <m:sty m:val="p"/>
                        </m:rPr>
                        <a:rPr lang="el-GR" sz="2400">
                          <a:latin typeface="Cambria Math"/>
                        </a:rPr>
                        <m:t>var</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e>
                      </m:d>
                      <m:r>
                        <a:rPr lang="en-US" sz="2400" i="1">
                          <a:latin typeface="Cambria Math"/>
                        </a:rPr>
                        <m:t>=</m:t>
                      </m:r>
                      <m:r>
                        <a:rPr lang="en-US" sz="2400" i="1">
                          <a:latin typeface="Cambria Math"/>
                        </a:rPr>
                        <m:t>𝐸</m:t>
                      </m:r>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m:t>
                              </m:r>
                              <m:r>
                                <a:rPr lang="en-US" sz="2400" i="1">
                                  <a:latin typeface="Cambria Math"/>
                                </a:rPr>
                                <m:t>𝐸</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e>
                              </m:d>
                            </m:e>
                          </m:d>
                        </m:e>
                        <m:sup>
                          <m:r>
                            <a:rPr lang="en-US" sz="2400" i="1">
                              <a:latin typeface="Cambria Math"/>
                            </a:rPr>
                            <m:t>2</m:t>
                          </m:r>
                        </m:sup>
                      </m:sSup>
                    </m:oMath>
                  </m:oMathPara>
                </a14:m>
                <a:endParaRPr lang="el-GR" sz="2400" dirty="0"/>
              </a:p>
              <a:p>
                <a:pPr marL="0" indent="0">
                  <a:buNone/>
                </a:pPr>
                <a14:m>
                  <m:oMath xmlns:m="http://schemas.openxmlformats.org/officeDocument/2006/math">
                    <m:r>
                      <a:rPr lang="el-GR" sz="2400" i="1">
                        <a:latin typeface="Cambria Math"/>
                      </a:rPr>
                      <m:t>=</m:t>
                    </m:r>
                    <m:r>
                      <a:rPr lang="en-US" sz="2400" i="1">
                        <a:latin typeface="Cambria Math"/>
                      </a:rPr>
                      <m:t>𝐸</m:t>
                    </m:r>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𝛽</m:t>
                                </m:r>
                              </m:e>
                              <m:sub>
                                <m:r>
                                  <a:rPr lang="el-GR" sz="2400" i="1">
                                    <a:latin typeface="Cambria Math"/>
                                  </a:rPr>
                                  <m:t>2</m:t>
                                </m:r>
                              </m:sub>
                            </m:sSub>
                          </m:e>
                        </m:d>
                      </m:e>
                      <m:sup>
                        <m:r>
                          <a:rPr lang="el-GR" sz="2400" i="1">
                            <a:latin typeface="Cambria Math"/>
                          </a:rPr>
                          <m:t>2</m:t>
                        </m:r>
                      </m:sup>
                    </m:sSup>
                  </m:oMath>
                </a14:m>
                <a:r>
                  <a:rPr lang="el-GR" sz="2400" dirty="0"/>
                  <a:t>  καθώς </a:t>
                </a:r>
                <a14:m>
                  <m:oMath xmlns:m="http://schemas.openxmlformats.org/officeDocument/2006/math">
                    <m:r>
                      <a:rPr lang="en-US" sz="2400" i="1">
                        <a:latin typeface="Cambria Math"/>
                      </a:rPr>
                      <m:t>𝐸</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e>
                    </m:d>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𝛽</m:t>
                        </m:r>
                      </m:e>
                      <m:sub>
                        <m:r>
                          <a:rPr lang="el-GR" sz="2400" i="1">
                            <a:latin typeface="Cambria Math"/>
                          </a:rPr>
                          <m:t>2</m:t>
                        </m:r>
                      </m:sub>
                    </m:sSub>
                  </m:oMath>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r>
                        <a:rPr lang="el-GR" sz="2400" i="1">
                          <a:latin typeface="Cambria Math"/>
                        </a:rPr>
                        <m:t>𝛦</m:t>
                      </m:r>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l-GR" sz="2400" i="1">
                                          <a:latin typeface="Cambria Math"/>
                                        </a:rPr>
                                        <m:t>𝑘</m:t>
                                      </m:r>
                                    </m:e>
                                    <m:sub>
                                      <m:r>
                                        <a:rPr lang="el-GR" sz="2400" i="1">
                                          <a:latin typeface="Cambria Math"/>
                                        </a:rPr>
                                        <m:t>𝑖</m:t>
                                      </m:r>
                                    </m:sub>
                                  </m:sSub>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𝑖</m:t>
                                      </m:r>
                                    </m:sub>
                                  </m:sSub>
                                </m:e>
                              </m:nary>
                            </m:e>
                          </m:d>
                        </m:e>
                        <m:sup>
                          <m:r>
                            <a:rPr lang="el-GR" sz="2400" i="1">
                              <a:latin typeface="Cambria Math"/>
                            </a:rPr>
                            <m:t>2</m:t>
                          </m:r>
                        </m:sup>
                      </m:sSup>
                    </m:oMath>
                  </m:oMathPara>
                </a14:m>
                <a:endParaRPr lang="el-GR" sz="2400" dirty="0"/>
              </a:p>
              <a:p>
                <a:r>
                  <a:rPr lang="el-GR" sz="2400" dirty="0"/>
                  <a:t>χρησιμοποιώντας την παραπάνω Εξ. (4)</a:t>
                </a:r>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r>
                        <a:rPr lang="el-GR" sz="2400" i="1">
                          <a:latin typeface="Cambria Math"/>
                        </a:rPr>
                        <m:t>𝛦</m:t>
                      </m:r>
                      <m:d>
                        <m:dPr>
                          <m:ctrlPr>
                            <a:rPr lang="el-GR" sz="2400" i="1">
                              <a:latin typeface="Cambria Math" panose="02040503050406030204" pitchFamily="18" charset="0"/>
                            </a:rPr>
                          </m:ctrlPr>
                        </m:dPr>
                        <m:e>
                          <m:sSubSup>
                            <m:sSubSupPr>
                              <m:ctrlPr>
                                <a:rPr lang="el-GR" sz="2400" i="1">
                                  <a:latin typeface="Cambria Math" panose="02040503050406030204" pitchFamily="18" charset="0"/>
                                </a:rPr>
                              </m:ctrlPr>
                            </m:sSubSupPr>
                            <m:e>
                              <m:r>
                                <a:rPr lang="en-US" sz="2400" i="1">
                                  <a:latin typeface="Cambria Math"/>
                                </a:rPr>
                                <m:t>𝑘</m:t>
                              </m:r>
                            </m:e>
                            <m:sub>
                              <m:r>
                                <a:rPr lang="el-GR" sz="2400" i="1">
                                  <a:latin typeface="Cambria Math"/>
                                </a:rPr>
                                <m:t>1</m:t>
                              </m:r>
                            </m:sub>
                            <m:sup>
                              <m:r>
                                <a:rPr lang="el-GR" sz="2400" i="1">
                                  <a:latin typeface="Cambria Math"/>
                                </a:rPr>
                                <m:t>2</m:t>
                              </m:r>
                            </m:sup>
                          </m:sSubSup>
                          <m:sSubSup>
                            <m:sSubSupPr>
                              <m:ctrlPr>
                                <a:rPr lang="el-GR" sz="2400" i="1">
                                  <a:latin typeface="Cambria Math" panose="02040503050406030204" pitchFamily="18" charset="0"/>
                                </a:rPr>
                              </m:ctrlPr>
                            </m:sSubSupPr>
                            <m:e>
                              <m:r>
                                <a:rPr lang="el-GR" sz="2400" i="1">
                                  <a:latin typeface="Cambria Math"/>
                                </a:rPr>
                                <m:t>𝑢</m:t>
                              </m:r>
                            </m:e>
                            <m:sub>
                              <m:r>
                                <a:rPr lang="el-GR" sz="2400" i="1">
                                  <a:latin typeface="Cambria Math"/>
                                </a:rPr>
                                <m:t>1</m:t>
                              </m:r>
                            </m:sub>
                            <m:sup>
                              <m:r>
                                <a:rPr lang="el-GR" sz="2400" i="1">
                                  <a:latin typeface="Cambria Math"/>
                                </a:rPr>
                                <m:t>2</m:t>
                              </m:r>
                            </m:sup>
                          </m:sSubSup>
                          <m:r>
                            <a:rPr lang="el-GR" sz="2400" i="1">
                              <a:latin typeface="Cambria Math"/>
                            </a:rPr>
                            <m:t>+</m:t>
                          </m:r>
                          <m:sSubSup>
                            <m:sSubSupPr>
                              <m:ctrlPr>
                                <a:rPr lang="el-GR" sz="2400" i="1">
                                  <a:latin typeface="Cambria Math" panose="02040503050406030204" pitchFamily="18" charset="0"/>
                                </a:rPr>
                              </m:ctrlPr>
                            </m:sSubSupPr>
                            <m:e>
                              <m:r>
                                <a:rPr lang="en-US" sz="2400" i="1">
                                  <a:latin typeface="Cambria Math"/>
                                </a:rPr>
                                <m:t>𝑘</m:t>
                              </m:r>
                            </m:e>
                            <m:sub>
                              <m:r>
                                <a:rPr lang="el-GR" sz="2400" i="1">
                                  <a:latin typeface="Cambria Math"/>
                                </a:rPr>
                                <m:t>2</m:t>
                              </m:r>
                            </m:sub>
                            <m:sup>
                              <m:r>
                                <a:rPr lang="el-GR" sz="2400" i="1">
                                  <a:latin typeface="Cambria Math"/>
                                </a:rPr>
                                <m:t>2</m:t>
                              </m:r>
                            </m:sup>
                          </m:sSubSup>
                          <m:sSubSup>
                            <m:sSubSupPr>
                              <m:ctrlPr>
                                <a:rPr lang="el-GR" sz="2400" i="1">
                                  <a:latin typeface="Cambria Math" panose="02040503050406030204" pitchFamily="18" charset="0"/>
                                </a:rPr>
                              </m:ctrlPr>
                            </m:sSubSupPr>
                            <m:e>
                              <m:r>
                                <a:rPr lang="el-GR" sz="2400" i="1">
                                  <a:latin typeface="Cambria Math"/>
                                </a:rPr>
                                <m:t>𝑢</m:t>
                              </m:r>
                            </m:e>
                            <m:sub>
                              <m:r>
                                <a:rPr lang="el-GR" sz="2400" i="1">
                                  <a:latin typeface="Cambria Math"/>
                                </a:rPr>
                                <m:t>2</m:t>
                              </m:r>
                            </m:sub>
                            <m:sup>
                              <m:r>
                                <a:rPr lang="el-GR" sz="2400" i="1">
                                  <a:latin typeface="Cambria Math"/>
                                </a:rPr>
                                <m:t>2</m:t>
                              </m:r>
                            </m:sup>
                          </m:sSubSup>
                          <m:r>
                            <a:rPr lang="el-GR" sz="2400" i="1">
                              <a:latin typeface="Cambria Math"/>
                            </a:rPr>
                            <m:t>+…+</m:t>
                          </m:r>
                          <m:sSubSup>
                            <m:sSubSupPr>
                              <m:ctrlPr>
                                <a:rPr lang="el-GR" sz="2400" i="1">
                                  <a:latin typeface="Cambria Math" panose="02040503050406030204" pitchFamily="18" charset="0"/>
                                </a:rPr>
                              </m:ctrlPr>
                            </m:sSubSupPr>
                            <m:e>
                              <m:r>
                                <a:rPr lang="en-US" sz="2400" i="1">
                                  <a:latin typeface="Cambria Math"/>
                                </a:rPr>
                                <m:t>𝑘</m:t>
                              </m:r>
                            </m:e>
                            <m:sub>
                              <m:r>
                                <a:rPr lang="el-GR" sz="2400" i="1">
                                  <a:latin typeface="Cambria Math"/>
                                </a:rPr>
                                <m:t>𝑛</m:t>
                              </m:r>
                            </m:sub>
                            <m:sup>
                              <m:r>
                                <a:rPr lang="el-GR" sz="2400" i="1">
                                  <a:latin typeface="Cambria Math"/>
                                </a:rPr>
                                <m:t>2</m:t>
                              </m:r>
                            </m:sup>
                          </m:sSubSup>
                          <m:sSubSup>
                            <m:sSubSupPr>
                              <m:ctrlPr>
                                <a:rPr lang="el-GR" sz="2400" i="1">
                                  <a:latin typeface="Cambria Math" panose="02040503050406030204" pitchFamily="18" charset="0"/>
                                </a:rPr>
                              </m:ctrlPr>
                            </m:sSubSupPr>
                            <m:e>
                              <m:r>
                                <a:rPr lang="el-GR" sz="2400" i="1">
                                  <a:latin typeface="Cambria Math"/>
                                </a:rPr>
                                <m:t>𝑢</m:t>
                              </m:r>
                            </m:e>
                            <m:sub>
                              <m:r>
                                <a:rPr lang="el-GR" sz="2400" i="1">
                                  <a:latin typeface="Cambria Math"/>
                                </a:rPr>
                                <m:t>𝑛</m:t>
                              </m:r>
                            </m:sub>
                            <m:sup>
                              <m:r>
                                <a:rPr lang="el-GR" sz="2400" i="1">
                                  <a:latin typeface="Cambria Math"/>
                                </a:rPr>
                                <m:t>2</m:t>
                              </m:r>
                            </m:sup>
                          </m:sSubSup>
                          <m:r>
                            <a:rPr lang="el-GR" sz="2400" i="1">
                              <a:latin typeface="Cambria Math"/>
                            </a:rPr>
                            <m:t>+2</m:t>
                          </m:r>
                          <m:sSub>
                            <m:sSubPr>
                              <m:ctrlPr>
                                <a:rPr lang="el-GR" sz="2400" i="1">
                                  <a:latin typeface="Cambria Math" panose="02040503050406030204" pitchFamily="18" charset="0"/>
                                </a:rPr>
                              </m:ctrlPr>
                            </m:sSubPr>
                            <m:e>
                              <m:r>
                                <a:rPr lang="el-GR" sz="2400" i="1">
                                  <a:latin typeface="Cambria Math"/>
                                </a:rPr>
                                <m:t>𝑘</m:t>
                              </m:r>
                            </m:e>
                            <m:sub>
                              <m:r>
                                <a:rPr lang="el-GR" sz="2400" i="1">
                                  <a:latin typeface="Cambria Math"/>
                                </a:rPr>
                                <m:t>1</m:t>
                              </m:r>
                            </m:sub>
                          </m:sSub>
                          <m:sSub>
                            <m:sSubPr>
                              <m:ctrlPr>
                                <a:rPr lang="el-GR" sz="2400" i="1">
                                  <a:latin typeface="Cambria Math" panose="02040503050406030204" pitchFamily="18" charset="0"/>
                                </a:rPr>
                              </m:ctrlPr>
                            </m:sSubPr>
                            <m:e>
                              <m:r>
                                <a:rPr lang="el-GR" sz="2400" i="1">
                                  <a:latin typeface="Cambria Math"/>
                                </a:rPr>
                                <m:t>𝑘</m:t>
                              </m:r>
                            </m:e>
                            <m:sub>
                              <m:r>
                                <a:rPr lang="el-GR" sz="2400" i="1">
                                  <a:latin typeface="Cambria Math"/>
                                </a:rPr>
                                <m:t>2</m:t>
                              </m:r>
                            </m:sub>
                          </m:sSub>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1</m:t>
                              </m:r>
                            </m:sub>
                          </m:sSub>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2</m:t>
                              </m:r>
                            </m:sub>
                          </m:sSub>
                          <m:r>
                            <a:rPr lang="el-GR" sz="2400" i="1">
                              <a:latin typeface="Cambria Math"/>
                            </a:rPr>
                            <m:t>+…+2</m:t>
                          </m:r>
                          <m:sSub>
                            <m:sSubPr>
                              <m:ctrlPr>
                                <a:rPr lang="el-GR" sz="2400" i="1">
                                  <a:latin typeface="Cambria Math" panose="02040503050406030204" pitchFamily="18" charset="0"/>
                                </a:rPr>
                              </m:ctrlPr>
                            </m:sSubPr>
                            <m:e>
                              <m:r>
                                <a:rPr lang="el-GR" sz="2400" i="1">
                                  <a:latin typeface="Cambria Math"/>
                                </a:rPr>
                                <m:t>𝑘</m:t>
                              </m:r>
                            </m:e>
                            <m:sub>
                              <m:r>
                                <a:rPr lang="el-GR" sz="2400" i="1">
                                  <a:latin typeface="Cambria Math"/>
                                </a:rPr>
                                <m:t>𝑛</m:t>
                              </m:r>
                              <m:r>
                                <a:rPr lang="el-GR" sz="2400" i="1">
                                  <a:latin typeface="Cambria Math"/>
                                </a:rPr>
                                <m:t>−1</m:t>
                              </m:r>
                            </m:sub>
                          </m:sSub>
                          <m:sSub>
                            <m:sSubPr>
                              <m:ctrlPr>
                                <a:rPr lang="el-GR" sz="2400" i="1">
                                  <a:latin typeface="Cambria Math" panose="02040503050406030204" pitchFamily="18" charset="0"/>
                                </a:rPr>
                              </m:ctrlPr>
                            </m:sSubPr>
                            <m:e>
                              <m:r>
                                <a:rPr lang="el-GR" sz="2400" i="1">
                                  <a:latin typeface="Cambria Math"/>
                                </a:rPr>
                                <m:t>𝑘</m:t>
                              </m:r>
                            </m:e>
                            <m:sub>
                              <m:r>
                                <a:rPr lang="el-GR" sz="2400" i="1">
                                  <a:latin typeface="Cambria Math"/>
                                </a:rPr>
                                <m:t>𝑛</m:t>
                              </m:r>
                            </m:sub>
                          </m:sSub>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𝑛</m:t>
                              </m:r>
                              <m:r>
                                <a:rPr lang="el-GR" sz="2400" i="1">
                                  <a:latin typeface="Cambria Math"/>
                                </a:rPr>
                                <m:t>−1</m:t>
                              </m:r>
                            </m:sub>
                          </m:sSub>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𝑛</m:t>
                              </m:r>
                            </m:sub>
                          </m:sSub>
                        </m:e>
                      </m:d>
                    </m:oMath>
                  </m:oMathPara>
                </a14:m>
                <a:endParaRPr lang="el-GR" sz="2400" dirty="0"/>
              </a:p>
              <a:p>
                <a:r>
                  <a:rPr lang="en-US" sz="2400" dirty="0"/>
                  <a:t> </a:t>
                </a:r>
                <a:endParaRPr lang="el-GR" sz="2400" dirty="0"/>
              </a:p>
              <a:p>
                <a:r>
                  <a:rPr lang="el-GR" sz="2400" dirty="0"/>
                  <a:t>Καθώς εξ’ ορισμού, </a:t>
                </a:r>
                <a14:m>
                  <m:oMath xmlns:m="http://schemas.openxmlformats.org/officeDocument/2006/math">
                    <m:r>
                      <a:rPr lang="el-GR" sz="2400" i="1">
                        <a:latin typeface="Cambria Math"/>
                      </a:rPr>
                      <m:t>𝛦</m:t>
                    </m:r>
                    <m:d>
                      <m:dPr>
                        <m:ctrlPr>
                          <a:rPr lang="el-GR" sz="2400" i="1">
                            <a:latin typeface="Cambria Math" panose="02040503050406030204" pitchFamily="18" charset="0"/>
                          </a:rPr>
                        </m:ctrlPr>
                      </m:dPr>
                      <m:e>
                        <m:sSubSup>
                          <m:sSubSupPr>
                            <m:ctrlPr>
                              <a:rPr lang="el-GR" sz="2400" i="1">
                                <a:latin typeface="Cambria Math" panose="02040503050406030204" pitchFamily="18" charset="0"/>
                              </a:rPr>
                            </m:ctrlPr>
                          </m:sSubSupPr>
                          <m:e>
                            <m:r>
                              <a:rPr lang="en-US" sz="2400" i="1">
                                <a:latin typeface="Cambria Math"/>
                              </a:rPr>
                              <m:t>𝑢</m:t>
                            </m:r>
                          </m:e>
                          <m:sub>
                            <m:r>
                              <a:rPr lang="el-GR" sz="2400" i="1">
                                <a:latin typeface="Cambria Math"/>
                              </a:rPr>
                              <m:t>𝑖</m:t>
                            </m:r>
                          </m:sub>
                          <m:sup>
                            <m:r>
                              <a:rPr lang="el-GR" sz="2400" i="1">
                                <a:latin typeface="Cambria Math"/>
                              </a:rPr>
                              <m:t>2</m:t>
                            </m:r>
                          </m:sup>
                        </m:sSubSup>
                      </m:e>
                    </m:d>
                    <m:r>
                      <a:rPr lang="el-GR" sz="2400" i="1">
                        <a:latin typeface="Cambria Math"/>
                      </a:rPr>
                      <m:t>=</m:t>
                    </m:r>
                    <m:sSup>
                      <m:sSupPr>
                        <m:ctrlPr>
                          <a:rPr lang="el-GR" sz="2400" i="1">
                            <a:latin typeface="Cambria Math" panose="02040503050406030204" pitchFamily="18" charset="0"/>
                          </a:rPr>
                        </m:ctrlPr>
                      </m:sSupPr>
                      <m:e>
                        <m:r>
                          <a:rPr lang="el-GR" sz="2400" i="1">
                            <a:latin typeface="Cambria Math"/>
                          </a:rPr>
                          <m:t>𝜎</m:t>
                        </m:r>
                      </m:e>
                      <m:sup>
                        <m:r>
                          <a:rPr lang="el-GR" sz="2400" i="1">
                            <a:latin typeface="Cambria Math"/>
                          </a:rPr>
                          <m:t>2</m:t>
                        </m:r>
                      </m:sup>
                    </m:sSup>
                  </m:oMath>
                </a14:m>
                <a:r>
                  <a:rPr lang="el-GR" sz="2400" dirty="0"/>
                  <a:t> για κάθε </a:t>
                </a:r>
                <a:r>
                  <a:rPr lang="en-US" sz="2400" i="1" dirty="0" err="1"/>
                  <a:t>i</a:t>
                </a:r>
                <a:r>
                  <a:rPr lang="el-GR" sz="2400" dirty="0"/>
                  <a:t> και </a:t>
                </a:r>
                <a14:m>
                  <m:oMath xmlns:m="http://schemas.openxmlformats.org/officeDocument/2006/math">
                    <m:r>
                      <a:rPr lang="el-GR" sz="2400" i="1">
                        <a:latin typeface="Cambria Math"/>
                      </a:rPr>
                      <m:t>𝐸</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𝑖</m:t>
                            </m:r>
                          </m:sub>
                        </m:sSub>
                        <m:sSub>
                          <m:sSubPr>
                            <m:ctrlPr>
                              <a:rPr lang="el-GR" sz="2400" i="1">
                                <a:latin typeface="Cambria Math" panose="02040503050406030204" pitchFamily="18" charset="0"/>
                              </a:rPr>
                            </m:ctrlPr>
                          </m:sSubPr>
                          <m:e>
                            <m:r>
                              <a:rPr lang="el-GR" sz="2400" i="1">
                                <a:latin typeface="Cambria Math"/>
                              </a:rPr>
                              <m:t>𝑢</m:t>
                            </m:r>
                          </m:e>
                          <m:sub>
                            <m:r>
                              <a:rPr lang="el-GR" sz="2400" i="1">
                                <a:latin typeface="Cambria Math"/>
                              </a:rPr>
                              <m:t>𝑗</m:t>
                            </m:r>
                          </m:sub>
                        </m:sSub>
                      </m:e>
                    </m:d>
                    <m:r>
                      <a:rPr lang="el-GR" sz="2400" i="1">
                        <a:latin typeface="Cambria Math"/>
                      </a:rPr>
                      <m:t>=0</m:t>
                    </m:r>
                  </m:oMath>
                </a14:m>
                <a:r>
                  <a:rPr lang="el-GR" sz="2400" dirty="0"/>
                  <a:t>, </a:t>
                </a:r>
                <a:r>
                  <a:rPr lang="en-US" sz="2400" i="1" dirty="0" err="1"/>
                  <a:t>i</a:t>
                </a:r>
                <a:r>
                  <a:rPr lang="el-GR" sz="2400" dirty="0"/>
                  <a:t> ≠ </a:t>
                </a:r>
                <a:r>
                  <a:rPr lang="en-US" sz="2400" i="1" dirty="0"/>
                  <a:t>j</a:t>
                </a:r>
                <a:r>
                  <a:rPr lang="el-GR" sz="2400" dirty="0"/>
                  <a:t>, προκύπτει ότι </a:t>
                </a:r>
              </a:p>
              <a:p>
                <a:pPr marL="0" indent="0">
                  <a:buNone/>
                </a:pPr>
                <a14:m>
                  <m:oMathPara xmlns:m="http://schemas.openxmlformats.org/officeDocument/2006/math">
                    <m:oMathParaPr>
                      <m:jc m:val="centerGroup"/>
                    </m:oMathParaPr>
                    <m:oMath xmlns:m="http://schemas.openxmlformats.org/officeDocument/2006/math">
                      <m:r>
                        <m:rPr>
                          <m:sty m:val="p"/>
                        </m:rPr>
                        <a:rPr lang="el-GR" sz="2400">
                          <a:latin typeface="Cambria Math"/>
                        </a:rPr>
                        <m:t>var</m:t>
                      </m:r>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e>
                      </m:d>
                      <m:r>
                        <a:rPr lang="el-GR" sz="2400" i="1">
                          <a:latin typeface="Cambria Math"/>
                        </a:rPr>
                        <m:t>=</m:t>
                      </m:r>
                      <m:sSup>
                        <m:sSupPr>
                          <m:ctrlPr>
                            <a:rPr lang="el-GR" sz="2400" i="1">
                              <a:latin typeface="Cambria Math" panose="02040503050406030204" pitchFamily="18" charset="0"/>
                            </a:rPr>
                          </m:ctrlPr>
                        </m:sSupPr>
                        <m:e>
                          <m:r>
                            <a:rPr lang="el-GR" sz="2400" i="1">
                              <a:latin typeface="Cambria Math"/>
                            </a:rPr>
                            <m:t>𝜎</m:t>
                          </m:r>
                        </m:e>
                        <m:sup>
                          <m:r>
                            <a:rPr lang="el-GR"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𝑘</m:t>
                              </m:r>
                            </m:e>
                            <m:sub>
                              <m:r>
                                <a:rPr lang="el-GR" sz="2400" i="1">
                                  <a:latin typeface="Cambria Math"/>
                                </a:rPr>
                                <m:t>𝑖</m:t>
                              </m:r>
                            </m:sub>
                            <m:sup>
                              <m:r>
                                <a:rPr lang="el-GR" sz="2400" i="1">
                                  <a:latin typeface="Cambria Math"/>
                                </a:rPr>
                                <m:t>2</m:t>
                              </m:r>
                            </m:sup>
                          </m:sSubSup>
                        </m:e>
                      </m:nary>
                      <m:r>
                        <a:rPr lang="el-GR" sz="2400" i="1">
                          <a:latin typeface="Cambria Math"/>
                        </a:rPr>
                        <m:t>=</m:t>
                      </m:r>
                      <m:f>
                        <m:fPr>
                          <m:ctrlPr>
                            <a:rPr lang="el-GR" sz="2400" i="1">
                              <a:latin typeface="Cambria Math" panose="02040503050406030204" pitchFamily="18" charset="0"/>
                            </a:rPr>
                          </m:ctrlPr>
                        </m:fPr>
                        <m:num>
                          <m:sSup>
                            <m:sSupPr>
                              <m:ctrlPr>
                                <a:rPr lang="el-GR" sz="2400" i="1">
                                  <a:latin typeface="Cambria Math" panose="02040503050406030204" pitchFamily="18" charset="0"/>
                                </a:rPr>
                              </m:ctrlPr>
                            </m:sSupPr>
                            <m:e>
                              <m:r>
                                <a:rPr lang="el-GR" sz="2400" i="1">
                                  <a:latin typeface="Cambria Math"/>
                                </a:rPr>
                                <m:t>𝜎</m:t>
                              </m:r>
                            </m:e>
                            <m:sup>
                              <m:r>
                                <a:rPr lang="el-GR" sz="2400" i="1">
                                  <a:latin typeface="Cambria Math"/>
                                </a:rPr>
                                <m:t>2</m:t>
                              </m:r>
                            </m:sup>
                          </m:sSup>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r>
                        <a:rPr lang="el-GR" sz="2400" i="1">
                          <a:latin typeface="Cambria Math"/>
                        </a:rPr>
                        <m:t>=</m:t>
                      </m:r>
                      <m:r>
                        <m:rPr>
                          <m:sty m:val="p"/>
                        </m:rPr>
                        <a:rPr lang="el-GR" sz="2400">
                          <a:latin typeface="Cambria Math"/>
                        </a:rPr>
                        <m:t>Εξ</m:t>
                      </m:r>
                      <m:r>
                        <a:rPr lang="el-GR" sz="2400">
                          <a:latin typeface="Cambria Math"/>
                        </a:rPr>
                        <m:t>. (3.3.1)</m:t>
                      </m:r>
                    </m:oMath>
                  </m:oMathPara>
                </a14:m>
                <a:endParaRPr lang="el-GR" sz="2400" dirty="0"/>
              </a:p>
              <a:p>
                <a:r>
                  <a:rPr lang="el-GR" sz="2400" dirty="0"/>
                  <a:t>Η διακύμανση του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r>
                      <a:rPr lang="el-GR" sz="2400" i="1">
                        <a:latin typeface="Cambria Math"/>
                      </a:rPr>
                      <m:t> </m:t>
                    </m:r>
                  </m:oMath>
                </a14:m>
                <a:r>
                  <a:rPr lang="el-GR" sz="2400" dirty="0"/>
                  <a:t>προκύπτει εάν ακολουθήσουμε την ίδια λογική με προηγουμένως. Μόλις υπολογιστούν οι διακυμάνσεις των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1</m:t>
                        </m:r>
                      </m:sub>
                    </m:sSub>
                  </m:oMath>
                </a14:m>
                <a:r>
                  <a:rPr lang="el-GR" sz="2400" dirty="0"/>
                  <a:t> και </a:t>
                </a:r>
                <a14:m>
                  <m:oMath xmlns:m="http://schemas.openxmlformats.org/officeDocument/2006/math">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a:rPr>
                              <m:t>𝛽</m:t>
                            </m:r>
                          </m:e>
                        </m:acc>
                      </m:e>
                      <m:sub>
                        <m:r>
                          <a:rPr lang="el-GR" sz="2400" i="1">
                            <a:latin typeface="Cambria Math"/>
                          </a:rPr>
                          <m:t>2</m:t>
                        </m:r>
                      </m:sub>
                    </m:sSub>
                  </m:oMath>
                </a14:m>
                <a:r>
                  <a:rPr lang="el-GR" sz="2400" dirty="0"/>
                  <a:t>, οι θετικές τετραγωνικές τους ρίζες δίνουν τα αντίστοιχα τυπικά σφάλματα.</a:t>
                </a:r>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 y="1373902"/>
                <a:ext cx="9052560" cy="4978559"/>
              </a:xfrm>
              <a:blipFill rotWithShape="1">
                <a:blip r:embed="rId2"/>
                <a:stretch>
                  <a:fillRect l="-337" t="-122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68</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477729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r>
                  <a:rPr lang="el-GR" b="1" dirty="0"/>
                  <a:t>3A.4 </a:t>
                </a:r>
                <a:r>
                  <a:rPr lang="el-GR" b="1" dirty="0" err="1"/>
                  <a:t>Συνδιακύμανση</a:t>
                </a:r>
                <a:r>
                  <a:rPr lang="el-GR" b="1" dirty="0"/>
                  <a:t> μεταξύ </a:t>
                </a:r>
                <a14:m>
                  <m:oMath xmlns:m="http://schemas.openxmlformats.org/officeDocument/2006/math">
                    <m:sSub>
                      <m:sSubPr>
                        <m:ctrlPr>
                          <a:rPr lang="el-GR" b="1" i="1">
                            <a:latin typeface="Cambria Math" panose="02040503050406030204" pitchFamily="18" charset="0"/>
                          </a:rPr>
                        </m:ctrlPr>
                      </m:sSubPr>
                      <m:e>
                        <m:acc>
                          <m:accPr>
                            <m:chr m:val="̂"/>
                            <m:ctrlPr>
                              <a:rPr lang="el-GR" b="1" i="1">
                                <a:latin typeface="Cambria Math" panose="02040503050406030204" pitchFamily="18" charset="0"/>
                              </a:rPr>
                            </m:ctrlPr>
                          </m:accPr>
                          <m:e>
                            <m:r>
                              <a:rPr lang="el-GR" b="1" i="1">
                                <a:latin typeface="Cambria Math"/>
                              </a:rPr>
                              <m:t>𝜷</m:t>
                            </m:r>
                          </m:e>
                        </m:acc>
                      </m:e>
                      <m:sub>
                        <m:r>
                          <a:rPr lang="el-GR" b="1" i="1">
                            <a:latin typeface="Cambria Math"/>
                          </a:rPr>
                          <m:t>𝟏</m:t>
                        </m:r>
                      </m:sub>
                    </m:sSub>
                  </m:oMath>
                </a14:m>
                <a:r>
                  <a:rPr lang="el-GR" b="1" dirty="0"/>
                  <a:t> και </a:t>
                </a:r>
                <a14:m>
                  <m:oMath xmlns:m="http://schemas.openxmlformats.org/officeDocument/2006/math">
                    <m:sSub>
                      <m:sSubPr>
                        <m:ctrlPr>
                          <a:rPr lang="el-GR" b="1" i="1">
                            <a:latin typeface="Cambria Math" panose="02040503050406030204" pitchFamily="18" charset="0"/>
                          </a:rPr>
                        </m:ctrlPr>
                      </m:sSubPr>
                      <m:e>
                        <m:acc>
                          <m:accPr>
                            <m:chr m:val="̂"/>
                            <m:ctrlPr>
                              <a:rPr lang="el-GR" b="1" i="1">
                                <a:latin typeface="Cambria Math" panose="02040503050406030204" pitchFamily="18" charset="0"/>
                              </a:rPr>
                            </m:ctrlPr>
                          </m:accPr>
                          <m:e>
                            <m:r>
                              <a:rPr lang="el-GR" b="1" i="1">
                                <a:latin typeface="Cambria Math"/>
                              </a:rPr>
                              <m:t>𝜷</m:t>
                            </m:r>
                          </m:e>
                        </m:acc>
                      </m:e>
                      <m:sub>
                        <m:r>
                          <a:rPr lang="el-GR" b="1" i="1">
                            <a:latin typeface="Cambria Math"/>
                          </a:rPr>
                          <m:t>𝟐</m:t>
                        </m:r>
                      </m:sub>
                    </m:sSub>
                  </m:oMath>
                </a14:m>
                <a:endParaRPr lang="el-GR" dirty="0"/>
              </a:p>
              <a:p>
                <a:r>
                  <a:rPr lang="el-GR" dirty="0"/>
                  <a:t>Εξ ορισμού,</a:t>
                </a:r>
              </a:p>
              <a:p>
                <a:pPr marL="0" indent="0">
                  <a:buNone/>
                </a:pPr>
                <a14:m>
                  <m:oMathPara xmlns:m="http://schemas.openxmlformats.org/officeDocument/2006/math">
                    <m:oMathParaPr>
                      <m:jc m:val="centerGroup"/>
                    </m:oMathParaPr>
                    <m:oMath xmlns:m="http://schemas.openxmlformats.org/officeDocument/2006/math">
                      <m:r>
                        <m:rPr>
                          <m:sty m:val="p"/>
                        </m:rPr>
                        <a:rPr lang="el-GR">
                          <a:latin typeface="Cambria Math"/>
                        </a:rPr>
                        <m:t>cov</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r>
                        <a:rPr lang="el-GR" i="1">
                          <a:latin typeface="Cambria Math"/>
                        </a:rPr>
                        <m:t>=</m:t>
                      </m:r>
                      <m:r>
                        <a:rPr lang="el-GR" i="1">
                          <a:latin typeface="Cambria Math"/>
                        </a:rPr>
                        <m:t>𝐸</m:t>
                      </m:r>
                      <m:d>
                        <m:dPr>
                          <m:begChr m:val="{"/>
                          <m:endChr m:val="}"/>
                          <m:ctrlPr>
                            <a:rPr lang="el-GR" i="1">
                              <a:latin typeface="Cambria Math" panose="02040503050406030204" pitchFamily="18" charset="0"/>
                            </a:rPr>
                          </m:ctrlPr>
                        </m:dPr>
                        <m:e>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r>
                                <a:rPr lang="el-GR" i="1">
                                  <a:latin typeface="Cambria Math"/>
                                </a:rPr>
                                <m:t>𝐸</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e>
                          </m:d>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r>
                                <a:rPr lang="el-GR" i="1">
                                  <a:latin typeface="Cambria Math"/>
                                </a:rPr>
                                <m:t>𝐸</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e>
                          </m:d>
                        </m:e>
                      </m:d>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𝐸</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1</m:t>
                              </m:r>
                            </m:sub>
                          </m:sSub>
                        </m:e>
                      </m:d>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oMath>
                  </m:oMathPara>
                </a14:m>
                <a:endParaRPr lang="el-GR" dirty="0"/>
              </a:p>
              <a:p>
                <a:pPr marL="0" indent="0">
                  <a:buNone/>
                </a:pPr>
                <a:r>
                  <a:rPr lang="el-GR" dirty="0"/>
                  <a:t>(Γιατί;)</a:t>
                </a:r>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acc>
                        <m:accPr>
                          <m:chr m:val="̅"/>
                          <m:ctrlPr>
                            <a:rPr lang="el-GR" i="1">
                              <a:latin typeface="Cambria Math" panose="02040503050406030204" pitchFamily="18" charset="0"/>
                            </a:rPr>
                          </m:ctrlPr>
                        </m:accPr>
                        <m:e>
                          <m:r>
                            <a:rPr lang="en-US" i="1">
                              <a:latin typeface="Cambria Math"/>
                            </a:rPr>
                            <m:t>𝑋</m:t>
                          </m:r>
                        </m:e>
                      </m:acc>
                      <m:r>
                        <a:rPr lang="el-GR" i="1">
                          <a:latin typeface="Cambria Math"/>
                        </a:rPr>
                        <m:t>𝐸</m:t>
                      </m:r>
                      <m:sSup>
                        <m:sSupPr>
                          <m:ctrlPr>
                            <a:rPr lang="el-GR" i="1">
                              <a:latin typeface="Cambria Math" panose="02040503050406030204" pitchFamily="18" charset="0"/>
                            </a:rPr>
                          </m:ctrlPr>
                        </m:sSup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e>
                        <m:sup>
                          <m:r>
                            <a:rPr lang="el-GR" i="1">
                              <a:latin typeface="Cambria Math"/>
                            </a:rPr>
                            <m:t>2</m:t>
                          </m:r>
                        </m:sup>
                      </m:sSup>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acc>
                        <m:accPr>
                          <m:chr m:val="̅"/>
                          <m:ctrlPr>
                            <a:rPr lang="el-GR" i="1">
                              <a:latin typeface="Cambria Math" panose="02040503050406030204" pitchFamily="18" charset="0"/>
                            </a:rPr>
                          </m:ctrlPr>
                        </m:accPr>
                        <m:e>
                          <m:r>
                            <a:rPr lang="en-US" i="1">
                              <a:latin typeface="Cambria Math"/>
                            </a:rPr>
                            <m:t>𝑋</m:t>
                          </m:r>
                        </m:e>
                      </m:acc>
                      <m:r>
                        <m:rPr>
                          <m:sty m:val="p"/>
                        </m:rPr>
                        <a:rPr lang="el-GR">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r>
                        <m:rPr>
                          <m:sty m:val="p"/>
                        </m:rPr>
                        <a:rPr lang="el-GR">
                          <a:latin typeface="Cambria Math"/>
                        </a:rPr>
                        <m:t>Εξ</m:t>
                      </m:r>
                      <m:r>
                        <a:rPr lang="el-GR" i="1">
                          <a:latin typeface="Cambria Math"/>
                        </a:rPr>
                        <m:t>. (3.3.9)</m:t>
                      </m:r>
                    </m:oMath>
                  </m:oMathPara>
                </a14:m>
                <a:endParaRPr lang="el-GR" dirty="0"/>
              </a:p>
              <a:p>
                <a:pPr marL="0" indent="0">
                  <a:buNone/>
                </a:pPr>
                <a:r>
                  <a:rPr lang="el-GR" dirty="0"/>
                  <a:t>όπου χρησιμοποιούμε τις σχέσεις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acc>
                      <m:accPr>
                        <m:chr m:val="̅"/>
                        <m:ctrlPr>
                          <a:rPr lang="el-GR" i="1">
                            <a:latin typeface="Cambria Math" panose="02040503050406030204" pitchFamily="18" charset="0"/>
                          </a:rPr>
                        </m:ctrlPr>
                      </m:accPr>
                      <m:e>
                        <m:r>
                          <a:rPr lang="en-US" i="1">
                            <a:latin typeface="Cambria Math"/>
                          </a:rPr>
                          <m:t>𝑌</m:t>
                        </m:r>
                      </m:e>
                    </m:acc>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acc>
                      <m:accPr>
                        <m:chr m:val="̅"/>
                        <m:ctrlPr>
                          <a:rPr lang="el-GR" i="1">
                            <a:latin typeface="Cambria Math" panose="02040503050406030204" pitchFamily="18" charset="0"/>
                          </a:rPr>
                        </m:ctrlPr>
                      </m:accPr>
                      <m:e>
                        <m:r>
                          <a:rPr lang="el-GR" i="1">
                            <a:latin typeface="Cambria Math"/>
                          </a:rPr>
                          <m:t>𝑋</m:t>
                        </m:r>
                      </m:e>
                    </m:acc>
                  </m:oMath>
                </a14:m>
                <a:r>
                  <a:rPr lang="el-GR" dirty="0"/>
                  <a:t> και </a:t>
                </a:r>
                <a14:m>
                  <m:oMath xmlns:m="http://schemas.openxmlformats.org/officeDocument/2006/math">
                    <m:r>
                      <a:rPr lang="el-GR" i="1">
                        <a:latin typeface="Cambria Math"/>
                      </a:rPr>
                      <m:t>𝛦</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r>
                      <a:rPr lang="el-GR" i="1">
                        <a:latin typeface="Cambria Math"/>
                      </a:rPr>
                      <m:t>=</m:t>
                    </m:r>
                    <m:acc>
                      <m:accPr>
                        <m:chr m:val="̅"/>
                        <m:ctrlPr>
                          <a:rPr lang="el-GR" i="1">
                            <a:latin typeface="Cambria Math" panose="02040503050406030204" pitchFamily="18" charset="0"/>
                          </a:rPr>
                        </m:ctrlPr>
                      </m:accPr>
                      <m:e>
                        <m:r>
                          <a:rPr lang="en-US" i="1">
                            <a:latin typeface="Cambria Math"/>
                          </a:rPr>
                          <m:t>𝑌</m:t>
                        </m:r>
                      </m:e>
                    </m:acc>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acc>
                      <m:accPr>
                        <m:chr m:val="̅"/>
                        <m:ctrlPr>
                          <a:rPr lang="el-GR" i="1">
                            <a:latin typeface="Cambria Math" panose="02040503050406030204" pitchFamily="18" charset="0"/>
                          </a:rPr>
                        </m:ctrlPr>
                      </m:accPr>
                      <m:e>
                        <m:r>
                          <a:rPr lang="el-GR" i="1">
                            <a:latin typeface="Cambria Math"/>
                          </a:rPr>
                          <m:t>𝑋</m:t>
                        </m:r>
                      </m:e>
                    </m:acc>
                  </m:oMath>
                </a14:m>
                <a:r>
                  <a:rPr lang="el-GR" dirty="0"/>
                  <a:t>, και προκύπτει</a:t>
                </a:r>
              </a:p>
              <a:p>
                <a:pPr marL="0" indent="0">
                  <a:buNone/>
                </a:pP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r>
                      <a:rPr lang="el-GR" i="1">
                        <a:latin typeface="Cambria Math"/>
                      </a:rPr>
                      <m:t>𝛦</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e>
                    </m:d>
                    <m:r>
                      <a:rPr lang="el-GR" i="1">
                        <a:latin typeface="Cambria Math"/>
                      </a:rPr>
                      <m:t>=−</m:t>
                    </m:r>
                    <m:acc>
                      <m:accPr>
                        <m:chr m:val="̅"/>
                        <m:ctrlPr>
                          <a:rPr lang="el-GR" i="1">
                            <a:latin typeface="Cambria Math" panose="02040503050406030204" pitchFamily="18" charset="0"/>
                          </a:rPr>
                        </m:ctrlPr>
                      </m:accPr>
                      <m:e>
                        <m:r>
                          <a:rPr lang="el-GR" i="1">
                            <a:latin typeface="Cambria Math"/>
                          </a:rPr>
                          <m:t>𝑋</m:t>
                        </m:r>
                      </m:e>
                    </m:acc>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oMath>
                </a14:m>
                <a:r>
                  <a:rPr lang="el-GR" dirty="0"/>
                  <a:t>. </a:t>
                </a:r>
                <a:r>
                  <a:rPr lang="el-GR" i="1" dirty="0"/>
                  <a:t>Σημείωση:</a:t>
                </a:r>
                <a:r>
                  <a:rPr lang="el-GR" dirty="0"/>
                  <a:t> η </a:t>
                </a:r>
                <a14:m>
                  <m:oMath xmlns:m="http://schemas.openxmlformats.org/officeDocument/2006/math">
                    <m:r>
                      <m:rPr>
                        <m:sty m:val="p"/>
                      </m:rPr>
                      <a:rPr lang="el-GR">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oMath>
                </a14:m>
                <a:r>
                  <a:rPr lang="el-GR" dirty="0"/>
                  <a:t> προκύπτει από την Εξ. (3.3.1).</a:t>
                </a:r>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889" t="-1752" r="-1407" b="-404"/>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69</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06575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a:t>Λύνοντας τις κανονικές εξισώσεις ταυτόχρονα, έχουμε</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f>
                        <m:fPr>
                          <m:ctrlPr>
                            <a:rPr lang="el-GR" i="1">
                              <a:latin typeface="Cambria Math" panose="02040503050406030204" pitchFamily="18" charset="0"/>
                            </a:rPr>
                          </m:ctrlPr>
                        </m:fPr>
                        <m:num>
                          <m:r>
                            <a:rPr lang="el-GR" i="1">
                              <a:latin typeface="Cambria Math"/>
                            </a:rPr>
                            <m:t>𝑛</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r>
                                    <a:rPr lang="en-US" i="1">
                                      <a:latin typeface="Cambria Math"/>
                                    </a:rPr>
                                    <m:t>𝑌</m:t>
                                  </m:r>
                                </m:e>
                                <m:sub>
                                  <m:r>
                                    <a:rPr lang="en-US" i="1">
                                      <a:latin typeface="Cambria Math"/>
                                    </a:rPr>
                                    <m:t>𝑖</m:t>
                                  </m:r>
                                </m:sub>
                              </m:sSub>
                              <m:r>
                                <a:rPr lang="en-US"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e>
                                  </m:nary>
                                </m:e>
                              </m:nary>
                            </m:e>
                          </m:nary>
                        </m:num>
                        <m:den>
                          <m:r>
                            <a:rPr lang="el-GR" i="1">
                              <a:latin typeface="Cambria Math"/>
                            </a:rPr>
                            <m:t>𝑛</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𝑋</m:t>
                                  </m:r>
                                </m:e>
                                <m:sub>
                                  <m:r>
                                    <a:rPr lang="en-US" i="1">
                                      <a:latin typeface="Cambria Math"/>
                                    </a:rPr>
                                    <m:t>𝑖</m:t>
                                  </m:r>
                                </m:sub>
                                <m:sup>
                                  <m:r>
                                    <a:rPr lang="en-US" i="1">
                                      <a:latin typeface="Cambria Math"/>
                                    </a:rPr>
                                    <m:t>2</m:t>
                                  </m:r>
                                </m:sup>
                              </m:sSubSup>
                            </m:e>
                          </m:nary>
                          <m:r>
                            <a:rPr lang="en-US" i="1">
                              <a:latin typeface="Cambria Math"/>
                            </a:rPr>
                            <m:t>−</m:t>
                          </m:r>
                          <m:sSup>
                            <m:sSupPr>
                              <m:ctrlPr>
                                <a:rPr lang="el-GR" i="1">
                                  <a:latin typeface="Cambria Math" panose="02040503050406030204" pitchFamily="18" charset="0"/>
                                </a:rPr>
                              </m:ctrlPr>
                            </m:sSupPr>
                            <m:e>
                              <m:r>
                                <a:rPr lang="en-US"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e>
                              </m:nary>
                              <m:r>
                                <a:rPr lang="en-US" i="1">
                                  <a:latin typeface="Cambria Math"/>
                                </a:rPr>
                                <m:t>)</m:t>
                              </m:r>
                            </m:e>
                            <m:sup>
                              <m:r>
                                <a:rPr lang="en-US" i="1">
                                  <a:latin typeface="Cambria Math"/>
                                </a:rPr>
                                <m:t>2</m:t>
                              </m:r>
                            </m:sup>
                          </m:sSup>
                        </m:den>
                      </m:f>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r>
                                <a:rPr lang="en-US" i="1">
                                  <a:latin typeface="Cambria Math"/>
                                </a:rPr>
                                <m:t>(</m:t>
                              </m:r>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r>
                                <a:rPr lang="en-US" i="1">
                                  <a:latin typeface="Cambria Math"/>
                                </a:rPr>
                                <m:t>−</m:t>
                              </m:r>
                              <m:acc>
                                <m:accPr>
                                  <m:chr m:val="̅"/>
                                  <m:ctrlPr>
                                    <a:rPr lang="el-GR" i="1">
                                      <a:latin typeface="Cambria Math" panose="02040503050406030204" pitchFamily="18" charset="0"/>
                                    </a:rPr>
                                  </m:ctrlPr>
                                </m:accPr>
                                <m:e>
                                  <m:r>
                                    <a:rPr lang="en-US" i="1">
                                      <a:latin typeface="Cambria Math"/>
                                    </a:rPr>
                                    <m:t>𝑋</m:t>
                                  </m:r>
                                </m:e>
                              </m:acc>
                              <m:r>
                                <a:rPr lang="en-US" i="1">
                                  <a:latin typeface="Cambria Math"/>
                                </a:rPr>
                                <m:t>)(</m:t>
                              </m:r>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r>
                                <a:rPr lang="en-US" i="1">
                                  <a:latin typeface="Cambria Math"/>
                                </a:rPr>
                                <m:t>−</m:t>
                              </m:r>
                              <m:acc>
                                <m:accPr>
                                  <m:chr m:val="̅"/>
                                  <m:ctrlPr>
                                    <a:rPr lang="el-GR" i="1">
                                      <a:latin typeface="Cambria Math" panose="02040503050406030204" pitchFamily="18" charset="0"/>
                                    </a:rPr>
                                  </m:ctrlPr>
                                </m:accPr>
                                <m:e>
                                  <m:r>
                                    <a:rPr lang="en-US" i="1">
                                      <a:latin typeface="Cambria Math"/>
                                    </a:rPr>
                                    <m:t>𝑌</m:t>
                                  </m:r>
                                </m:e>
                              </m:acc>
                            </m:e>
                          </m:nary>
                          <m:r>
                            <a:rPr lang="en-US" i="1">
                              <a:latin typeface="Cambria Math"/>
                            </a:rPr>
                            <m:t>)</m:t>
                          </m:r>
                        </m:num>
                        <m:den>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r>
                                    <a:rPr lang="en-US" i="1">
                                      <a:latin typeface="Cambria Math"/>
                                    </a:rPr>
                                    <m:t>(</m:t>
                                  </m:r>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r>
                                    <a:rPr lang="en-US" i="1">
                                      <a:latin typeface="Cambria Math"/>
                                    </a:rPr>
                                    <m:t>−</m:t>
                                  </m:r>
                                  <m:acc>
                                    <m:accPr>
                                      <m:chr m:val="̅"/>
                                      <m:ctrlPr>
                                        <a:rPr lang="el-GR" i="1">
                                          <a:latin typeface="Cambria Math" panose="02040503050406030204" pitchFamily="18" charset="0"/>
                                        </a:rPr>
                                      </m:ctrlPr>
                                    </m:accPr>
                                    <m:e>
                                      <m:r>
                                        <a:rPr lang="en-US" i="1">
                                          <a:latin typeface="Cambria Math"/>
                                        </a:rPr>
                                        <m:t>𝑋</m:t>
                                      </m:r>
                                    </m:e>
                                  </m:acc>
                                  <m:r>
                                    <a:rPr lang="en-US" i="1">
                                      <a:latin typeface="Cambria Math"/>
                                    </a:rPr>
                                    <m:t>)</m:t>
                                  </m:r>
                                </m:e>
                                <m:sup>
                                  <m:r>
                                    <a:rPr lang="en-US" i="1">
                                      <a:latin typeface="Cambria Math"/>
                                    </a:rPr>
                                    <m:t>2</m:t>
                                  </m:r>
                                </m:sup>
                              </m:sSup>
                            </m:e>
                          </m:nary>
                        </m:den>
                      </m:f>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sSub>
                                    <m:sSubPr>
                                      <m:ctrlPr>
                                        <a:rPr lang="el-GR"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𝑦</m:t>
                                  </m:r>
                                </m:e>
                                <m:sub>
                                  <m:r>
                                    <a:rPr lang="en-US" i="1">
                                      <a:latin typeface="Cambria Math"/>
                                    </a:rPr>
                                    <m:t>𝑖</m:t>
                                  </m:r>
                                </m:sub>
                              </m:sSub>
                            </m:e>
                          </m:nary>
                        </m:num>
                        <m:den>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𝑥</m:t>
                                  </m:r>
                                </m:e>
                                <m:sub>
                                  <m:r>
                                    <a:rPr lang="en-US" i="1">
                                      <a:latin typeface="Cambria Math"/>
                                    </a:rPr>
                                    <m:t>𝑖</m:t>
                                  </m:r>
                                </m:sub>
                                <m:sup>
                                  <m:r>
                                    <a:rPr lang="en-US" i="1">
                                      <a:latin typeface="Cambria Math"/>
                                    </a:rPr>
                                    <m:t>2</m:t>
                                  </m:r>
                                </m:sup>
                              </m:sSubSup>
                            </m:e>
                          </m:nary>
                        </m:den>
                      </m:f>
                    </m:oMath>
                  </m:oMathPara>
                </a14:m>
                <a:endParaRPr lang="el-GR" dirty="0"/>
              </a:p>
              <a:p>
                <a:r>
                  <a:rPr lang="el-GR" dirty="0"/>
                  <a:t>όπου </a:t>
                </a:r>
                <a14:m>
                  <m:oMath xmlns:m="http://schemas.openxmlformats.org/officeDocument/2006/math">
                    <m:acc>
                      <m:accPr>
                        <m:chr m:val="̅"/>
                        <m:ctrlPr>
                          <a:rPr lang="el-GR" i="1">
                            <a:latin typeface="Cambria Math" panose="02040503050406030204" pitchFamily="18" charset="0"/>
                          </a:rPr>
                        </m:ctrlPr>
                      </m:accPr>
                      <m:e>
                        <m:r>
                          <a:rPr lang="en-US" i="1">
                            <a:latin typeface="Cambria Math"/>
                          </a:rPr>
                          <m:t>𝑋</m:t>
                        </m:r>
                      </m:e>
                    </m:acc>
                  </m:oMath>
                </a14:m>
                <a:r>
                  <a:rPr lang="el-GR" dirty="0"/>
                  <a:t> και </a:t>
                </a:r>
                <a14:m>
                  <m:oMath xmlns:m="http://schemas.openxmlformats.org/officeDocument/2006/math">
                    <m:acc>
                      <m:accPr>
                        <m:chr m:val="̅"/>
                        <m:ctrlPr>
                          <a:rPr lang="el-GR" i="1">
                            <a:latin typeface="Cambria Math" panose="02040503050406030204" pitchFamily="18" charset="0"/>
                          </a:rPr>
                        </m:ctrlPr>
                      </m:accPr>
                      <m:e>
                        <m:r>
                          <a:rPr lang="en-US" i="1">
                            <a:latin typeface="Cambria Math"/>
                          </a:rPr>
                          <m:t>𝑌</m:t>
                        </m:r>
                      </m:e>
                    </m:acc>
                  </m:oMath>
                </a14:m>
                <a:r>
                  <a:rPr lang="el-GR" dirty="0"/>
                  <a:t> είναι οι μέσοι του δείγματος των </a:t>
                </a:r>
                <a:r>
                  <a:rPr lang="el-GR" i="1" dirty="0"/>
                  <a:t>Χ</a:t>
                </a:r>
                <a:r>
                  <a:rPr lang="el-GR" dirty="0"/>
                  <a:t> και </a:t>
                </a:r>
                <a:r>
                  <a:rPr lang="el-GR" i="1" dirty="0"/>
                  <a:t>Υ</a:t>
                </a:r>
                <a:r>
                  <a:rPr lang="el-GR" dirty="0"/>
                  <a:t> και ορίζουμε </a:t>
                </a:r>
                <a14:m>
                  <m:oMath xmlns:m="http://schemas.openxmlformats.org/officeDocument/2006/math">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𝑋</m:t>
                        </m:r>
                      </m:e>
                    </m:acc>
                    <m:r>
                      <a:rPr lang="el-GR" i="1">
                        <a:latin typeface="Cambria Math"/>
                      </a:rPr>
                      <m:t>)</m:t>
                    </m:r>
                  </m:oMath>
                </a14:m>
                <a:r>
                  <a:rPr lang="el-GR" dirty="0"/>
                  <a:t> και </a:t>
                </a:r>
                <a14:m>
                  <m:oMath xmlns:m="http://schemas.openxmlformats.org/officeDocument/2006/math">
                    <m:sSub>
                      <m:sSubPr>
                        <m:ctrlPr>
                          <a:rPr lang="el-GR" i="1">
                            <a:latin typeface="Cambria Math" panose="02040503050406030204" pitchFamily="18" charset="0"/>
                          </a:rPr>
                        </m:ctrlPr>
                      </m:sSubPr>
                      <m:e>
                        <m:r>
                          <a:rPr lang="el-GR" i="1">
                            <a:latin typeface="Cambria Math"/>
                          </a:rPr>
                          <m:t>𝑦</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𝑌</m:t>
                        </m:r>
                      </m:e>
                    </m:acc>
                    <m:r>
                      <a:rPr lang="el-GR" i="1">
                        <a:latin typeface="Cambria Math"/>
                      </a:rPr>
                      <m:t>)</m:t>
                    </m:r>
                  </m:oMath>
                </a14:m>
                <a:r>
                  <a:rPr lang="el-GR" dirty="0"/>
                  <a:t>. </a:t>
                </a:r>
                <a:r>
                  <a:rPr lang="el-GR" i="1" dirty="0"/>
                  <a:t>Στο εξής, θεωρούμε ότι τα πεζά γράμματα υποδηλώνουν αποκλίσεις από τις μέσες τιμές</a:t>
                </a:r>
                <a:r>
                  <a:rPr lang="el-GR" dirty="0"/>
                  <a:t>.</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𝑋</m:t>
                                  </m:r>
                                </m:e>
                                <m:sub>
                                  <m:r>
                                    <a:rPr lang="en-US" i="1">
                                      <a:latin typeface="Cambria Math"/>
                                    </a:rPr>
                                    <m:t>𝑖</m:t>
                                  </m:r>
                                </m:sub>
                                <m:sup>
                                  <m:r>
                                    <a:rPr lang="en-US" i="1">
                                      <a:latin typeface="Cambria Math"/>
                                    </a:rPr>
                                    <m:t>2</m:t>
                                  </m:r>
                                </m:sup>
                              </m:sSubSup>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𝑌</m:t>
                                      </m:r>
                                    </m:e>
                                    <m:sub>
                                      <m:r>
                                        <a:rPr lang="en-US" i="1">
                                          <a:latin typeface="Cambria Math"/>
                                        </a:rPr>
                                        <m:t>𝑖</m:t>
                                      </m:r>
                                    </m:sub>
                                  </m:sSub>
                                </m:e>
                              </m:nary>
                              <m:r>
                                <a:rPr lang="en-US"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r>
                                            <a:rPr lang="en-US" i="1">
                                              <a:latin typeface="Cambria Math"/>
                                            </a:rPr>
                                            <m:t>𝑌</m:t>
                                          </m:r>
                                        </m:e>
                                        <m:sub>
                                          <m:r>
                                            <a:rPr lang="en-US" i="1">
                                              <a:latin typeface="Cambria Math"/>
                                            </a:rPr>
                                            <m:t>𝑖</m:t>
                                          </m:r>
                                        </m:sub>
                                      </m:sSub>
                                    </m:e>
                                  </m:nary>
                                </m:e>
                              </m:nary>
                            </m:e>
                          </m:nary>
                        </m:num>
                        <m:den>
                          <m:r>
                            <a:rPr lang="el-GR" i="1">
                              <a:latin typeface="Cambria Math"/>
                            </a:rPr>
                            <m:t>𝑛</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n-US" i="1">
                                      <a:latin typeface="Cambria Math"/>
                                    </a:rPr>
                                    <m:t>𝑋</m:t>
                                  </m:r>
                                </m:e>
                                <m:sub>
                                  <m:r>
                                    <a:rPr lang="en-US" i="1">
                                      <a:latin typeface="Cambria Math"/>
                                    </a:rPr>
                                    <m:t>𝑖</m:t>
                                  </m:r>
                                </m:sub>
                                <m:sup>
                                  <m:r>
                                    <a:rPr lang="en-US" i="1">
                                      <a:latin typeface="Cambria Math"/>
                                    </a:rPr>
                                    <m:t>2</m:t>
                                  </m:r>
                                </m:sup>
                              </m:sSubSup>
                            </m:e>
                          </m:nary>
                          <m:r>
                            <a:rPr lang="en-US" i="1">
                              <a:latin typeface="Cambria Math"/>
                            </a:rPr>
                            <m:t>−</m:t>
                          </m:r>
                          <m:sSup>
                            <m:sSupPr>
                              <m:ctrlPr>
                                <a:rPr lang="el-GR" i="1">
                                  <a:latin typeface="Cambria Math" panose="02040503050406030204" pitchFamily="18" charset="0"/>
                                </a:rPr>
                              </m:ctrlPr>
                            </m:sSupPr>
                            <m:e>
                              <m:r>
                                <a:rPr lang="en-US"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𝑋</m:t>
                                      </m:r>
                                    </m:e>
                                    <m:sub>
                                      <m:r>
                                        <a:rPr lang="en-US" i="1">
                                          <a:latin typeface="Cambria Math"/>
                                        </a:rPr>
                                        <m:t>𝑖</m:t>
                                      </m:r>
                                    </m:sub>
                                  </m:sSub>
                                </m:e>
                              </m:nary>
                              <m:r>
                                <a:rPr lang="en-US" i="1">
                                  <a:latin typeface="Cambria Math"/>
                                </a:rPr>
                                <m:t>)</m:t>
                              </m:r>
                            </m:e>
                            <m:sup>
                              <m:r>
                                <a:rPr lang="en-US" i="1">
                                  <a:latin typeface="Cambria Math"/>
                                </a:rPr>
                                <m:t>2</m:t>
                              </m:r>
                            </m:sup>
                          </m:sSup>
                        </m:den>
                      </m:f>
                    </m:oMath>
                  </m:oMathPara>
                </a14:m>
                <a:endParaRPr lang="el-GR" dirty="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acc>
                        <m:accPr>
                          <m:chr m:val="̅"/>
                          <m:ctrlPr>
                            <a:rPr lang="el-GR" i="1">
                              <a:latin typeface="Cambria Math" panose="02040503050406030204" pitchFamily="18" charset="0"/>
                            </a:rPr>
                          </m:ctrlPr>
                        </m:accPr>
                        <m:e>
                          <m:r>
                            <a:rPr lang="en-US" i="1">
                              <a:latin typeface="Cambria Math"/>
                            </a:rPr>
                            <m:t>𝑌</m:t>
                          </m:r>
                        </m:e>
                      </m:acc>
                      <m:r>
                        <a:rPr lang="en-US"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acc>
                        <m:accPr>
                          <m:chr m:val="̅"/>
                          <m:ctrlPr>
                            <a:rPr lang="el-GR" i="1">
                              <a:latin typeface="Cambria Math" panose="02040503050406030204" pitchFamily="18" charset="0"/>
                            </a:rPr>
                          </m:ctrlPr>
                        </m:accPr>
                        <m:e>
                          <m:r>
                            <a:rPr lang="en-US" i="1">
                              <a:latin typeface="Cambria Math"/>
                            </a:rPr>
                            <m:t>𝑋</m:t>
                          </m:r>
                        </m:e>
                      </m:acc>
                    </m:oMath>
                  </m:oMathPara>
                </a14:m>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667" t="-2022"/>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a:t>
            </a:fld>
            <a:endParaRPr lang="el-GR" dirty="0"/>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
        <p:nvSpPr>
          <p:cNvPr id="8" name="TextBox 7">
            <a:extLst>
              <a:ext uri="{FF2B5EF4-FFF2-40B4-BE49-F238E27FC236}">
                <a16:creationId xmlns:a16="http://schemas.microsoft.com/office/drawing/2014/main" id="{86A72389-A5F4-474E-8975-EACB7635F907}"/>
              </a:ext>
            </a:extLst>
          </p:cNvPr>
          <p:cNvSpPr txBox="1"/>
          <p:nvPr/>
        </p:nvSpPr>
        <p:spPr>
          <a:xfrm>
            <a:off x="6142288" y="5699618"/>
            <a:ext cx="821823" cy="369332"/>
          </a:xfrm>
          <a:prstGeom prst="rect">
            <a:avLst/>
          </a:prstGeom>
          <a:noFill/>
        </p:spPr>
        <p:txBody>
          <a:bodyPr wrap="square" rtlCol="0">
            <a:spAutoFit/>
          </a:bodyPr>
          <a:lstStyle/>
          <a:p>
            <a:r>
              <a:rPr lang="el-GR" dirty="0"/>
              <a:t>(3.1.7)</a:t>
            </a:r>
          </a:p>
        </p:txBody>
      </p:sp>
      <p:sp>
        <p:nvSpPr>
          <p:cNvPr id="9" name="TextBox 8">
            <a:extLst>
              <a:ext uri="{FF2B5EF4-FFF2-40B4-BE49-F238E27FC236}">
                <a16:creationId xmlns:a16="http://schemas.microsoft.com/office/drawing/2014/main" id="{A06168EA-75C8-454F-BDE0-EA7D5674F243}"/>
              </a:ext>
            </a:extLst>
          </p:cNvPr>
          <p:cNvSpPr txBox="1"/>
          <p:nvPr/>
        </p:nvSpPr>
        <p:spPr>
          <a:xfrm>
            <a:off x="6142288" y="3493849"/>
            <a:ext cx="821823" cy="369332"/>
          </a:xfrm>
          <a:prstGeom prst="rect">
            <a:avLst/>
          </a:prstGeom>
          <a:noFill/>
        </p:spPr>
        <p:txBody>
          <a:bodyPr wrap="square" rtlCol="0">
            <a:spAutoFit/>
          </a:bodyPr>
          <a:lstStyle/>
          <a:p>
            <a:r>
              <a:rPr lang="el-GR" dirty="0"/>
              <a:t>(3.1.6)</a:t>
            </a:r>
          </a:p>
        </p:txBody>
      </p:sp>
    </p:spTree>
    <p:extLst>
      <p:ext uri="{BB962C8B-B14F-4D97-AF65-F5344CB8AC3E}">
        <p14:creationId xmlns:p14="http://schemas.microsoft.com/office/powerpoint/2010/main" val="2855620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r>
                  <a:rPr lang="el-GR" b="1" dirty="0"/>
                  <a:t>3A.5 Ο Εκτιμητής των Ελαχίστων Τετραγώνων της </a:t>
                </a:r>
                <a:r>
                  <a:rPr lang="el-GR" b="1" i="1" dirty="0"/>
                  <a:t>σ</a:t>
                </a:r>
                <a:r>
                  <a:rPr lang="el-GR" b="1" baseline="30000" dirty="0"/>
                  <a:t>2</a:t>
                </a:r>
                <a:endParaRPr lang="el-GR" dirty="0"/>
              </a:p>
              <a:p>
                <a:r>
                  <a:rPr lang="el-GR" dirty="0"/>
                  <a:t>Υπενθυμίζεται ότι</a:t>
                </a:r>
              </a:p>
              <a:p>
                <a:pPr marL="0" indent="0" algn="ctr">
                  <a:buNone/>
                </a:pPr>
                <a:r>
                  <a:rPr lang="en-US" i="1" dirty="0"/>
                  <a:t>Y</a:t>
                </a:r>
                <a:r>
                  <a:rPr lang="en-US" i="1" baseline="-25000" dirty="0"/>
                  <a:t>i</a:t>
                </a:r>
                <a:r>
                  <a:rPr lang="el-GR" dirty="0"/>
                  <a:t> = </a:t>
                </a:r>
                <a:r>
                  <a:rPr lang="el-GR" i="1" dirty="0"/>
                  <a:t>β</a:t>
                </a:r>
                <a:r>
                  <a:rPr lang="el-GR" baseline="-25000" dirty="0"/>
                  <a:t>1</a:t>
                </a:r>
                <a:r>
                  <a:rPr lang="el-GR" dirty="0"/>
                  <a:t> + </a:t>
                </a:r>
                <a:r>
                  <a:rPr lang="el-GR" i="1" dirty="0"/>
                  <a:t>β</a:t>
                </a:r>
                <a:r>
                  <a:rPr lang="el-GR" baseline="-25000" dirty="0"/>
                  <a:t>2</a:t>
                </a:r>
                <a:r>
                  <a:rPr lang="en-US" i="1" dirty="0"/>
                  <a:t>X</a:t>
                </a:r>
                <a:r>
                  <a:rPr lang="en-US" i="1" baseline="-25000" dirty="0"/>
                  <a:t>i</a:t>
                </a:r>
                <a:r>
                  <a:rPr lang="el-GR" dirty="0"/>
                  <a:t> + </a:t>
                </a:r>
                <a:r>
                  <a:rPr lang="en-US" i="1" dirty="0" err="1"/>
                  <a:t>u</a:t>
                </a:r>
                <a:r>
                  <a:rPr lang="en-US" i="1" baseline="-25000" dirty="0" err="1"/>
                  <a:t>i</a:t>
                </a:r>
                <a:endParaRPr lang="el-GR" dirty="0"/>
              </a:p>
              <a:p>
                <a:pPr marL="0" indent="0">
                  <a:buNone/>
                </a:pPr>
                <a:r>
                  <a:rPr lang="el-GR" dirty="0"/>
                  <a:t>Επομένως, </a:t>
                </a:r>
              </a:p>
              <a:p>
                <a:pPr marL="0"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a:rPr>
                            <m:t>𝑌</m:t>
                          </m:r>
                        </m:e>
                      </m:acc>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acc>
                        <m:accPr>
                          <m:chr m:val="̅"/>
                          <m:ctrlPr>
                            <a:rPr lang="el-GR" i="1">
                              <a:latin typeface="Cambria Math" panose="02040503050406030204" pitchFamily="18" charset="0"/>
                            </a:rPr>
                          </m:ctrlPr>
                        </m:accPr>
                        <m:e>
                          <m:r>
                            <a:rPr lang="en-US" i="1">
                              <a:latin typeface="Cambria Math"/>
                            </a:rPr>
                            <m:t>𝑋</m:t>
                          </m:r>
                        </m:e>
                      </m:acc>
                      <m:r>
                        <a:rPr lang="en-US" i="1">
                          <a:latin typeface="Cambria Math"/>
                        </a:rPr>
                        <m:t>+</m:t>
                      </m:r>
                      <m:acc>
                        <m:accPr>
                          <m:chr m:val="̅"/>
                          <m:ctrlPr>
                            <a:rPr lang="el-GR" i="1">
                              <a:latin typeface="Cambria Math" panose="02040503050406030204" pitchFamily="18" charset="0"/>
                            </a:rPr>
                          </m:ctrlPr>
                        </m:accPr>
                        <m:e>
                          <m:r>
                            <a:rPr lang="en-US" i="1">
                              <a:latin typeface="Cambria Math"/>
                            </a:rPr>
                            <m:t>𝑢</m:t>
                          </m:r>
                        </m:e>
                      </m:acc>
                    </m:oMath>
                  </m:oMathPara>
                </a14:m>
                <a:endParaRPr lang="el-GR" dirty="0"/>
              </a:p>
              <a:p>
                <a:pPr marL="0" indent="0">
                  <a:buNone/>
                </a:pPr>
                <a:r>
                  <a:rPr lang="el-GR" dirty="0"/>
                  <a:t>Αφαιρώντας την Εξίσωση (10) από την Εξίσωση (9) παίρνουμε</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𝑦</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r>
                        <a:rPr lang="el-GR" i="1">
                          <a:latin typeface="Cambria Math"/>
                        </a:rPr>
                        <m:t>+</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𝑢</m:t>
                              </m:r>
                            </m:e>
                          </m:acc>
                        </m:e>
                      </m:d>
                    </m:oMath>
                  </m:oMathPara>
                </a14:m>
                <a:endParaRPr lang="el-GR" dirty="0"/>
              </a:p>
              <a:p>
                <a:pPr marL="0" indent="0">
                  <a:buNone/>
                </a:pPr>
                <a:r>
                  <a:rPr lang="el-GR" dirty="0"/>
                  <a:t>Επίσης υπενθυμίζεται ότι </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𝑦</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oMath>
                  </m:oMathPara>
                </a14:m>
                <a:endParaRPr lang="el-GR" dirty="0"/>
              </a:p>
              <a:p>
                <a:pPr marL="0" indent="0">
                  <a:buNone/>
                </a:pPr>
                <a:r>
                  <a:rPr lang="el-GR" dirty="0"/>
                  <a:t>Επομένως, αντικαθιστώντας την Εξίσωση (11) στην Εξίσωση (12) έχουμε</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r>
                        <a:rPr lang="el-GR" i="1">
                          <a:latin typeface="Cambria Math"/>
                        </a:rPr>
                        <m:t>+</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𝑢</m:t>
                              </m:r>
                            </m:e>
                          </m:acc>
                        </m:e>
                      </m:d>
                      <m:r>
                        <a:rPr lang="el-GR" i="1">
                          <a:latin typeface="Cambria Math"/>
                        </a:rPr>
                        <m:t>−</m:t>
                      </m:r>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oMath>
                  </m:oMathPara>
                </a14:m>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70</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065755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 y="1373902"/>
                <a:ext cx="9052560" cy="4978559"/>
              </a:xfrm>
            </p:spPr>
            <p:txBody>
              <a:bodyPr>
                <a:normAutofit fontScale="55000" lnSpcReduction="20000"/>
              </a:bodyPr>
              <a:lstStyle/>
              <a:p>
                <a:r>
                  <a:rPr lang="el-GR" b="1" dirty="0"/>
                  <a:t>3A.5 Ο Εκτιμητής των Ελαχίστων Τετραγώνων της </a:t>
                </a:r>
                <a:r>
                  <a:rPr lang="el-GR" b="1" i="1" dirty="0"/>
                  <a:t>σ</a:t>
                </a:r>
                <a:r>
                  <a:rPr lang="el-GR" b="1" baseline="30000" dirty="0"/>
                  <a:t>2</a:t>
                </a:r>
                <a:endParaRPr lang="el-GR" dirty="0"/>
              </a:p>
              <a:p>
                <a:r>
                  <a:rPr lang="el-GR" dirty="0"/>
                  <a:t>Τετραγωνίζοντας και προσθέτοντας και στα δύο μέλη, παίρνουμε</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up>
                              <m:r>
                                <a:rPr lang="el-GR" i="1">
                                  <a:latin typeface="Cambria Math"/>
                                </a:rPr>
                                <m:t>2</m:t>
                              </m:r>
                            </m:sup>
                          </m:sSubSup>
                        </m:e>
                      </m:nary>
                      <m:r>
                        <a:rPr lang="el-GR" i="1">
                          <a:latin typeface="Cambria Math"/>
                        </a:rPr>
                        <m:t>=</m:t>
                      </m:r>
                      <m:sSup>
                        <m:sSupPr>
                          <m:ctrlPr>
                            <a:rPr lang="el-GR" i="1">
                              <a:latin typeface="Cambria Math" panose="02040503050406030204" pitchFamily="18" charset="0"/>
                            </a:rPr>
                          </m:ctrlPr>
                        </m:sSup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e>
                        <m:sup>
                          <m:r>
                            <a:rPr lang="el-GR" i="1">
                              <a:latin typeface="Cambria Math"/>
                            </a:rPr>
                            <m:t>2</m:t>
                          </m:r>
                        </m:sup>
                      </m:sSup>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𝑥</m:t>
                              </m:r>
                            </m:e>
                            <m:sub>
                              <m:r>
                                <a:rPr lang="el-GR" i="1">
                                  <a:latin typeface="Cambria Math"/>
                                </a:rPr>
                                <m:t>𝑖</m:t>
                              </m:r>
                            </m:sub>
                            <m:sup>
                              <m:r>
                                <a:rPr lang="el-GR" i="1">
                                  <a:latin typeface="Cambria Math"/>
                                </a:rPr>
                                <m:t>2</m:t>
                              </m:r>
                            </m:sup>
                          </m:sSubSup>
                        </m:e>
                      </m:nary>
                      <m:r>
                        <a:rPr lang="el-GR" i="1">
                          <a:latin typeface="Cambria Math"/>
                        </a:rPr>
                        <m:t>+</m:t>
                      </m:r>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𝑢</m:t>
                                      </m:r>
                                    </m:e>
                                  </m:acc>
                                </m:e>
                              </m:d>
                            </m:e>
                            <m:sup>
                              <m:r>
                                <a:rPr lang="el-GR" i="1">
                                  <a:latin typeface="Cambria Math"/>
                                </a:rPr>
                                <m:t>2</m:t>
                              </m:r>
                            </m:sup>
                          </m:sSup>
                        </m:e>
                      </m:nary>
                      <m:r>
                        <a:rPr lang="el-GR" i="1">
                          <a:latin typeface="Cambria Math"/>
                        </a:rPr>
                        <m:t>−2</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e>
                      </m:nary>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𝑢</m:t>
                              </m:r>
                            </m:e>
                          </m:acc>
                        </m:e>
                      </m:d>
                    </m:oMath>
                  </m:oMathPara>
                </a14:m>
                <a:endParaRPr lang="el-GR" dirty="0"/>
              </a:p>
              <a:p>
                <a:pPr marL="0" indent="0">
                  <a:buNone/>
                </a:pPr>
                <a:r>
                  <a:rPr lang="el-GR" dirty="0"/>
                  <a:t>Παίρνοντας τις προσδοκίες και στα δύο μέλη προκύπτει</a:t>
                </a:r>
              </a:p>
              <a:p>
                <a:pPr marL="0" indent="0">
                  <a:buNone/>
                </a:pPr>
                <a14:m>
                  <m:oMathPara xmlns:m="http://schemas.openxmlformats.org/officeDocument/2006/math">
                    <m:oMathParaPr>
                      <m:jc m:val="centerGroup"/>
                    </m:oMathParaPr>
                    <m:oMath xmlns:m="http://schemas.openxmlformats.org/officeDocument/2006/math">
                      <m:r>
                        <a:rPr lang="el-GR" i="1">
                          <a:latin typeface="Cambria Math"/>
                        </a:rPr>
                        <m:t>𝛦</m:t>
                      </m:r>
                      <m:d>
                        <m:dPr>
                          <m:ctrlPr>
                            <a:rPr lang="el-GR" i="1">
                              <a:latin typeface="Cambria Math" panose="02040503050406030204" pitchFamily="18" charset="0"/>
                            </a:rPr>
                          </m:ctrlPr>
                        </m:dPr>
                        <m:e>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acc>
                                    <m:accPr>
                                      <m:chr m:val="̂"/>
                                      <m:ctrlPr>
                                        <a:rPr lang="el-GR" i="1">
                                          <a:latin typeface="Cambria Math" panose="02040503050406030204" pitchFamily="18" charset="0"/>
                                        </a:rPr>
                                      </m:ctrlPr>
                                    </m:accPr>
                                    <m:e>
                                      <m:r>
                                        <a:rPr lang="el-GR" i="1">
                                          <a:latin typeface="Cambria Math"/>
                                        </a:rPr>
                                        <m:t>𝑢</m:t>
                                      </m:r>
                                    </m:e>
                                  </m:acc>
                                </m:e>
                                <m:sub>
                                  <m:r>
                                    <a:rPr lang="el-GR" i="1">
                                      <a:latin typeface="Cambria Math"/>
                                    </a:rPr>
                                    <m:t>𝑖</m:t>
                                  </m:r>
                                </m:sub>
                                <m:sup>
                                  <m:r>
                                    <a:rPr lang="el-GR" i="1">
                                      <a:latin typeface="Cambria Math"/>
                                    </a:rPr>
                                    <m:t>2</m:t>
                                  </m:r>
                                </m:sup>
                              </m:sSubSup>
                            </m:e>
                          </m:nary>
                        </m:e>
                      </m:d>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𝑥</m:t>
                              </m:r>
                            </m:e>
                            <m:sub>
                              <m:r>
                                <a:rPr lang="el-GR" i="1">
                                  <a:latin typeface="Cambria Math"/>
                                </a:rPr>
                                <m:t>𝑖</m:t>
                              </m:r>
                            </m:sub>
                            <m:sup>
                              <m:r>
                                <a:rPr lang="el-GR" i="1">
                                  <a:latin typeface="Cambria Math"/>
                                </a:rPr>
                                <m:t>2</m:t>
                              </m:r>
                            </m:sup>
                          </m:sSubSup>
                        </m:e>
                      </m:nary>
                      <m:r>
                        <a:rPr lang="el-GR" i="1">
                          <a:latin typeface="Cambria Math"/>
                        </a:rPr>
                        <m:t>𝛦</m:t>
                      </m:r>
                      <m:sSup>
                        <m:sSupPr>
                          <m:ctrlPr>
                            <a:rPr lang="el-GR" i="1">
                              <a:latin typeface="Cambria Math" panose="02040503050406030204" pitchFamily="18" charset="0"/>
                            </a:rPr>
                          </m:ctrlPr>
                        </m:sSup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e>
                        <m:sup>
                          <m:r>
                            <a:rPr lang="el-GR" i="1">
                              <a:latin typeface="Cambria Math"/>
                            </a:rPr>
                            <m:t>2</m:t>
                          </m:r>
                        </m:sup>
                      </m:sSup>
                      <m:r>
                        <a:rPr lang="el-GR" i="1">
                          <a:latin typeface="Cambria Math"/>
                        </a:rPr>
                        <m:t>+</m:t>
                      </m:r>
                      <m:r>
                        <a:rPr lang="el-GR" i="1">
                          <a:latin typeface="Cambria Math"/>
                        </a:rPr>
                        <m:t>𝛦</m:t>
                      </m:r>
                      <m:d>
                        <m:dPr>
                          <m:begChr m:val="["/>
                          <m:endChr m:val="]"/>
                          <m:ctrlPr>
                            <a:rPr lang="el-GR" i="1">
                              <a:latin typeface="Cambria Math" panose="02040503050406030204" pitchFamily="18" charset="0"/>
                            </a:rPr>
                          </m:ctrlPr>
                        </m:dPr>
                        <m:e>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𝑢</m:t>
                                          </m:r>
                                        </m:e>
                                      </m:acc>
                                    </m:e>
                                  </m:d>
                                </m:e>
                                <m:sup>
                                  <m:r>
                                    <a:rPr lang="el-GR" i="1">
                                      <a:latin typeface="Cambria Math"/>
                                    </a:rPr>
                                    <m:t>2</m:t>
                                  </m:r>
                                </m:sup>
                              </m:sSup>
                            </m:e>
                          </m:nary>
                        </m:e>
                      </m:d>
                      <m:r>
                        <a:rPr lang="el-GR" i="1">
                          <a:latin typeface="Cambria Math"/>
                        </a:rPr>
                        <m:t>−2</m:t>
                      </m:r>
                      <m:r>
                        <a:rPr lang="el-GR" i="1">
                          <a:latin typeface="Cambria Math"/>
                        </a:rPr>
                        <m:t>𝛦</m:t>
                      </m:r>
                      <m:d>
                        <m:dPr>
                          <m:begChr m:val="["/>
                          <m:endChr m:val="]"/>
                          <m:ctrlPr>
                            <a:rPr lang="el-GR" i="1">
                              <a:latin typeface="Cambria Math" panose="02040503050406030204" pitchFamily="18" charset="0"/>
                            </a:rPr>
                          </m:ctrlPr>
                        </m:d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𝛽</m:t>
                                  </m:r>
                                </m:e>
                                <m:sub>
                                  <m:r>
                                    <a:rPr lang="el-GR" i="1">
                                      <a:latin typeface="Cambria Math"/>
                                    </a:rPr>
                                    <m:t>2</m:t>
                                  </m:r>
                                </m:sub>
                              </m:sSub>
                            </m:e>
                          </m:d>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e>
                          </m:nary>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𝑢</m:t>
                                  </m:r>
                                </m:e>
                              </m:acc>
                            </m:e>
                          </m:d>
                        </m:e>
                      </m:d>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𝑥</m:t>
                              </m:r>
                            </m:e>
                            <m:sub>
                              <m:r>
                                <a:rPr lang="el-GR" i="1">
                                  <a:latin typeface="Cambria Math"/>
                                </a:rPr>
                                <m:t>𝑖</m:t>
                              </m:r>
                            </m:sub>
                            <m:sup>
                              <m:r>
                                <a:rPr lang="el-GR" i="1">
                                  <a:latin typeface="Cambria Math"/>
                                </a:rPr>
                                <m:t>2</m:t>
                              </m:r>
                            </m:sup>
                          </m:sSubSup>
                        </m:e>
                      </m:nary>
                      <m:r>
                        <m:rPr>
                          <m:sty m:val="p"/>
                        </m:rPr>
                        <a:rPr lang="en-US">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e>
                      </m:d>
                      <m:r>
                        <a:rPr lang="el-GR" i="1">
                          <a:latin typeface="Cambria Math"/>
                        </a:rPr>
                        <m:t>+</m:t>
                      </m:r>
                      <m:d>
                        <m:dPr>
                          <m:ctrlPr>
                            <a:rPr lang="el-GR" i="1">
                              <a:latin typeface="Cambria Math" panose="02040503050406030204" pitchFamily="18" charset="0"/>
                            </a:rPr>
                          </m:ctrlPr>
                        </m:dPr>
                        <m:e>
                          <m:r>
                            <a:rPr lang="el-GR" i="1">
                              <a:latin typeface="Cambria Math"/>
                            </a:rPr>
                            <m:t>𝑛</m:t>
                          </m:r>
                          <m:r>
                            <a:rPr lang="el-GR" i="1">
                              <a:latin typeface="Cambria Math"/>
                            </a:rPr>
                            <m:t>−1</m:t>
                          </m:r>
                        </m:e>
                      </m:d>
                      <m:r>
                        <m:rPr>
                          <m:sty m:val="p"/>
                        </m:rPr>
                        <a:rPr lang="el-GR">
                          <a:latin typeface="Cambria Math"/>
                        </a:rPr>
                        <m:t>var</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e>
                      </m:d>
                      <m:r>
                        <a:rPr lang="el-GR" i="1">
                          <a:latin typeface="Cambria Math"/>
                        </a:rPr>
                        <m:t>−2</m:t>
                      </m:r>
                      <m:r>
                        <a:rPr lang="el-GR" i="1">
                          <a:latin typeface="Cambria Math"/>
                        </a:rPr>
                        <m:t>𝐸</m:t>
                      </m:r>
                      <m:d>
                        <m:dPr>
                          <m:begChr m:val="["/>
                          <m:endChr m:val="]"/>
                          <m:ctrlPr>
                            <a:rPr lang="el-GR" i="1">
                              <a:latin typeface="Cambria Math" panose="02040503050406030204" pitchFamily="18" charset="0"/>
                            </a:rPr>
                          </m:ctrlPr>
                        </m:dPr>
                        <m:e>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𝑘</m:t>
                                  </m:r>
                                </m:e>
                                <m:sub>
                                  <m:r>
                                    <a:rPr lang="el-GR" i="1">
                                      <a:latin typeface="Cambria Math"/>
                                    </a:rPr>
                                    <m:t>𝑖</m:t>
                                  </m:r>
                                </m:sub>
                              </m:sSub>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sSub>
                                <m:sSubPr>
                                  <m:ctrlPr>
                                    <a:rPr lang="el-GR" i="1">
                                      <a:latin typeface="Cambria Math" panose="02040503050406030204" pitchFamily="18" charset="0"/>
                                    </a:rPr>
                                  </m:ctrlPr>
                                </m:sSubPr>
                                <m:e>
                                  <m:r>
                                    <a:rPr lang="el-GR" i="1">
                                      <a:latin typeface="Cambria Math"/>
                                    </a:rPr>
                                    <m:t>𝑢</m:t>
                                  </m:r>
                                </m:e>
                                <m:sub>
                                  <m:r>
                                    <a:rPr lang="el-GR" i="1">
                                      <a:latin typeface="Cambria Math"/>
                                    </a:rPr>
                                    <m:t>𝑖</m:t>
                                  </m:r>
                                </m:sub>
                              </m:sSub>
                              <m:r>
                                <a:rPr lang="el-GR" i="1">
                                  <a:latin typeface="Cambria Math"/>
                                </a:rPr>
                                <m:t>)</m:t>
                              </m:r>
                            </m:e>
                          </m:nary>
                        </m:e>
                      </m:d>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r>
                        <a:rPr lang="el-GR" i="1">
                          <a:latin typeface="Cambria Math"/>
                        </a:rPr>
                        <m:t>+</m:t>
                      </m:r>
                      <m:d>
                        <m:dPr>
                          <m:ctrlPr>
                            <a:rPr lang="el-GR" i="1">
                              <a:latin typeface="Cambria Math" panose="02040503050406030204" pitchFamily="18" charset="0"/>
                            </a:rPr>
                          </m:ctrlPr>
                        </m:dPr>
                        <m:e>
                          <m:r>
                            <a:rPr lang="en-US" i="1">
                              <a:latin typeface="Cambria Math"/>
                            </a:rPr>
                            <m:t>𝑛</m:t>
                          </m:r>
                          <m:r>
                            <a:rPr lang="en-US" i="1">
                              <a:latin typeface="Cambria Math"/>
                            </a:rPr>
                            <m:t>−1</m:t>
                          </m:r>
                        </m:e>
                      </m:d>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r>
                        <a:rPr lang="el-GR" i="1">
                          <a:latin typeface="Cambria Math"/>
                        </a:rPr>
                        <m:t>−2</m:t>
                      </m:r>
                      <m:r>
                        <a:rPr lang="el-GR" i="1">
                          <a:latin typeface="Cambria Math"/>
                        </a:rPr>
                        <m:t>𝐸</m:t>
                      </m:r>
                      <m:d>
                        <m:dPr>
                          <m:begChr m:val="["/>
                          <m:endChr m:val="]"/>
                          <m:ctrlPr>
                            <a:rPr lang="el-GR" i="1">
                              <a:latin typeface="Cambria Math" panose="02040503050406030204" pitchFamily="18" charset="0"/>
                            </a:rPr>
                          </m:ctrlPr>
                        </m:dPr>
                        <m:e>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𝑘</m:t>
                                  </m:r>
                                </m:e>
                                <m:sub>
                                  <m:r>
                                    <a:rPr lang="el-GR" i="1">
                                      <a:latin typeface="Cambria Math"/>
                                    </a:rPr>
                                    <m:t>𝑖</m:t>
                                  </m:r>
                                </m:sub>
                              </m:sSub>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sSubSup>
                                <m:sSubSupPr>
                                  <m:ctrlPr>
                                    <a:rPr lang="el-GR" i="1">
                                      <a:latin typeface="Cambria Math" panose="02040503050406030204" pitchFamily="18" charset="0"/>
                                    </a:rPr>
                                  </m:ctrlPr>
                                </m:sSubSupPr>
                                <m:e>
                                  <m:r>
                                    <a:rPr lang="el-GR" i="1">
                                      <a:latin typeface="Cambria Math"/>
                                    </a:rPr>
                                    <m:t>𝑢</m:t>
                                  </m:r>
                                </m:e>
                                <m:sub>
                                  <m:r>
                                    <a:rPr lang="el-GR" i="1">
                                      <a:latin typeface="Cambria Math"/>
                                    </a:rPr>
                                    <m:t>𝑖</m:t>
                                  </m:r>
                                </m:sub>
                                <m:sup>
                                  <m:r>
                                    <a:rPr lang="el-GR" i="1">
                                      <a:latin typeface="Cambria Math"/>
                                    </a:rPr>
                                    <m:t>2</m:t>
                                  </m:r>
                                </m:sup>
                              </m:sSubSup>
                            </m:e>
                          </m:nary>
                        </m:e>
                      </m:d>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r>
                        <a:rPr lang="el-GR" i="1">
                          <a:latin typeface="Cambria Math"/>
                        </a:rPr>
                        <m:t>+</m:t>
                      </m:r>
                      <m:d>
                        <m:dPr>
                          <m:ctrlPr>
                            <a:rPr lang="el-GR" i="1">
                              <a:latin typeface="Cambria Math" panose="02040503050406030204" pitchFamily="18" charset="0"/>
                            </a:rPr>
                          </m:ctrlPr>
                        </m:dPr>
                        <m:e>
                          <m:r>
                            <a:rPr lang="en-US" i="1">
                              <a:latin typeface="Cambria Math"/>
                            </a:rPr>
                            <m:t>𝑛</m:t>
                          </m:r>
                          <m:r>
                            <a:rPr lang="en-US" i="1">
                              <a:latin typeface="Cambria Math"/>
                            </a:rPr>
                            <m:t>−1</m:t>
                          </m:r>
                        </m:e>
                      </m:d>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r>
                        <a:rPr lang="el-GR" i="1">
                          <a:latin typeface="Cambria Math"/>
                        </a:rPr>
                        <m:t>−2</m:t>
                      </m:r>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m:t>
                      </m:r>
                      <m:r>
                        <a:rPr lang="el-GR" i="1">
                          <a:latin typeface="Cambria Math"/>
                        </a:rPr>
                        <m:t>𝑛</m:t>
                      </m:r>
                      <m:r>
                        <a:rPr lang="el-GR" i="1">
                          <a:latin typeface="Cambria Math"/>
                        </a:rPr>
                        <m:t>−2)</m:t>
                      </m:r>
                      <m:sSup>
                        <m:sSupPr>
                          <m:ctrlPr>
                            <a:rPr lang="el-GR" i="1">
                              <a:latin typeface="Cambria Math" panose="02040503050406030204" pitchFamily="18" charset="0"/>
                            </a:rPr>
                          </m:ctrlPr>
                        </m:sSupPr>
                        <m:e>
                          <m:r>
                            <a:rPr lang="el-GR" i="1">
                              <a:latin typeface="Cambria Math"/>
                            </a:rPr>
                            <m:t>𝜎</m:t>
                          </m:r>
                        </m:e>
                        <m:sup>
                          <m:r>
                            <a:rPr lang="el-GR" i="1">
                              <a:latin typeface="Cambria Math"/>
                            </a:rPr>
                            <m:t>2</m:t>
                          </m:r>
                        </m:sup>
                      </m:sSup>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 y="1373902"/>
                <a:ext cx="9052560" cy="4978559"/>
              </a:xfrm>
              <a:blipFill rotWithShape="1">
                <a:blip r:embed="rId2"/>
                <a:stretch>
                  <a:fillRect l="-606" t="-1591"/>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71</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96694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4624"/>
            <a:ext cx="8229600" cy="1143000"/>
          </a:xfrm>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5944" y="1124744"/>
                <a:ext cx="9052560" cy="4447102"/>
              </a:xfrm>
            </p:spPr>
            <p:txBody>
              <a:bodyPr>
                <a:noAutofit/>
              </a:bodyPr>
              <a:lstStyle/>
              <a:p>
                <a:r>
                  <a:rPr lang="el-GR" sz="1200" b="1" dirty="0"/>
                  <a:t>3A.5 Ο Εκτιμητής των Ελαχίστων Τετραγώνων της </a:t>
                </a:r>
                <a:r>
                  <a:rPr lang="el-GR" sz="1200" b="1" i="1" dirty="0"/>
                  <a:t>σ</a:t>
                </a:r>
                <a:r>
                  <a:rPr lang="el-GR" sz="1200" b="1" baseline="30000" dirty="0"/>
                  <a:t>2</a:t>
                </a:r>
                <a:endParaRPr lang="el-GR" sz="1200" dirty="0"/>
              </a:p>
              <a:p>
                <a:r>
                  <a:rPr lang="el-GR" sz="1200" dirty="0"/>
                  <a:t>Στο προτελευταίο βήμα γίνεται χρήση του ορισμού του </a:t>
                </a:r>
                <a:r>
                  <a:rPr lang="en-US" sz="1200" i="1" dirty="0" err="1"/>
                  <a:t>k</a:t>
                </a:r>
                <a:r>
                  <a:rPr lang="en-US" sz="1200" i="1" baseline="-25000" dirty="0" err="1"/>
                  <a:t>i</a:t>
                </a:r>
                <a:r>
                  <a:rPr lang="el-GR" sz="1200" dirty="0"/>
                  <a:t> που δίνεται στην Εξ. (3) και στη σχέση που δίνεται στην Εξ. (4). Επισημαίνεται επίσης ότι </a:t>
                </a:r>
              </a:p>
              <a:p>
                <a:pPr marL="0" indent="0">
                  <a:buNone/>
                </a:pPr>
                <a14:m>
                  <m:oMathPara xmlns:m="http://schemas.openxmlformats.org/officeDocument/2006/math">
                    <m:oMathParaPr>
                      <m:jc m:val="centerGroup"/>
                    </m:oMathParaPr>
                    <m:oMath xmlns:m="http://schemas.openxmlformats.org/officeDocument/2006/math">
                      <m:r>
                        <a:rPr lang="el-GR" sz="1200" i="1">
                          <a:latin typeface="Cambria Math"/>
                        </a:rPr>
                        <m:t>𝛦</m:t>
                      </m:r>
                      <m:nary>
                        <m:naryPr>
                          <m:chr m:val="∑"/>
                          <m:limLoc m:val="undOvr"/>
                          <m:subHide m:val="on"/>
                          <m:supHide m:val="on"/>
                          <m:ctrlPr>
                            <a:rPr lang="el-GR" sz="1200" i="1">
                              <a:latin typeface="Cambria Math" panose="02040503050406030204" pitchFamily="18" charset="0"/>
                            </a:rPr>
                          </m:ctrlPr>
                        </m:naryPr>
                        <m:sub/>
                        <m:sup/>
                        <m:e>
                          <m:sSup>
                            <m:sSupPr>
                              <m:ctrlPr>
                                <a:rPr lang="el-GR" sz="1200" i="1">
                                  <a:latin typeface="Cambria Math" panose="02040503050406030204" pitchFamily="18" charset="0"/>
                                </a:rPr>
                              </m:ctrlPr>
                            </m:sSupPr>
                            <m:e>
                              <m:d>
                                <m:dPr>
                                  <m:ctrlPr>
                                    <a:rPr lang="el-GR" sz="1200" i="1">
                                      <a:latin typeface="Cambria Math" panose="02040503050406030204" pitchFamily="18" charset="0"/>
                                    </a:rPr>
                                  </m:ctrlPr>
                                </m:dPr>
                                <m:e>
                                  <m:sSub>
                                    <m:sSubPr>
                                      <m:ctrlPr>
                                        <a:rPr lang="el-GR" sz="1200" i="1">
                                          <a:latin typeface="Cambria Math" panose="02040503050406030204" pitchFamily="18" charset="0"/>
                                        </a:rPr>
                                      </m:ctrlPr>
                                    </m:sSubPr>
                                    <m:e>
                                      <m:r>
                                        <a:rPr lang="el-GR" sz="1200" i="1">
                                          <a:latin typeface="Cambria Math"/>
                                        </a:rPr>
                                        <m:t>𝑢</m:t>
                                      </m:r>
                                    </m:e>
                                    <m:sub>
                                      <m:r>
                                        <a:rPr lang="el-GR" sz="1200" i="1">
                                          <a:latin typeface="Cambria Math"/>
                                        </a:rPr>
                                        <m:t>𝑖</m:t>
                                      </m:r>
                                    </m:sub>
                                  </m:sSub>
                                  <m:r>
                                    <a:rPr lang="el-GR" sz="1200" i="1">
                                      <a:latin typeface="Cambria Math"/>
                                    </a:rPr>
                                    <m:t>−</m:t>
                                  </m:r>
                                  <m:acc>
                                    <m:accPr>
                                      <m:chr m:val="̅"/>
                                      <m:ctrlPr>
                                        <a:rPr lang="el-GR" sz="1200" i="1">
                                          <a:latin typeface="Cambria Math" panose="02040503050406030204" pitchFamily="18" charset="0"/>
                                        </a:rPr>
                                      </m:ctrlPr>
                                    </m:accPr>
                                    <m:e>
                                      <m:r>
                                        <a:rPr lang="el-GR" sz="1200" i="1">
                                          <a:latin typeface="Cambria Math"/>
                                        </a:rPr>
                                        <m:t>𝑢</m:t>
                                      </m:r>
                                    </m:e>
                                  </m:acc>
                                </m:e>
                              </m:d>
                            </m:e>
                            <m:sup>
                              <m:r>
                                <a:rPr lang="el-GR" sz="1200" i="1">
                                  <a:latin typeface="Cambria Math"/>
                                </a:rPr>
                                <m:t>2</m:t>
                              </m:r>
                            </m:sup>
                          </m:sSup>
                        </m:e>
                      </m:nary>
                      <m:r>
                        <a:rPr lang="el-GR" sz="1200" i="1">
                          <a:latin typeface="Cambria Math"/>
                        </a:rPr>
                        <m:t>=</m:t>
                      </m:r>
                      <m:r>
                        <a:rPr lang="el-GR" sz="1200" i="1">
                          <a:latin typeface="Cambria Math"/>
                        </a:rPr>
                        <m:t>𝛦</m:t>
                      </m:r>
                      <m:d>
                        <m:dPr>
                          <m:begChr m:val="["/>
                          <m:endChr m:val="]"/>
                          <m:ctrlPr>
                            <a:rPr lang="el-GR" sz="1200" i="1">
                              <a:latin typeface="Cambria Math" panose="02040503050406030204" pitchFamily="18" charset="0"/>
                            </a:rPr>
                          </m:ctrlPr>
                        </m:dPr>
                        <m:e>
                          <m:nary>
                            <m:naryPr>
                              <m:chr m:val="∑"/>
                              <m:limLoc m:val="undOvr"/>
                              <m:subHide m:val="on"/>
                              <m:supHide m:val="on"/>
                              <m:ctrlPr>
                                <a:rPr lang="el-GR" sz="1200" i="1">
                                  <a:latin typeface="Cambria Math" panose="02040503050406030204" pitchFamily="18" charset="0"/>
                                </a:rPr>
                              </m:ctrlPr>
                            </m:naryPr>
                            <m:sub/>
                            <m:sup/>
                            <m:e>
                              <m:sSubSup>
                                <m:sSubSupPr>
                                  <m:ctrlPr>
                                    <a:rPr lang="el-GR" sz="1200" i="1">
                                      <a:latin typeface="Cambria Math" panose="02040503050406030204" pitchFamily="18" charset="0"/>
                                    </a:rPr>
                                  </m:ctrlPr>
                                </m:sSubSupPr>
                                <m:e>
                                  <m:r>
                                    <a:rPr lang="en-US" sz="1200" i="1">
                                      <a:latin typeface="Cambria Math"/>
                                    </a:rPr>
                                    <m:t>𝑢</m:t>
                                  </m:r>
                                </m:e>
                                <m:sub>
                                  <m:r>
                                    <a:rPr lang="el-GR" sz="1200" i="1">
                                      <a:latin typeface="Cambria Math"/>
                                    </a:rPr>
                                    <m:t>𝑖</m:t>
                                  </m:r>
                                </m:sub>
                                <m:sup>
                                  <m:r>
                                    <a:rPr lang="el-GR" sz="1200" i="1">
                                      <a:latin typeface="Cambria Math"/>
                                    </a:rPr>
                                    <m:t>2</m:t>
                                  </m:r>
                                </m:sup>
                              </m:sSubSup>
                            </m:e>
                          </m:nary>
                          <m:r>
                            <a:rPr lang="el-GR" sz="1200" i="1">
                              <a:latin typeface="Cambria Math"/>
                            </a:rPr>
                            <m:t>−</m:t>
                          </m:r>
                          <m:r>
                            <a:rPr lang="el-GR" sz="1200" i="1">
                              <a:latin typeface="Cambria Math"/>
                            </a:rPr>
                            <m:t>𝑛</m:t>
                          </m:r>
                          <m:sSup>
                            <m:sSupPr>
                              <m:ctrlPr>
                                <a:rPr lang="el-GR" sz="1200" i="1">
                                  <a:latin typeface="Cambria Math" panose="02040503050406030204" pitchFamily="18" charset="0"/>
                                </a:rPr>
                              </m:ctrlPr>
                            </m:sSupPr>
                            <m:e>
                              <m:acc>
                                <m:accPr>
                                  <m:chr m:val="̅"/>
                                  <m:ctrlPr>
                                    <a:rPr lang="el-GR" sz="1200" i="1">
                                      <a:latin typeface="Cambria Math" panose="02040503050406030204" pitchFamily="18" charset="0"/>
                                    </a:rPr>
                                  </m:ctrlPr>
                                </m:accPr>
                                <m:e>
                                  <m:r>
                                    <a:rPr lang="el-GR" sz="1200" i="1">
                                      <a:latin typeface="Cambria Math"/>
                                    </a:rPr>
                                    <m:t>𝑢</m:t>
                                  </m:r>
                                </m:e>
                              </m:acc>
                            </m:e>
                            <m:sup>
                              <m:r>
                                <a:rPr lang="el-GR" sz="1200" i="1">
                                  <a:latin typeface="Cambria Math"/>
                                </a:rPr>
                                <m:t>2</m:t>
                              </m:r>
                            </m:sup>
                          </m:sSup>
                        </m:e>
                      </m:d>
                    </m:oMath>
                  </m:oMathPara>
                </a14:m>
                <a:endParaRPr lang="el-GR" sz="1200" dirty="0"/>
              </a:p>
              <a:p>
                <a:pPr marL="0" indent="0">
                  <a:buNone/>
                </a:pPr>
                <a14:m>
                  <m:oMathPara xmlns:m="http://schemas.openxmlformats.org/officeDocument/2006/math">
                    <m:oMathParaPr>
                      <m:jc m:val="centerGroup"/>
                    </m:oMathParaPr>
                    <m:oMath xmlns:m="http://schemas.openxmlformats.org/officeDocument/2006/math">
                      <m:r>
                        <a:rPr lang="en-US" sz="1200" i="1">
                          <a:latin typeface="Cambria Math"/>
                        </a:rPr>
                        <m:t>=</m:t>
                      </m:r>
                      <m:r>
                        <a:rPr lang="el-GR" sz="1200" i="1">
                          <a:latin typeface="Cambria Math"/>
                        </a:rPr>
                        <m:t>𝛦</m:t>
                      </m:r>
                      <m:d>
                        <m:dPr>
                          <m:begChr m:val="["/>
                          <m:endChr m:val="]"/>
                          <m:ctrlPr>
                            <a:rPr lang="el-GR" sz="1200" i="1">
                              <a:latin typeface="Cambria Math" panose="02040503050406030204" pitchFamily="18" charset="0"/>
                            </a:rPr>
                          </m:ctrlPr>
                        </m:dPr>
                        <m:e>
                          <m:nary>
                            <m:naryPr>
                              <m:chr m:val="∑"/>
                              <m:limLoc m:val="undOvr"/>
                              <m:subHide m:val="on"/>
                              <m:supHide m:val="on"/>
                              <m:ctrlPr>
                                <a:rPr lang="el-GR" sz="1200" i="1">
                                  <a:latin typeface="Cambria Math" panose="02040503050406030204" pitchFamily="18" charset="0"/>
                                </a:rPr>
                              </m:ctrlPr>
                            </m:naryPr>
                            <m:sub/>
                            <m:sup/>
                            <m:e>
                              <m:sSubSup>
                                <m:sSubSupPr>
                                  <m:ctrlPr>
                                    <a:rPr lang="el-GR" sz="1200" i="1">
                                      <a:latin typeface="Cambria Math" panose="02040503050406030204" pitchFamily="18" charset="0"/>
                                    </a:rPr>
                                  </m:ctrlPr>
                                </m:sSubSupPr>
                                <m:e>
                                  <m:r>
                                    <a:rPr lang="en-US" sz="1200" i="1">
                                      <a:latin typeface="Cambria Math"/>
                                    </a:rPr>
                                    <m:t>𝑢</m:t>
                                  </m:r>
                                </m:e>
                                <m:sub>
                                  <m:r>
                                    <a:rPr lang="el-GR" sz="1200" i="1">
                                      <a:latin typeface="Cambria Math"/>
                                    </a:rPr>
                                    <m:t>𝑖</m:t>
                                  </m:r>
                                </m:sub>
                                <m:sup>
                                  <m:r>
                                    <a:rPr lang="el-GR" sz="1200" i="1">
                                      <a:latin typeface="Cambria Math"/>
                                    </a:rPr>
                                    <m:t>2</m:t>
                                  </m:r>
                                </m:sup>
                              </m:sSubSup>
                            </m:e>
                          </m:nary>
                          <m:r>
                            <a:rPr lang="el-GR" sz="1200" i="1">
                              <a:latin typeface="Cambria Math"/>
                            </a:rPr>
                            <m:t>−</m:t>
                          </m:r>
                          <m:r>
                            <a:rPr lang="el-GR" sz="1200" i="1">
                              <a:latin typeface="Cambria Math"/>
                            </a:rPr>
                            <m:t>𝑛</m:t>
                          </m:r>
                          <m:sSup>
                            <m:sSupPr>
                              <m:ctrlPr>
                                <a:rPr lang="el-GR" sz="1200" i="1">
                                  <a:latin typeface="Cambria Math" panose="02040503050406030204" pitchFamily="18" charset="0"/>
                                </a:rPr>
                              </m:ctrlPr>
                            </m:sSupPr>
                            <m:e>
                              <m:d>
                                <m:dPr>
                                  <m:ctrlPr>
                                    <a:rPr lang="el-GR" sz="1200" i="1">
                                      <a:latin typeface="Cambria Math" panose="02040503050406030204" pitchFamily="18" charset="0"/>
                                    </a:rPr>
                                  </m:ctrlPr>
                                </m:dPr>
                                <m:e>
                                  <m:f>
                                    <m:fPr>
                                      <m:ctrlPr>
                                        <a:rPr lang="el-GR" sz="1200" i="1">
                                          <a:latin typeface="Cambria Math" panose="02040503050406030204" pitchFamily="18" charset="0"/>
                                        </a:rPr>
                                      </m:ctrlPr>
                                    </m:fPr>
                                    <m:num>
                                      <m:nary>
                                        <m:naryPr>
                                          <m:chr m:val="∑"/>
                                          <m:limLoc m:val="undOvr"/>
                                          <m:subHide m:val="on"/>
                                          <m:supHide m:val="on"/>
                                          <m:ctrlPr>
                                            <a:rPr lang="el-GR" sz="1200" i="1">
                                              <a:latin typeface="Cambria Math" panose="02040503050406030204" pitchFamily="18" charset="0"/>
                                            </a:rPr>
                                          </m:ctrlPr>
                                        </m:naryPr>
                                        <m:sub/>
                                        <m:sup/>
                                        <m:e>
                                          <m:sSub>
                                            <m:sSubPr>
                                              <m:ctrlPr>
                                                <a:rPr lang="el-GR" sz="1200" i="1">
                                                  <a:latin typeface="Cambria Math" panose="02040503050406030204" pitchFamily="18" charset="0"/>
                                                </a:rPr>
                                              </m:ctrlPr>
                                            </m:sSubPr>
                                            <m:e>
                                              <m:r>
                                                <a:rPr lang="el-GR" sz="1200" i="1">
                                                  <a:latin typeface="Cambria Math"/>
                                                </a:rPr>
                                                <m:t>𝑢</m:t>
                                              </m:r>
                                            </m:e>
                                            <m:sub>
                                              <m:r>
                                                <a:rPr lang="el-GR" sz="1200" i="1">
                                                  <a:latin typeface="Cambria Math"/>
                                                </a:rPr>
                                                <m:t>𝑖</m:t>
                                              </m:r>
                                            </m:sub>
                                          </m:sSub>
                                        </m:e>
                                      </m:nary>
                                    </m:num>
                                    <m:den>
                                      <m:r>
                                        <a:rPr lang="el-GR" sz="1200" i="1">
                                          <a:latin typeface="Cambria Math"/>
                                        </a:rPr>
                                        <m:t>𝑛</m:t>
                                      </m:r>
                                    </m:den>
                                  </m:f>
                                </m:e>
                              </m:d>
                            </m:e>
                            <m:sup>
                              <m:r>
                                <a:rPr lang="el-GR" sz="1200" i="1">
                                  <a:latin typeface="Cambria Math"/>
                                </a:rPr>
                                <m:t>2</m:t>
                              </m:r>
                            </m:sup>
                          </m:sSup>
                        </m:e>
                      </m:d>
                    </m:oMath>
                  </m:oMathPara>
                </a14:m>
                <a:endParaRPr lang="el-GR" sz="1200" dirty="0"/>
              </a:p>
              <a:p>
                <a:pPr marL="0" indent="0">
                  <a:buNone/>
                </a:pPr>
                <a14:m>
                  <m:oMathPara xmlns:m="http://schemas.openxmlformats.org/officeDocument/2006/math">
                    <m:oMathParaPr>
                      <m:jc m:val="centerGroup"/>
                    </m:oMathParaPr>
                    <m:oMath xmlns:m="http://schemas.openxmlformats.org/officeDocument/2006/math">
                      <m:r>
                        <a:rPr lang="en-US" sz="1200" i="1">
                          <a:latin typeface="Cambria Math"/>
                        </a:rPr>
                        <m:t>=</m:t>
                      </m:r>
                      <m:r>
                        <a:rPr lang="el-GR" sz="1200" i="1">
                          <a:latin typeface="Cambria Math"/>
                        </a:rPr>
                        <m:t>𝛦</m:t>
                      </m:r>
                      <m:d>
                        <m:dPr>
                          <m:begChr m:val="["/>
                          <m:endChr m:val="]"/>
                          <m:ctrlPr>
                            <a:rPr lang="el-GR" sz="1200" i="1">
                              <a:latin typeface="Cambria Math" panose="02040503050406030204" pitchFamily="18" charset="0"/>
                            </a:rPr>
                          </m:ctrlPr>
                        </m:dPr>
                        <m:e>
                          <m:nary>
                            <m:naryPr>
                              <m:chr m:val="∑"/>
                              <m:limLoc m:val="undOvr"/>
                              <m:subHide m:val="on"/>
                              <m:supHide m:val="on"/>
                              <m:ctrlPr>
                                <a:rPr lang="el-GR" sz="1200" i="1">
                                  <a:latin typeface="Cambria Math" panose="02040503050406030204" pitchFamily="18" charset="0"/>
                                </a:rPr>
                              </m:ctrlPr>
                            </m:naryPr>
                            <m:sub/>
                            <m:sup/>
                            <m:e>
                              <m:sSubSup>
                                <m:sSubSupPr>
                                  <m:ctrlPr>
                                    <a:rPr lang="el-GR" sz="1200" i="1">
                                      <a:latin typeface="Cambria Math" panose="02040503050406030204" pitchFamily="18" charset="0"/>
                                    </a:rPr>
                                  </m:ctrlPr>
                                </m:sSubSupPr>
                                <m:e>
                                  <m:r>
                                    <a:rPr lang="en-US" sz="1200" i="1">
                                      <a:latin typeface="Cambria Math"/>
                                    </a:rPr>
                                    <m:t>𝑢</m:t>
                                  </m:r>
                                </m:e>
                                <m:sub>
                                  <m:r>
                                    <a:rPr lang="el-GR" sz="1200" i="1">
                                      <a:latin typeface="Cambria Math"/>
                                    </a:rPr>
                                    <m:t>𝑖</m:t>
                                  </m:r>
                                </m:sub>
                                <m:sup>
                                  <m:r>
                                    <a:rPr lang="el-GR" sz="1200" i="1">
                                      <a:latin typeface="Cambria Math"/>
                                    </a:rPr>
                                    <m:t>2</m:t>
                                  </m:r>
                                </m:sup>
                              </m:sSubSup>
                            </m:e>
                          </m:nary>
                          <m:r>
                            <a:rPr lang="el-GR" sz="1200" i="1">
                              <a:latin typeface="Cambria Math"/>
                            </a:rPr>
                            <m:t>−</m:t>
                          </m:r>
                          <m:f>
                            <m:fPr>
                              <m:ctrlPr>
                                <a:rPr lang="el-GR" sz="1200" i="1">
                                  <a:latin typeface="Cambria Math" panose="02040503050406030204" pitchFamily="18" charset="0"/>
                                </a:rPr>
                              </m:ctrlPr>
                            </m:fPr>
                            <m:num>
                              <m:r>
                                <a:rPr lang="el-GR" sz="1200" i="1">
                                  <a:latin typeface="Cambria Math"/>
                                </a:rPr>
                                <m:t>1</m:t>
                              </m:r>
                            </m:num>
                            <m:den>
                              <m:r>
                                <a:rPr lang="el-GR" sz="1200" i="1">
                                  <a:latin typeface="Cambria Math"/>
                                </a:rPr>
                                <m:t>𝑛</m:t>
                              </m:r>
                            </m:den>
                          </m:f>
                          <m:nary>
                            <m:naryPr>
                              <m:chr m:val="∑"/>
                              <m:limLoc m:val="undOvr"/>
                              <m:subHide m:val="on"/>
                              <m:supHide m:val="on"/>
                              <m:ctrlPr>
                                <a:rPr lang="el-GR" sz="1200" i="1">
                                  <a:latin typeface="Cambria Math" panose="02040503050406030204" pitchFamily="18" charset="0"/>
                                </a:rPr>
                              </m:ctrlPr>
                            </m:naryPr>
                            <m:sub/>
                            <m:sup/>
                            <m:e>
                              <m:d>
                                <m:dPr>
                                  <m:ctrlPr>
                                    <a:rPr lang="el-GR" sz="1200" i="1">
                                      <a:latin typeface="Cambria Math" panose="02040503050406030204" pitchFamily="18" charset="0"/>
                                    </a:rPr>
                                  </m:ctrlPr>
                                </m:dPr>
                                <m:e>
                                  <m:sSubSup>
                                    <m:sSubSupPr>
                                      <m:ctrlPr>
                                        <a:rPr lang="el-GR" sz="1200" i="1">
                                          <a:latin typeface="Cambria Math" panose="02040503050406030204" pitchFamily="18" charset="0"/>
                                        </a:rPr>
                                      </m:ctrlPr>
                                    </m:sSubSupPr>
                                    <m:e>
                                      <m:r>
                                        <a:rPr lang="el-GR" sz="1200" i="1">
                                          <a:latin typeface="Cambria Math"/>
                                        </a:rPr>
                                        <m:t>𝑢</m:t>
                                      </m:r>
                                    </m:e>
                                    <m:sub>
                                      <m:r>
                                        <a:rPr lang="el-GR" sz="1200" i="1">
                                          <a:latin typeface="Cambria Math"/>
                                        </a:rPr>
                                        <m:t>𝑖</m:t>
                                      </m:r>
                                    </m:sub>
                                    <m:sup>
                                      <m:r>
                                        <a:rPr lang="el-GR" sz="1200" i="1">
                                          <a:latin typeface="Cambria Math"/>
                                        </a:rPr>
                                        <m:t>2</m:t>
                                      </m:r>
                                    </m:sup>
                                  </m:sSubSup>
                                </m:e>
                              </m:d>
                            </m:e>
                          </m:nary>
                        </m:e>
                      </m:d>
                    </m:oMath>
                  </m:oMathPara>
                </a14:m>
                <a:endParaRPr lang="el-GR" sz="1200" dirty="0"/>
              </a:p>
              <a:p>
                <a:pPr marL="0" indent="0">
                  <a:buNone/>
                </a:pPr>
                <a14:m>
                  <m:oMathPara xmlns:m="http://schemas.openxmlformats.org/officeDocument/2006/math">
                    <m:oMathParaPr>
                      <m:jc m:val="centerGroup"/>
                    </m:oMathParaPr>
                    <m:oMath xmlns:m="http://schemas.openxmlformats.org/officeDocument/2006/math">
                      <m:r>
                        <a:rPr lang="en-US" sz="1200" i="1">
                          <a:latin typeface="Cambria Math"/>
                        </a:rPr>
                        <m:t>=</m:t>
                      </m:r>
                      <m:r>
                        <a:rPr lang="en-US" sz="1200" i="1">
                          <a:latin typeface="Cambria Math"/>
                        </a:rPr>
                        <m:t>𝑛</m:t>
                      </m:r>
                      <m:sSup>
                        <m:sSupPr>
                          <m:ctrlPr>
                            <a:rPr lang="el-GR" sz="1200" i="1">
                              <a:latin typeface="Cambria Math" panose="02040503050406030204" pitchFamily="18" charset="0"/>
                            </a:rPr>
                          </m:ctrlPr>
                        </m:sSupPr>
                        <m:e>
                          <m:r>
                            <a:rPr lang="el-GR" sz="1200" i="1">
                              <a:latin typeface="Cambria Math"/>
                            </a:rPr>
                            <m:t>𝜎</m:t>
                          </m:r>
                        </m:e>
                        <m:sup>
                          <m:r>
                            <a:rPr lang="el-GR" sz="1200" i="1">
                              <a:latin typeface="Cambria Math"/>
                            </a:rPr>
                            <m:t>2</m:t>
                          </m:r>
                        </m:sup>
                      </m:sSup>
                      <m:r>
                        <a:rPr lang="el-GR" sz="1200" i="1">
                          <a:latin typeface="Cambria Math"/>
                        </a:rPr>
                        <m:t>−</m:t>
                      </m:r>
                      <m:f>
                        <m:fPr>
                          <m:ctrlPr>
                            <a:rPr lang="el-GR" sz="1200" i="1">
                              <a:latin typeface="Cambria Math" panose="02040503050406030204" pitchFamily="18" charset="0"/>
                            </a:rPr>
                          </m:ctrlPr>
                        </m:fPr>
                        <m:num>
                          <m:r>
                            <a:rPr lang="el-GR" sz="1200" i="1">
                              <a:latin typeface="Cambria Math"/>
                            </a:rPr>
                            <m:t>𝑛</m:t>
                          </m:r>
                        </m:num>
                        <m:den>
                          <m:r>
                            <a:rPr lang="el-GR" sz="1200" i="1">
                              <a:latin typeface="Cambria Math"/>
                            </a:rPr>
                            <m:t>𝑛</m:t>
                          </m:r>
                        </m:den>
                      </m:f>
                      <m:sSup>
                        <m:sSupPr>
                          <m:ctrlPr>
                            <a:rPr lang="el-GR" sz="1200" i="1">
                              <a:latin typeface="Cambria Math" panose="02040503050406030204" pitchFamily="18" charset="0"/>
                            </a:rPr>
                          </m:ctrlPr>
                        </m:sSupPr>
                        <m:e>
                          <m:r>
                            <a:rPr lang="el-GR" sz="1200" i="1">
                              <a:latin typeface="Cambria Math"/>
                            </a:rPr>
                            <m:t>𝜎</m:t>
                          </m:r>
                        </m:e>
                        <m:sup>
                          <m:r>
                            <a:rPr lang="el-GR" sz="1200" i="1">
                              <a:latin typeface="Cambria Math"/>
                            </a:rPr>
                            <m:t>2</m:t>
                          </m:r>
                        </m:sup>
                      </m:sSup>
                      <m:r>
                        <a:rPr lang="el-GR" sz="1200" i="1">
                          <a:latin typeface="Cambria Math"/>
                        </a:rPr>
                        <m:t>=</m:t>
                      </m:r>
                      <m:d>
                        <m:dPr>
                          <m:ctrlPr>
                            <a:rPr lang="el-GR" sz="1200" i="1">
                              <a:latin typeface="Cambria Math" panose="02040503050406030204" pitchFamily="18" charset="0"/>
                            </a:rPr>
                          </m:ctrlPr>
                        </m:dPr>
                        <m:e>
                          <m:r>
                            <a:rPr lang="el-GR" sz="1200" i="1">
                              <a:latin typeface="Cambria Math"/>
                            </a:rPr>
                            <m:t>𝑛</m:t>
                          </m:r>
                          <m:r>
                            <a:rPr lang="el-GR" sz="1200" i="1">
                              <a:latin typeface="Cambria Math"/>
                            </a:rPr>
                            <m:t>−1</m:t>
                          </m:r>
                        </m:e>
                      </m:d>
                      <m:sSup>
                        <m:sSupPr>
                          <m:ctrlPr>
                            <a:rPr lang="el-GR" sz="1200" i="1">
                              <a:latin typeface="Cambria Math" panose="02040503050406030204" pitchFamily="18" charset="0"/>
                            </a:rPr>
                          </m:ctrlPr>
                        </m:sSupPr>
                        <m:e>
                          <m:r>
                            <a:rPr lang="el-GR" sz="1200" i="1">
                              <a:latin typeface="Cambria Math"/>
                            </a:rPr>
                            <m:t>𝜎</m:t>
                          </m:r>
                        </m:e>
                        <m:sup>
                          <m:r>
                            <a:rPr lang="el-GR" sz="1200" i="1">
                              <a:latin typeface="Cambria Math"/>
                            </a:rPr>
                            <m:t>2</m:t>
                          </m:r>
                        </m:sup>
                      </m:sSup>
                    </m:oMath>
                  </m:oMathPara>
                </a14:m>
                <a:endParaRPr lang="el-GR" sz="1200" dirty="0"/>
              </a:p>
              <a:p>
                <a:pPr marL="0" indent="0">
                  <a:buNone/>
                </a:pPr>
                <a:r>
                  <a:rPr lang="el-GR" sz="1200" dirty="0"/>
                  <a:t>όπου γίνεται χρήση του γεγονότος ότι οι </a:t>
                </a:r>
                <a:r>
                  <a:rPr lang="en-US" sz="1200" i="1" dirty="0" err="1"/>
                  <a:t>u</a:t>
                </a:r>
                <a:r>
                  <a:rPr lang="en-US" sz="1200" i="1" baseline="-25000" dirty="0" err="1"/>
                  <a:t>i</a:t>
                </a:r>
                <a:r>
                  <a:rPr lang="el-GR" sz="1200" dirty="0"/>
                  <a:t> είναι ασυσχέτιστοι και η διακύμανση κάθε </a:t>
                </a:r>
                <a:r>
                  <a:rPr lang="en-US" sz="1200" i="1" dirty="0" err="1"/>
                  <a:t>u</a:t>
                </a:r>
                <a:r>
                  <a:rPr lang="en-US" sz="1200" i="1" baseline="-25000" dirty="0" err="1"/>
                  <a:t>i</a:t>
                </a:r>
                <a:r>
                  <a:rPr lang="el-GR" sz="1200" dirty="0"/>
                  <a:t> είναι </a:t>
                </a:r>
                <a:r>
                  <a:rPr lang="el-GR" sz="1200" i="1" dirty="0"/>
                  <a:t>σ</a:t>
                </a:r>
                <a:r>
                  <a:rPr lang="el-GR" sz="1200" baseline="30000" dirty="0"/>
                  <a:t>2</a:t>
                </a:r>
                <a:r>
                  <a:rPr lang="el-GR" sz="1200" dirty="0"/>
                  <a:t>. </a:t>
                </a:r>
              </a:p>
              <a:p>
                <a:pPr marL="0" indent="0">
                  <a:buNone/>
                </a:pPr>
                <a:r>
                  <a:rPr lang="el-GR" sz="1200" dirty="0"/>
                  <a:t>Συνεπώς, παίρνουμε</a:t>
                </a:r>
              </a:p>
              <a:p>
                <a:pPr marL="0" indent="0">
                  <a:buNone/>
                </a:pPr>
                <a14:m>
                  <m:oMathPara xmlns:m="http://schemas.openxmlformats.org/officeDocument/2006/math">
                    <m:oMathParaPr>
                      <m:jc m:val="centerGroup"/>
                    </m:oMathParaPr>
                    <m:oMath xmlns:m="http://schemas.openxmlformats.org/officeDocument/2006/math">
                      <m:r>
                        <a:rPr lang="el-GR" sz="1200" i="1">
                          <a:latin typeface="Cambria Math"/>
                        </a:rPr>
                        <m:t>𝛦</m:t>
                      </m:r>
                      <m:d>
                        <m:dPr>
                          <m:ctrlPr>
                            <a:rPr lang="el-GR" sz="1200" i="1">
                              <a:latin typeface="Cambria Math" panose="02040503050406030204" pitchFamily="18" charset="0"/>
                            </a:rPr>
                          </m:ctrlPr>
                        </m:dPr>
                        <m:e>
                          <m:nary>
                            <m:naryPr>
                              <m:chr m:val="∑"/>
                              <m:limLoc m:val="undOvr"/>
                              <m:subHide m:val="on"/>
                              <m:supHide m:val="on"/>
                              <m:ctrlPr>
                                <a:rPr lang="el-GR" sz="1200" i="1">
                                  <a:latin typeface="Cambria Math" panose="02040503050406030204" pitchFamily="18" charset="0"/>
                                </a:rPr>
                              </m:ctrlPr>
                            </m:naryPr>
                            <m:sub/>
                            <m:sup/>
                            <m:e>
                              <m:sSubSup>
                                <m:sSubSupPr>
                                  <m:ctrlPr>
                                    <a:rPr lang="el-GR" sz="1200" i="1">
                                      <a:latin typeface="Cambria Math" panose="02040503050406030204" pitchFamily="18" charset="0"/>
                                    </a:rPr>
                                  </m:ctrlPr>
                                </m:sSubSupPr>
                                <m:e>
                                  <m:acc>
                                    <m:accPr>
                                      <m:chr m:val="̂"/>
                                      <m:ctrlPr>
                                        <a:rPr lang="el-GR" sz="1200" i="1">
                                          <a:latin typeface="Cambria Math" panose="02040503050406030204" pitchFamily="18" charset="0"/>
                                        </a:rPr>
                                      </m:ctrlPr>
                                    </m:accPr>
                                    <m:e>
                                      <m:r>
                                        <a:rPr lang="en-US" sz="1200" i="1">
                                          <a:latin typeface="Cambria Math"/>
                                        </a:rPr>
                                        <m:t>𝑢</m:t>
                                      </m:r>
                                    </m:e>
                                  </m:acc>
                                </m:e>
                                <m:sub>
                                  <m:r>
                                    <a:rPr lang="el-GR" sz="1200" i="1">
                                      <a:latin typeface="Cambria Math"/>
                                    </a:rPr>
                                    <m:t>𝑖</m:t>
                                  </m:r>
                                </m:sub>
                                <m:sup>
                                  <m:r>
                                    <a:rPr lang="el-GR" sz="1200" i="1">
                                      <a:latin typeface="Cambria Math"/>
                                    </a:rPr>
                                    <m:t>2</m:t>
                                  </m:r>
                                </m:sup>
                              </m:sSubSup>
                            </m:e>
                          </m:nary>
                        </m:e>
                      </m:d>
                      <m:r>
                        <a:rPr lang="el-GR" sz="1200" i="1">
                          <a:latin typeface="Cambria Math"/>
                        </a:rPr>
                        <m:t>=(</m:t>
                      </m:r>
                      <m:r>
                        <a:rPr lang="el-GR" sz="1200" i="1">
                          <a:latin typeface="Cambria Math"/>
                        </a:rPr>
                        <m:t>𝑛</m:t>
                      </m:r>
                      <m:r>
                        <a:rPr lang="el-GR" sz="1200" i="1">
                          <a:latin typeface="Cambria Math"/>
                        </a:rPr>
                        <m:t>−2)</m:t>
                      </m:r>
                      <m:sSup>
                        <m:sSupPr>
                          <m:ctrlPr>
                            <a:rPr lang="el-GR" sz="1200" i="1">
                              <a:latin typeface="Cambria Math" panose="02040503050406030204" pitchFamily="18" charset="0"/>
                            </a:rPr>
                          </m:ctrlPr>
                        </m:sSupPr>
                        <m:e>
                          <m:r>
                            <a:rPr lang="el-GR" sz="1200" i="1">
                              <a:latin typeface="Cambria Math"/>
                            </a:rPr>
                            <m:t>𝜎</m:t>
                          </m:r>
                        </m:e>
                        <m:sup>
                          <m:r>
                            <a:rPr lang="el-GR" sz="1200" i="1">
                              <a:latin typeface="Cambria Math"/>
                            </a:rPr>
                            <m:t>2</m:t>
                          </m:r>
                        </m:sup>
                      </m:sSup>
                    </m:oMath>
                  </m:oMathPara>
                </a14:m>
                <a:endParaRPr lang="el-GR" sz="1200" dirty="0"/>
              </a:p>
              <a:p>
                <a:pPr marL="0" indent="0">
                  <a:buNone/>
                </a:pPr>
                <a:r>
                  <a:rPr lang="el-GR" sz="1200" dirty="0"/>
                  <a:t>Επομένως, εάν ορίσουμε</a:t>
                </a:r>
              </a:p>
              <a:p>
                <a:pPr marL="0" indent="0">
                  <a:buNone/>
                </a:pPr>
                <a14:m>
                  <m:oMathPara xmlns:m="http://schemas.openxmlformats.org/officeDocument/2006/math">
                    <m:oMathParaPr>
                      <m:jc m:val="centerGroup"/>
                    </m:oMathParaPr>
                    <m:oMath xmlns:m="http://schemas.openxmlformats.org/officeDocument/2006/math">
                      <m:sSup>
                        <m:sSupPr>
                          <m:ctrlPr>
                            <a:rPr lang="el-GR" sz="1200" i="1">
                              <a:latin typeface="Cambria Math" panose="02040503050406030204" pitchFamily="18" charset="0"/>
                            </a:rPr>
                          </m:ctrlPr>
                        </m:sSupPr>
                        <m:e>
                          <m:acc>
                            <m:accPr>
                              <m:chr m:val="̂"/>
                              <m:ctrlPr>
                                <a:rPr lang="el-GR" sz="1200" i="1">
                                  <a:latin typeface="Cambria Math" panose="02040503050406030204" pitchFamily="18" charset="0"/>
                                </a:rPr>
                              </m:ctrlPr>
                            </m:accPr>
                            <m:e>
                              <m:r>
                                <a:rPr lang="el-GR" sz="1200" i="1">
                                  <a:latin typeface="Cambria Math"/>
                                </a:rPr>
                                <m:t>𝜎</m:t>
                              </m:r>
                            </m:e>
                          </m:acc>
                        </m:e>
                        <m:sup>
                          <m:r>
                            <a:rPr lang="el-GR" sz="1200" i="1">
                              <a:latin typeface="Cambria Math"/>
                            </a:rPr>
                            <m:t>2</m:t>
                          </m:r>
                        </m:sup>
                      </m:sSup>
                      <m:r>
                        <a:rPr lang="el-GR" sz="1200" i="1">
                          <a:latin typeface="Cambria Math"/>
                        </a:rPr>
                        <m:t>=</m:t>
                      </m:r>
                      <m:f>
                        <m:fPr>
                          <m:ctrlPr>
                            <a:rPr lang="el-GR" sz="1200" i="1">
                              <a:latin typeface="Cambria Math" panose="02040503050406030204" pitchFamily="18" charset="0"/>
                            </a:rPr>
                          </m:ctrlPr>
                        </m:fPr>
                        <m:num>
                          <m:nary>
                            <m:naryPr>
                              <m:chr m:val="∑"/>
                              <m:limLoc m:val="undOvr"/>
                              <m:subHide m:val="on"/>
                              <m:supHide m:val="on"/>
                              <m:ctrlPr>
                                <a:rPr lang="el-GR" sz="1200" i="1">
                                  <a:latin typeface="Cambria Math" panose="02040503050406030204" pitchFamily="18" charset="0"/>
                                </a:rPr>
                              </m:ctrlPr>
                            </m:naryPr>
                            <m:sub/>
                            <m:sup/>
                            <m:e>
                              <m:sSubSup>
                                <m:sSubSupPr>
                                  <m:ctrlPr>
                                    <a:rPr lang="el-GR" sz="1200" i="1">
                                      <a:latin typeface="Cambria Math" panose="02040503050406030204" pitchFamily="18" charset="0"/>
                                    </a:rPr>
                                  </m:ctrlPr>
                                </m:sSubSupPr>
                                <m:e>
                                  <m:acc>
                                    <m:accPr>
                                      <m:chr m:val="̂"/>
                                      <m:ctrlPr>
                                        <a:rPr lang="el-GR" sz="1200" i="1">
                                          <a:latin typeface="Cambria Math" panose="02040503050406030204" pitchFamily="18" charset="0"/>
                                        </a:rPr>
                                      </m:ctrlPr>
                                    </m:accPr>
                                    <m:e>
                                      <m:r>
                                        <a:rPr lang="en-US" sz="1200" i="1">
                                          <a:latin typeface="Cambria Math"/>
                                        </a:rPr>
                                        <m:t>𝑢</m:t>
                                      </m:r>
                                    </m:e>
                                  </m:acc>
                                </m:e>
                                <m:sub>
                                  <m:r>
                                    <a:rPr lang="el-GR" sz="1200" i="1">
                                      <a:latin typeface="Cambria Math"/>
                                    </a:rPr>
                                    <m:t>𝑖</m:t>
                                  </m:r>
                                </m:sub>
                                <m:sup>
                                  <m:r>
                                    <a:rPr lang="el-GR" sz="1200" i="1">
                                      <a:latin typeface="Cambria Math"/>
                                    </a:rPr>
                                    <m:t>2</m:t>
                                  </m:r>
                                </m:sup>
                              </m:sSubSup>
                            </m:e>
                          </m:nary>
                        </m:num>
                        <m:den>
                          <m:r>
                            <a:rPr lang="el-GR" sz="1200" i="1">
                              <a:latin typeface="Cambria Math"/>
                            </a:rPr>
                            <m:t>𝑛</m:t>
                          </m:r>
                          <m:r>
                            <a:rPr lang="el-GR" sz="1200" i="1">
                              <a:latin typeface="Cambria Math"/>
                            </a:rPr>
                            <m:t>−2</m:t>
                          </m:r>
                        </m:den>
                      </m:f>
                    </m:oMath>
                  </m:oMathPara>
                </a14:m>
                <a:endParaRPr lang="el-GR" sz="1200" dirty="0"/>
              </a:p>
              <a:p>
                <a:pPr marL="0" indent="0">
                  <a:buNone/>
                </a:pPr>
                <a:r>
                  <a:rPr lang="el-GR" sz="1200" dirty="0"/>
                  <a:t>η προσδοκώμενη τιμή είναι</a:t>
                </a:r>
              </a:p>
              <a:p>
                <a:pPr marL="0" indent="0">
                  <a:buNone/>
                </a:pPr>
                <a14:m>
                  <m:oMathPara xmlns:m="http://schemas.openxmlformats.org/officeDocument/2006/math">
                    <m:oMathParaPr>
                      <m:jc m:val="centerGroup"/>
                    </m:oMathParaPr>
                    <m:oMath xmlns:m="http://schemas.openxmlformats.org/officeDocument/2006/math">
                      <m:r>
                        <a:rPr lang="el-GR" sz="1200" i="1">
                          <a:latin typeface="Cambria Math"/>
                        </a:rPr>
                        <m:t>𝛦</m:t>
                      </m:r>
                      <m:d>
                        <m:dPr>
                          <m:ctrlPr>
                            <a:rPr lang="el-GR" sz="1200" i="1">
                              <a:latin typeface="Cambria Math" panose="02040503050406030204" pitchFamily="18" charset="0"/>
                            </a:rPr>
                          </m:ctrlPr>
                        </m:dPr>
                        <m:e>
                          <m:sSup>
                            <m:sSupPr>
                              <m:ctrlPr>
                                <a:rPr lang="el-GR" sz="1200" i="1">
                                  <a:latin typeface="Cambria Math" panose="02040503050406030204" pitchFamily="18" charset="0"/>
                                </a:rPr>
                              </m:ctrlPr>
                            </m:sSupPr>
                            <m:e>
                              <m:acc>
                                <m:accPr>
                                  <m:chr m:val="̂"/>
                                  <m:ctrlPr>
                                    <a:rPr lang="el-GR" sz="1200" i="1">
                                      <a:latin typeface="Cambria Math" panose="02040503050406030204" pitchFamily="18" charset="0"/>
                                    </a:rPr>
                                  </m:ctrlPr>
                                </m:accPr>
                                <m:e>
                                  <m:r>
                                    <a:rPr lang="el-GR" sz="1200" i="1">
                                      <a:latin typeface="Cambria Math"/>
                                    </a:rPr>
                                    <m:t>𝜎</m:t>
                                  </m:r>
                                </m:e>
                              </m:acc>
                            </m:e>
                            <m:sup>
                              <m:r>
                                <a:rPr lang="el-GR" sz="1200" i="1">
                                  <a:latin typeface="Cambria Math"/>
                                </a:rPr>
                                <m:t>2</m:t>
                              </m:r>
                            </m:sup>
                          </m:sSup>
                        </m:e>
                      </m:d>
                      <m:r>
                        <a:rPr lang="el-GR" sz="1200" i="1">
                          <a:latin typeface="Cambria Math"/>
                        </a:rPr>
                        <m:t>=</m:t>
                      </m:r>
                      <m:f>
                        <m:fPr>
                          <m:ctrlPr>
                            <a:rPr lang="el-GR" sz="1200" i="1">
                              <a:latin typeface="Cambria Math" panose="02040503050406030204" pitchFamily="18" charset="0"/>
                            </a:rPr>
                          </m:ctrlPr>
                        </m:fPr>
                        <m:num>
                          <m:r>
                            <a:rPr lang="el-GR" sz="1200" i="1">
                              <a:latin typeface="Cambria Math"/>
                            </a:rPr>
                            <m:t>1</m:t>
                          </m:r>
                        </m:num>
                        <m:den>
                          <m:r>
                            <a:rPr lang="el-GR" sz="1200" i="1">
                              <a:latin typeface="Cambria Math"/>
                            </a:rPr>
                            <m:t>𝑛</m:t>
                          </m:r>
                          <m:r>
                            <a:rPr lang="el-GR" sz="1200" i="1">
                              <a:latin typeface="Cambria Math"/>
                            </a:rPr>
                            <m:t>−2</m:t>
                          </m:r>
                        </m:den>
                      </m:f>
                      <m:r>
                        <a:rPr lang="el-GR" sz="1200" i="1">
                          <a:latin typeface="Cambria Math"/>
                        </a:rPr>
                        <m:t>𝛦</m:t>
                      </m:r>
                      <m:d>
                        <m:dPr>
                          <m:ctrlPr>
                            <a:rPr lang="el-GR" sz="1200" i="1">
                              <a:latin typeface="Cambria Math" panose="02040503050406030204" pitchFamily="18" charset="0"/>
                            </a:rPr>
                          </m:ctrlPr>
                        </m:dPr>
                        <m:e>
                          <m:nary>
                            <m:naryPr>
                              <m:chr m:val="∑"/>
                              <m:limLoc m:val="undOvr"/>
                              <m:subHide m:val="on"/>
                              <m:supHide m:val="on"/>
                              <m:ctrlPr>
                                <a:rPr lang="el-GR" sz="1200" i="1">
                                  <a:latin typeface="Cambria Math" panose="02040503050406030204" pitchFamily="18" charset="0"/>
                                </a:rPr>
                              </m:ctrlPr>
                            </m:naryPr>
                            <m:sub/>
                            <m:sup/>
                            <m:e>
                              <m:sSubSup>
                                <m:sSubSupPr>
                                  <m:ctrlPr>
                                    <a:rPr lang="el-GR" sz="1200" i="1">
                                      <a:latin typeface="Cambria Math" panose="02040503050406030204" pitchFamily="18" charset="0"/>
                                    </a:rPr>
                                  </m:ctrlPr>
                                </m:sSubSupPr>
                                <m:e>
                                  <m:acc>
                                    <m:accPr>
                                      <m:chr m:val="̂"/>
                                      <m:ctrlPr>
                                        <a:rPr lang="el-GR" sz="1200" i="1">
                                          <a:latin typeface="Cambria Math" panose="02040503050406030204" pitchFamily="18" charset="0"/>
                                        </a:rPr>
                                      </m:ctrlPr>
                                    </m:accPr>
                                    <m:e>
                                      <m:r>
                                        <a:rPr lang="en-US" sz="1200" i="1">
                                          <a:latin typeface="Cambria Math"/>
                                        </a:rPr>
                                        <m:t>𝑢</m:t>
                                      </m:r>
                                    </m:e>
                                  </m:acc>
                                </m:e>
                                <m:sub>
                                  <m:r>
                                    <a:rPr lang="el-GR" sz="1200" i="1">
                                      <a:latin typeface="Cambria Math"/>
                                    </a:rPr>
                                    <m:t>𝑖</m:t>
                                  </m:r>
                                </m:sub>
                                <m:sup>
                                  <m:r>
                                    <a:rPr lang="el-GR" sz="1200" i="1">
                                      <a:latin typeface="Cambria Math"/>
                                    </a:rPr>
                                    <m:t>2</m:t>
                                  </m:r>
                                </m:sup>
                              </m:sSubSup>
                            </m:e>
                          </m:nary>
                        </m:e>
                      </m:d>
                      <m:r>
                        <a:rPr lang="el-GR" sz="1200" i="1">
                          <a:latin typeface="Cambria Math"/>
                        </a:rPr>
                        <m:t>=</m:t>
                      </m:r>
                      <m:sSup>
                        <m:sSupPr>
                          <m:ctrlPr>
                            <a:rPr lang="el-GR" sz="1200" i="1">
                              <a:latin typeface="Cambria Math" panose="02040503050406030204" pitchFamily="18" charset="0"/>
                            </a:rPr>
                          </m:ctrlPr>
                        </m:sSupPr>
                        <m:e>
                          <m:r>
                            <a:rPr lang="el-GR" sz="1200" i="1">
                              <a:latin typeface="Cambria Math"/>
                            </a:rPr>
                            <m:t>𝜎</m:t>
                          </m:r>
                        </m:e>
                        <m:sup>
                          <m:r>
                            <a:rPr lang="el-GR" sz="1200" i="1">
                              <a:latin typeface="Cambria Math"/>
                            </a:rPr>
                            <m:t>2</m:t>
                          </m:r>
                        </m:sup>
                      </m:sSup>
                    </m:oMath>
                  </m:oMathPara>
                </a14:m>
                <a:endParaRPr lang="el-GR" sz="1200" dirty="0"/>
              </a:p>
              <a:p>
                <a:pPr marL="0" indent="0">
                  <a:buNone/>
                </a:pPr>
                <a:r>
                  <a:rPr lang="el-GR" sz="1200" dirty="0"/>
                  <a:t>χρησιμοποιώντας την Εξίσωση (16)</a:t>
                </a:r>
              </a:p>
              <a:p>
                <a:pPr marL="0" indent="0">
                  <a:buNone/>
                </a:pPr>
                <a:r>
                  <a:rPr lang="el-GR" sz="1200" dirty="0"/>
                  <a:t>η οποία δείχνει ότι </a:t>
                </a:r>
                <a14:m>
                  <m:oMath xmlns:m="http://schemas.openxmlformats.org/officeDocument/2006/math">
                    <m:sSup>
                      <m:sSupPr>
                        <m:ctrlPr>
                          <a:rPr lang="el-GR" sz="1200" i="1">
                            <a:latin typeface="Cambria Math" panose="02040503050406030204" pitchFamily="18" charset="0"/>
                          </a:rPr>
                        </m:ctrlPr>
                      </m:sSupPr>
                      <m:e>
                        <m:acc>
                          <m:accPr>
                            <m:chr m:val="̂"/>
                            <m:ctrlPr>
                              <a:rPr lang="el-GR" sz="1200" i="1">
                                <a:latin typeface="Cambria Math" panose="02040503050406030204" pitchFamily="18" charset="0"/>
                              </a:rPr>
                            </m:ctrlPr>
                          </m:accPr>
                          <m:e>
                            <m:r>
                              <a:rPr lang="el-GR" sz="1200" i="1">
                                <a:latin typeface="Cambria Math"/>
                              </a:rPr>
                              <m:t>𝜎</m:t>
                            </m:r>
                          </m:e>
                        </m:acc>
                      </m:e>
                      <m:sup>
                        <m:r>
                          <a:rPr lang="el-GR" sz="1200" i="1">
                            <a:latin typeface="Cambria Math"/>
                          </a:rPr>
                          <m:t>2</m:t>
                        </m:r>
                      </m:sup>
                    </m:sSup>
                  </m:oMath>
                </a14:m>
                <a:r>
                  <a:rPr lang="el-GR" sz="1200" dirty="0"/>
                  <a:t> είναι ένας αμερόληπτος εκτιμητής του πραγματικού </a:t>
                </a:r>
                <a:r>
                  <a:rPr lang="el-GR" sz="1200" i="1" dirty="0"/>
                  <a:t>σ</a:t>
                </a:r>
                <a:r>
                  <a:rPr lang="el-GR" sz="1200" baseline="30000" dirty="0"/>
                  <a:t>2</a:t>
                </a:r>
                <a:r>
                  <a:rPr lang="el-GR" sz="1200" dirty="0"/>
                  <a:t>.</a:t>
                </a:r>
                <a:endParaRPr lang="en-GB" sz="1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5944" y="1124744"/>
                <a:ext cx="9052560" cy="4447102"/>
              </a:xfrm>
              <a:blipFill rotWithShape="1">
                <a:blip r:embed="rId2"/>
                <a:stretch>
                  <a:fillRect b="-25240"/>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72</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065755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r>
                  <a:rPr lang="el-GR" b="1" dirty="0"/>
                  <a:t>3A.6 Ιδιότητα της Ελάχιστης Διακύμανσης των Εκτιμητών των Ελάχιστων Τετραγώνων </a:t>
                </a:r>
                <a:endParaRPr lang="el-GR" dirty="0"/>
              </a:p>
              <a:p>
                <a:r>
                  <a:rPr lang="el-GR" dirty="0"/>
                  <a:t>Όπως δείξαμε στο Παράρτημα 3Α, Ενότητα 3Α.2, ο εκτιμητής των ελαχίστων τετραγώνων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oMath>
                </a14:m>
                <a:r>
                  <a:rPr lang="el-GR" dirty="0"/>
                  <a:t> είναι γραμμικός καθώς και αμερόληπτος (αυτό ισχύει και για το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1</m:t>
                        </m:r>
                      </m:sub>
                    </m:sSub>
                  </m:oMath>
                </a14:m>
                <a:r>
                  <a:rPr lang="el-GR" dirty="0"/>
                  <a:t>). Για να δείξουμε ότι αυτοί οι εκτιμητές έχουν επίσης μηδενική διακύμανση της τάξης όλων των αμερόληπτων γραμμικών εκτιμητών, εξετάζουμε τον εκτιμητή των ελαχίστων τετραγώνων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oMath>
                </a14:m>
                <a:r>
                  <a:rPr lang="el-GR" dirty="0"/>
                  <a:t>:</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a:rPr>
                                <m:t>𝛽</m:t>
                              </m:r>
                            </m:e>
                          </m:acc>
                        </m:e>
                        <m:sub>
                          <m:r>
                            <a:rPr lang="el-GR" i="1">
                              <a:latin typeface="Cambria Math"/>
                            </a:rPr>
                            <m:t>2</m:t>
                          </m:r>
                        </m:sub>
                      </m:sSub>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a:rPr>
                                <m:t>𝑘</m:t>
                              </m:r>
                            </m:e>
                            <m:sub>
                              <m:r>
                                <a:rPr lang="el-GR" i="1">
                                  <a:latin typeface="Cambria Math"/>
                                </a:rPr>
                                <m:t>𝑖</m:t>
                              </m:r>
                            </m:sub>
                          </m:sSub>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e>
                      </m:nary>
                    </m:oMath>
                  </m:oMathPara>
                </a14:m>
                <a:endParaRPr lang="el-GR" dirty="0"/>
              </a:p>
              <a:p>
                <a:pPr marL="0" indent="0">
                  <a:buNone/>
                </a:pPr>
                <a:r>
                  <a:rPr lang="el-GR" dirty="0"/>
                  <a:t>όπου</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n-US" i="1">
                              <a:latin typeface="Cambria Math"/>
                            </a:rPr>
                            <m:t>𝑘</m:t>
                          </m:r>
                        </m:e>
                        <m:sub>
                          <m:r>
                            <a:rPr lang="el-GR" i="1">
                              <a:latin typeface="Cambria Math"/>
                            </a:rPr>
                            <m:t>𝑖</m:t>
                          </m:r>
                        </m:sub>
                      </m:sSub>
                      <m:r>
                        <a:rPr lang="el-GR" i="1">
                          <a:latin typeface="Cambria Math"/>
                        </a:rPr>
                        <m:t>=</m:t>
                      </m:r>
                      <m:f>
                        <m:fPr>
                          <m:ctrlPr>
                            <a:rPr lang="el-GR" i="1">
                              <a:latin typeface="Cambria Math" panose="02040503050406030204" pitchFamily="18" charset="0"/>
                            </a:rPr>
                          </m:ctrlPr>
                        </m:fPr>
                        <m:num>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n-US" i="1">
                                  <a:latin typeface="Cambria Math"/>
                                </a:rPr>
                                <m:t>𝑋</m:t>
                              </m:r>
                            </m:e>
                          </m:acc>
                        </m:num>
                        <m:den>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n-US" i="1">
                                              <a:latin typeface="Cambria Math"/>
                                            </a:rPr>
                                            <m:t>𝑋</m:t>
                                          </m:r>
                                        </m:e>
                                      </m:acc>
                                    </m:e>
                                  </m:d>
                                </m:e>
                                <m:sup>
                                  <m:r>
                                    <a:rPr lang="el-GR" i="1">
                                      <a:latin typeface="Cambria Math"/>
                                    </a:rPr>
                                    <m:t>2</m:t>
                                  </m:r>
                                </m:sup>
                              </m:sSup>
                            </m:e>
                          </m:nary>
                        </m:den>
                      </m:f>
                      <m:r>
                        <a:rPr lang="el-GR" i="1">
                          <a:latin typeface="Cambria Math"/>
                        </a:rPr>
                        <m:t>=</m:t>
                      </m:r>
                      <m:f>
                        <m:fPr>
                          <m:ctrlPr>
                            <a:rPr lang="el-GR" i="1">
                              <a:latin typeface="Cambria Math" panose="02040503050406030204" pitchFamily="18" charset="0"/>
                            </a:rPr>
                          </m:ctrlPr>
                        </m:fPr>
                        <m:num>
                          <m:sSub>
                            <m:sSubPr>
                              <m:ctrlPr>
                                <a:rPr lang="el-GR" i="1">
                                  <a:latin typeface="Cambria Math" panose="02040503050406030204" pitchFamily="18" charset="0"/>
                                </a:rPr>
                              </m:ctrlPr>
                            </m:sSubPr>
                            <m:e>
                              <m:r>
                                <a:rPr lang="el-GR" i="1">
                                  <a:latin typeface="Cambria Math"/>
                                </a:rPr>
                                <m:t>𝑥</m:t>
                              </m:r>
                            </m:e>
                            <m:sub>
                              <m:r>
                                <a:rPr lang="el-GR" i="1">
                                  <a:latin typeface="Cambria Math"/>
                                </a:rPr>
                                <m:t>𝑖</m:t>
                              </m:r>
                            </m:sub>
                          </m:sSub>
                        </m:num>
                        <m:den>
                          <m:nary>
                            <m:naryPr>
                              <m:chr m:val="∑"/>
                              <m:limLoc m:val="undOvr"/>
                              <m:subHide m:val="on"/>
                              <m:supHide m:val="on"/>
                              <m:ctrlPr>
                                <a:rPr lang="el-GR" i="1">
                                  <a:latin typeface="Cambria Math" panose="02040503050406030204" pitchFamily="18" charset="0"/>
                                </a:rPr>
                              </m:ctrlPr>
                            </m:naryPr>
                            <m:sub/>
                            <m:sup/>
                            <m:e>
                              <m:sSubSup>
                                <m:sSubSupPr>
                                  <m:ctrlPr>
                                    <a:rPr lang="el-GR" i="1">
                                      <a:latin typeface="Cambria Math" panose="02040503050406030204" pitchFamily="18" charset="0"/>
                                    </a:rPr>
                                  </m:ctrlPr>
                                </m:sSubSupPr>
                                <m:e>
                                  <m:r>
                                    <a:rPr lang="el-GR" i="1">
                                      <a:latin typeface="Cambria Math"/>
                                    </a:rPr>
                                    <m:t>𝑥</m:t>
                                  </m:r>
                                </m:e>
                                <m:sub>
                                  <m:r>
                                    <a:rPr lang="el-GR" i="1">
                                      <a:latin typeface="Cambria Math"/>
                                    </a:rPr>
                                    <m:t>𝑖</m:t>
                                  </m:r>
                                </m:sub>
                                <m:sup>
                                  <m:r>
                                    <a:rPr lang="el-GR" i="1">
                                      <a:latin typeface="Cambria Math"/>
                                    </a:rPr>
                                    <m:t>2</m:t>
                                  </m:r>
                                </m:sup>
                              </m:sSubSup>
                            </m:e>
                          </m:nary>
                        </m:den>
                      </m:f>
                    </m:oMath>
                  </m:oMathPara>
                </a14:m>
                <a:endParaRPr lang="el-GR"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889" t="-2156" r="-1556"/>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73</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477729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sz="2400" b="1" dirty="0"/>
                  <a:t>3A.6 Ιδιότητα της Ελάχιστης Διακύμανσης των Εκτιμητών των Ελάχιστων Τετραγώνων </a:t>
                </a:r>
              </a:p>
              <a:p>
                <a:pPr marL="0" indent="0">
                  <a:buNone/>
                </a:pPr>
                <a:r>
                  <a:rPr lang="el-GR" sz="2400" dirty="0"/>
                  <a:t>Ας ορίσουμε έναν εναλλακτικό γραμμικό εκτιμητή του </a:t>
                </a:r>
                <a:r>
                  <a:rPr lang="el-GR" sz="2400" i="1" dirty="0"/>
                  <a:t>β</a:t>
                </a:r>
                <a:r>
                  <a:rPr lang="el-GR" sz="2400" baseline="-25000" dirty="0"/>
                  <a:t>2</a:t>
                </a:r>
                <a:r>
                  <a:rPr lang="el-GR" sz="2400" dirty="0"/>
                  <a:t> ως ακολούθως:</a:t>
                </a:r>
              </a:p>
              <a:p>
                <a:pPr marL="0" indent="0">
                  <a:buNone/>
                </a:pPr>
                <a14:m>
                  <m:oMathPara xmlns:m="http://schemas.openxmlformats.org/officeDocument/2006/math">
                    <m:oMathParaPr>
                      <m:jc m:val="centerGroup"/>
                    </m:oMathParaPr>
                    <m:oMath xmlns:m="http://schemas.openxmlformats.org/officeDocument/2006/math">
                      <m:sSubSup>
                        <m:sSubSupPr>
                          <m:ctrlPr>
                            <a:rPr lang="el-GR" sz="2400" i="1">
                              <a:latin typeface="Cambria Math" panose="02040503050406030204" pitchFamily="18" charset="0"/>
                            </a:rPr>
                          </m:ctrlPr>
                        </m:sSubSupPr>
                        <m:e>
                          <m:r>
                            <a:rPr lang="el-GR" sz="2400" i="1">
                              <a:latin typeface="Cambria Math"/>
                            </a:rPr>
                            <m:t>𝛽</m:t>
                          </m:r>
                        </m:e>
                        <m:sub>
                          <m:r>
                            <a:rPr lang="el-GR" sz="2400" i="1">
                              <a:latin typeface="Cambria Math"/>
                            </a:rPr>
                            <m:t>2</m:t>
                          </m:r>
                        </m:sub>
                        <m:sup>
                          <m:r>
                            <a:rPr lang="el-GR" sz="2400" i="1">
                              <a:latin typeface="Cambria Math"/>
                            </a:rPr>
                            <m:t>∗</m:t>
                          </m:r>
                        </m:sup>
                      </m:sSubSup>
                      <m:r>
                        <a:rPr lang="el-GR" sz="2400" i="1">
                          <a:latin typeface="Cambria Math"/>
                        </a:rPr>
                        <m:t>=</m:t>
                      </m:r>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e>
                      </m:nary>
                    </m:oMath>
                  </m:oMathPara>
                </a14:m>
                <a:endParaRPr lang="el-GR" sz="2400" dirty="0"/>
              </a:p>
              <a:p>
                <a:pPr marL="0" indent="0">
                  <a:buNone/>
                </a:pPr>
                <a:r>
                  <a:rPr lang="el-GR" sz="2400" dirty="0"/>
                  <a:t>όπου </a:t>
                </a:r>
                <a:r>
                  <a:rPr lang="en-US" sz="2400" i="1" dirty="0" err="1"/>
                  <a:t>w</a:t>
                </a:r>
                <a:r>
                  <a:rPr lang="en-US" sz="2400" i="1" baseline="-25000" dirty="0" err="1"/>
                  <a:t>i</a:t>
                </a:r>
                <a:r>
                  <a:rPr lang="el-GR" sz="2400" dirty="0"/>
                  <a:t> είναι επίσης σταθμά, τα οποία δεν είναι απόλυτα ίσα με το </a:t>
                </a:r>
                <a:r>
                  <a:rPr lang="en-US" sz="2400" i="1" dirty="0" err="1"/>
                  <a:t>k</a:t>
                </a:r>
                <a:r>
                  <a:rPr lang="en-US" sz="2400" i="1" baseline="-25000" dirty="0" err="1"/>
                  <a:t>i</a:t>
                </a:r>
                <a:r>
                  <a:rPr lang="el-GR" sz="2400" dirty="0"/>
                  <a:t>. Τώρα</a:t>
                </a:r>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𝛦</m:t>
                      </m:r>
                      <m:d>
                        <m:dPr>
                          <m:ctrlPr>
                            <a:rPr lang="el-GR" sz="2400" i="1">
                              <a:latin typeface="Cambria Math" panose="02040503050406030204" pitchFamily="18" charset="0"/>
                            </a:rPr>
                          </m:ctrlPr>
                        </m:dPr>
                        <m:e>
                          <m:sSubSup>
                            <m:sSubSupPr>
                              <m:ctrlPr>
                                <a:rPr lang="el-GR" sz="2400" i="1">
                                  <a:latin typeface="Cambria Math" panose="02040503050406030204" pitchFamily="18" charset="0"/>
                                </a:rPr>
                              </m:ctrlPr>
                            </m:sSubSupPr>
                            <m:e>
                              <m:r>
                                <a:rPr lang="el-GR" sz="2400" i="1">
                                  <a:latin typeface="Cambria Math"/>
                                </a:rPr>
                                <m:t>𝛽</m:t>
                              </m:r>
                            </m:e>
                            <m:sub>
                              <m:r>
                                <a:rPr lang="el-GR" sz="2400" i="1">
                                  <a:latin typeface="Cambria Math"/>
                                </a:rPr>
                                <m:t>2</m:t>
                              </m:r>
                            </m:sub>
                            <m:sup>
                              <m:r>
                                <a:rPr lang="el-GR" sz="2400" i="1">
                                  <a:latin typeface="Cambria Math"/>
                                </a:rPr>
                                <m:t>∗</m:t>
                              </m:r>
                            </m:sup>
                          </m:sSubSup>
                        </m:e>
                      </m:d>
                      <m:r>
                        <a:rPr lang="el-GR" sz="2400" i="1">
                          <a:latin typeface="Cambria Math"/>
                        </a:rPr>
                        <m:t>=</m:t>
                      </m:r>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𝛦</m:t>
                          </m:r>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𝑌</m:t>
                              </m:r>
                            </m:e>
                            <m:sub>
                              <m:r>
                                <a:rPr lang="el-GR" sz="2400" i="1">
                                  <a:latin typeface="Cambria Math"/>
                                </a:rPr>
                                <m:t>𝑖</m:t>
                              </m:r>
                            </m:sub>
                          </m:sSub>
                          <m:r>
                            <a:rPr lang="el-GR" sz="2400" i="1">
                              <a:latin typeface="Cambria Math"/>
                            </a:rPr>
                            <m:t>)</m:t>
                          </m:r>
                        </m:e>
                      </m:nary>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𝛽</m:t>
                              </m:r>
                            </m:e>
                            <m:sub>
                              <m:r>
                                <a:rPr lang="el-GR" sz="2400" i="1">
                                  <a:latin typeface="Cambria Math"/>
                                </a:rPr>
                                <m:t>1</m:t>
                              </m:r>
                            </m:sub>
                          </m:sSub>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𝛽</m:t>
                              </m:r>
                            </m:e>
                            <m:sub>
                              <m:r>
                                <a:rPr lang="el-GR" sz="2400" i="1">
                                  <a:latin typeface="Cambria Math"/>
                                </a:rPr>
                                <m:t>2</m:t>
                              </m:r>
                            </m:sub>
                          </m:sSub>
                          <m:sSub>
                            <m:sSubPr>
                              <m:ctrlPr>
                                <a:rPr lang="el-GR" sz="2400" i="1">
                                  <a:latin typeface="Cambria Math" panose="02040503050406030204" pitchFamily="18" charset="0"/>
                                </a:rPr>
                              </m:ctrlPr>
                            </m:sSubPr>
                            <m:e>
                              <m:r>
                                <a:rPr lang="en-US" sz="2400" i="1">
                                  <a:latin typeface="Cambria Math"/>
                                </a:rPr>
                                <m:t>𝑋</m:t>
                              </m:r>
                            </m:e>
                            <m:sub>
                              <m:r>
                                <a:rPr lang="el-GR" sz="2400" i="1">
                                  <a:latin typeface="Cambria Math"/>
                                </a:rPr>
                                <m:t>𝑖</m:t>
                              </m:r>
                            </m:sub>
                          </m:sSub>
                          <m:r>
                            <a:rPr lang="el-GR" sz="2400" i="1">
                              <a:latin typeface="Cambria Math"/>
                            </a:rPr>
                            <m:t>)</m:t>
                          </m:r>
                        </m:e>
                      </m:nary>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b>
                        <m:sSubPr>
                          <m:ctrlPr>
                            <a:rPr lang="el-GR" sz="2400" i="1">
                              <a:latin typeface="Cambria Math" panose="02040503050406030204" pitchFamily="18" charset="0"/>
                            </a:rPr>
                          </m:ctrlPr>
                        </m:sSubPr>
                        <m:e>
                          <m:r>
                            <a:rPr lang="el-GR" sz="2400" i="1">
                              <a:latin typeface="Cambria Math"/>
                            </a:rPr>
                            <m:t>𝛽</m:t>
                          </m:r>
                        </m:e>
                        <m:sub>
                          <m:r>
                            <a:rPr lang="el-GR" sz="2400" i="1">
                              <a:latin typeface="Cambria Math"/>
                            </a:rPr>
                            <m:t>1</m:t>
                          </m:r>
                        </m:sub>
                      </m:sSub>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e>
                      </m:nary>
                      <m:r>
                        <a:rPr lang="el-GR" sz="2400" i="1">
                          <a:latin typeface="Cambria Math"/>
                        </a:rPr>
                        <m:t>+</m:t>
                      </m:r>
                      <m:sSub>
                        <m:sSubPr>
                          <m:ctrlPr>
                            <a:rPr lang="el-GR" sz="2400" i="1">
                              <a:latin typeface="Cambria Math" panose="02040503050406030204" pitchFamily="18" charset="0"/>
                            </a:rPr>
                          </m:ctrlPr>
                        </m:sSubPr>
                        <m:e>
                          <m:r>
                            <a:rPr lang="el-GR" sz="2400" i="1">
                              <a:latin typeface="Cambria Math"/>
                            </a:rPr>
                            <m:t>𝛽</m:t>
                          </m:r>
                        </m:e>
                        <m:sub>
                          <m:r>
                            <a:rPr lang="el-GR" sz="2400" i="1">
                              <a:latin typeface="Cambria Math"/>
                            </a:rPr>
                            <m:t>2</m:t>
                          </m:r>
                        </m:sub>
                      </m:sSub>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sSub>
                            <m:sSubPr>
                              <m:ctrlPr>
                                <a:rPr lang="el-GR" sz="2400" i="1">
                                  <a:latin typeface="Cambria Math" panose="02040503050406030204" pitchFamily="18" charset="0"/>
                                </a:rPr>
                              </m:ctrlPr>
                            </m:sSubPr>
                            <m:e>
                              <m:r>
                                <a:rPr lang="en-US" sz="2400" i="1">
                                  <a:latin typeface="Cambria Math"/>
                                </a:rPr>
                                <m:t>𝑋</m:t>
                              </m:r>
                            </m:e>
                            <m:sub>
                              <m:r>
                                <a:rPr lang="el-GR" sz="2400" i="1">
                                  <a:latin typeface="Cambria Math"/>
                                </a:rPr>
                                <m:t>𝑖</m:t>
                              </m:r>
                            </m:sub>
                          </m:sSub>
                        </m:e>
                      </m:nary>
                    </m:oMath>
                  </m:oMathPara>
                </a14:m>
                <a:endParaRPr lang="el-GR" sz="2400" dirty="0"/>
              </a:p>
              <a:p>
                <a:pPr marL="0" indent="0">
                  <a:buNone/>
                </a:pPr>
                <a:r>
                  <a:rPr lang="el-GR" sz="2400" dirty="0"/>
                  <a:t>Επομένως, για να είναι ο </a:t>
                </a:r>
                <a14:m>
                  <m:oMath xmlns:m="http://schemas.openxmlformats.org/officeDocument/2006/math">
                    <m:sSubSup>
                      <m:sSubSupPr>
                        <m:ctrlPr>
                          <a:rPr lang="el-GR" sz="2400" i="1">
                            <a:latin typeface="Cambria Math" panose="02040503050406030204" pitchFamily="18" charset="0"/>
                          </a:rPr>
                        </m:ctrlPr>
                      </m:sSubSupPr>
                      <m:e>
                        <m:r>
                          <a:rPr lang="el-GR" sz="2400" i="1">
                            <a:latin typeface="Cambria Math"/>
                          </a:rPr>
                          <m:t>𝛽</m:t>
                        </m:r>
                      </m:e>
                      <m:sub>
                        <m:r>
                          <a:rPr lang="el-GR" sz="2400" i="1">
                            <a:latin typeface="Cambria Math"/>
                          </a:rPr>
                          <m:t>2</m:t>
                        </m:r>
                      </m:sub>
                      <m:sup>
                        <m:r>
                          <a:rPr lang="el-GR" sz="2400" i="1">
                            <a:latin typeface="Cambria Math"/>
                          </a:rPr>
                          <m:t>∗</m:t>
                        </m:r>
                      </m:sup>
                    </m:sSubSup>
                  </m:oMath>
                </a14:m>
                <a:r>
                  <a:rPr lang="el-GR" sz="2400" dirty="0"/>
                  <a:t> αμερόληπτος, πρέπει να έχουμε</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e>
                      </m:nary>
                      <m:r>
                        <a:rPr lang="el-GR" sz="2400" i="1">
                          <a:latin typeface="Cambria Math"/>
                        </a:rPr>
                        <m:t>=0</m:t>
                      </m:r>
                    </m:oMath>
                  </m:oMathPara>
                </a14:m>
                <a:endParaRPr lang="el-GR" sz="2400" dirty="0"/>
              </a:p>
              <a:p>
                <a:pPr marL="0" indent="0">
                  <a:buNone/>
                </a:pPr>
                <a:r>
                  <a:rPr lang="el-GR" sz="2400" dirty="0"/>
                  <a:t>και</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sSub>
                            <m:sSubPr>
                              <m:ctrlPr>
                                <a:rPr lang="el-GR" sz="2400" i="1">
                                  <a:latin typeface="Cambria Math" panose="02040503050406030204" pitchFamily="18" charset="0"/>
                                </a:rPr>
                              </m:ctrlPr>
                            </m:sSubPr>
                            <m:e>
                              <m:r>
                                <a:rPr lang="en-US" sz="2400" i="1">
                                  <a:latin typeface="Cambria Math"/>
                                </a:rPr>
                                <m:t>𝑋</m:t>
                              </m:r>
                            </m:e>
                            <m:sub>
                              <m:r>
                                <a:rPr lang="el-GR" sz="2400" i="1">
                                  <a:latin typeface="Cambria Math"/>
                                </a:rPr>
                                <m:t>𝑖</m:t>
                              </m:r>
                            </m:sub>
                          </m:sSub>
                        </m:e>
                      </m:nary>
                      <m:r>
                        <a:rPr lang="el-GR" sz="2400" i="1">
                          <a:latin typeface="Cambria Math"/>
                        </a:rPr>
                        <m:t>=1</m:t>
                      </m:r>
                    </m:oMath>
                  </m:oMathPara>
                </a14:m>
                <a:endParaRPr lang="el-GR" sz="2400" dirty="0"/>
              </a:p>
              <a:p>
                <a:endParaRPr lang="el-GR" sz="2400" dirty="0"/>
              </a:p>
              <a:p>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74" t="-6739" b="-7951"/>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74</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477729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r>
                  <a:rPr lang="el-GR" sz="2400" b="1" dirty="0"/>
                  <a:t>3A.6 Ιδιότητα της Ελάχιστης Διακύμανσης των Εκτιμητών των Ελάχιστων Τετραγώνων </a:t>
                </a:r>
                <a:endParaRPr lang="el-GR" sz="2400" dirty="0"/>
              </a:p>
              <a:p>
                <a:r>
                  <a:rPr lang="el-GR" sz="2400" dirty="0"/>
                  <a:t>Επίσης, μπορούμε να γράψουμε</a:t>
                </a:r>
              </a:p>
              <a:p>
                <a:pPr marL="0" indent="0">
                  <a:buNone/>
                </a:pPr>
                <a14:m>
                  <m:oMathPara xmlns:m="http://schemas.openxmlformats.org/officeDocument/2006/math">
                    <m:oMathParaPr>
                      <m:jc m:val="centerGroup"/>
                    </m:oMathParaPr>
                    <m:oMath xmlns:m="http://schemas.openxmlformats.org/officeDocument/2006/math">
                      <m:r>
                        <m:rPr>
                          <m:sty m:val="p"/>
                        </m:rPr>
                        <a:rPr lang="el-GR" sz="2400">
                          <a:latin typeface="Cambria Math"/>
                        </a:rPr>
                        <m:t>var</m:t>
                      </m:r>
                      <m:d>
                        <m:dPr>
                          <m:ctrlPr>
                            <a:rPr lang="el-GR" sz="2400" i="1">
                              <a:latin typeface="Cambria Math" panose="02040503050406030204" pitchFamily="18" charset="0"/>
                            </a:rPr>
                          </m:ctrlPr>
                        </m:dPr>
                        <m:e>
                          <m:sSubSup>
                            <m:sSubSupPr>
                              <m:ctrlPr>
                                <a:rPr lang="el-GR" sz="2400" i="1">
                                  <a:latin typeface="Cambria Math" panose="02040503050406030204" pitchFamily="18" charset="0"/>
                                </a:rPr>
                              </m:ctrlPr>
                            </m:sSubSupPr>
                            <m:e>
                              <m:r>
                                <a:rPr lang="el-GR" sz="2400" i="1">
                                  <a:latin typeface="Cambria Math"/>
                                </a:rPr>
                                <m:t>𝛽</m:t>
                              </m:r>
                            </m:e>
                            <m:sub>
                              <m:r>
                                <a:rPr lang="el-GR" sz="2400" i="1">
                                  <a:latin typeface="Cambria Math"/>
                                </a:rPr>
                                <m:t>2</m:t>
                              </m:r>
                            </m:sub>
                            <m:sup>
                              <m:r>
                                <a:rPr lang="el-GR" sz="2400" i="1">
                                  <a:latin typeface="Cambria Math"/>
                                </a:rPr>
                                <m:t>∗</m:t>
                              </m:r>
                            </m:sup>
                          </m:sSubSup>
                        </m:e>
                      </m:d>
                      <m:r>
                        <a:rPr lang="en-US" sz="2400" i="1">
                          <a:latin typeface="Cambria Math"/>
                        </a:rPr>
                        <m:t>=</m:t>
                      </m:r>
                      <m:r>
                        <m:rPr>
                          <m:sty m:val="p"/>
                        </m:rPr>
                        <a:rPr lang="el-GR" sz="2400">
                          <a:latin typeface="Cambria Math"/>
                        </a:rPr>
                        <m:t>var</m:t>
                      </m:r>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sSub>
                            <m:sSubPr>
                              <m:ctrlPr>
                                <a:rPr lang="el-GR" sz="2400" i="1">
                                  <a:latin typeface="Cambria Math" panose="02040503050406030204" pitchFamily="18" charset="0"/>
                                </a:rPr>
                              </m:ctrlPr>
                            </m:sSubPr>
                            <m:e>
                              <m:r>
                                <a:rPr lang="en-US" sz="2400" i="1">
                                  <a:latin typeface="Cambria Math"/>
                                </a:rPr>
                                <m:t>𝑋</m:t>
                              </m:r>
                            </m:e>
                            <m:sub>
                              <m:r>
                                <a:rPr lang="el-GR" sz="2400" i="1">
                                  <a:latin typeface="Cambria Math"/>
                                </a:rPr>
                                <m:t>𝑖</m:t>
                              </m:r>
                            </m:sub>
                          </m:sSub>
                        </m:e>
                      </m:nary>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𝑤</m:t>
                              </m:r>
                            </m:e>
                            <m:sub>
                              <m:r>
                                <a:rPr lang="el-GR" sz="2400" i="1">
                                  <a:latin typeface="Cambria Math"/>
                                </a:rPr>
                                <m:t>𝑖</m:t>
                              </m:r>
                            </m:sub>
                            <m:sup>
                              <m:r>
                                <a:rPr lang="el-GR" sz="2400" i="1">
                                  <a:latin typeface="Cambria Math"/>
                                </a:rPr>
                                <m:t>2</m:t>
                              </m:r>
                            </m:sup>
                          </m:sSubSup>
                        </m:e>
                      </m:nary>
                      <m:r>
                        <m:rPr>
                          <m:sty m:val="p"/>
                        </m:rPr>
                        <a:rPr lang="el-GR" sz="2400">
                          <a:latin typeface="Cambria Math"/>
                        </a:rPr>
                        <m:t>var</m:t>
                      </m:r>
                      <m:sSub>
                        <m:sSubPr>
                          <m:ctrlPr>
                            <a:rPr lang="el-GR" sz="2400" i="1">
                              <a:latin typeface="Cambria Math" panose="02040503050406030204" pitchFamily="18" charset="0"/>
                            </a:rPr>
                          </m:ctrlPr>
                        </m:sSubPr>
                        <m:e>
                          <m:r>
                            <a:rPr lang="en-US" sz="2400" i="1">
                              <a:latin typeface="Cambria Math"/>
                            </a:rPr>
                            <m:t>𝑌</m:t>
                          </m:r>
                        </m:e>
                        <m:sub>
                          <m:r>
                            <a:rPr lang="el-GR" sz="2400" i="1">
                              <a:latin typeface="Cambria Math"/>
                            </a:rPr>
                            <m:t>𝑖</m:t>
                          </m:r>
                        </m:sub>
                      </m:sSub>
                    </m:oMath>
                  </m:oMathPara>
                </a14:m>
                <a:endParaRPr lang="el-GR" sz="2400" dirty="0"/>
              </a:p>
              <a:p>
                <a:pPr marL="0" indent="0">
                  <a:buNone/>
                </a:pPr>
                <a:r>
                  <a:rPr lang="el-GR" sz="2400" dirty="0"/>
                  <a:t>[</a:t>
                </a:r>
                <a:r>
                  <a:rPr lang="el-GR" sz="2400" i="1" dirty="0"/>
                  <a:t>Σημείωση:</a:t>
                </a:r>
                <a:r>
                  <a:rPr lang="el-GR" sz="2400" dirty="0"/>
                  <a:t> </a:t>
                </a:r>
                <a14:m>
                  <m:oMath xmlns:m="http://schemas.openxmlformats.org/officeDocument/2006/math">
                    <m:r>
                      <m:rPr>
                        <m:sty m:val="p"/>
                      </m:rPr>
                      <a:rPr lang="el-GR" sz="2400">
                        <a:latin typeface="Cambria Math"/>
                      </a:rPr>
                      <m:t>var</m:t>
                    </m:r>
                    <m:sSub>
                      <m:sSubPr>
                        <m:ctrlPr>
                          <a:rPr lang="el-GR" sz="2400" i="1">
                            <a:latin typeface="Cambria Math" panose="02040503050406030204" pitchFamily="18" charset="0"/>
                          </a:rPr>
                        </m:ctrlPr>
                      </m:sSubPr>
                      <m:e>
                        <m:r>
                          <a:rPr lang="en-US" sz="2400" i="1">
                            <a:latin typeface="Cambria Math"/>
                          </a:rPr>
                          <m:t>𝑌</m:t>
                        </m:r>
                      </m:e>
                      <m:sub>
                        <m:r>
                          <a:rPr lang="el-GR" sz="2400" i="1">
                            <a:latin typeface="Cambria Math"/>
                          </a:rPr>
                          <m:t>𝑖</m:t>
                        </m:r>
                      </m:sub>
                    </m:sSub>
                    <m:r>
                      <a:rPr lang="el-GR" sz="2400" i="1">
                        <a:latin typeface="Cambria Math"/>
                      </a:rPr>
                      <m:t>=</m:t>
                    </m:r>
                    <m:r>
                      <m:rPr>
                        <m:sty m:val="p"/>
                      </m:rPr>
                      <a:rPr lang="el-GR" sz="2400">
                        <a:latin typeface="Cambria Math"/>
                      </a:rPr>
                      <m:t>var</m:t>
                    </m:r>
                    <m:sSub>
                      <m:sSubPr>
                        <m:ctrlPr>
                          <a:rPr lang="el-GR" sz="2400" i="1">
                            <a:latin typeface="Cambria Math" panose="02040503050406030204" pitchFamily="18" charset="0"/>
                          </a:rPr>
                        </m:ctrlPr>
                      </m:sSubPr>
                      <m:e>
                        <m:r>
                          <a:rPr lang="en-US" sz="2400" i="1">
                            <a:latin typeface="Cambria Math"/>
                          </a:rPr>
                          <m:t>𝑢</m:t>
                        </m:r>
                      </m:e>
                      <m:sub>
                        <m:r>
                          <a:rPr lang="el-GR" sz="2400" i="1">
                            <a:latin typeface="Cambria Math"/>
                          </a:rPr>
                          <m:t>𝑖</m:t>
                        </m:r>
                      </m:sub>
                    </m:sSub>
                    <m:r>
                      <a:rPr lang="el-GR" sz="2400" i="1">
                        <a:latin typeface="Cambria Math"/>
                      </a:rPr>
                      <m:t>=</m:t>
                    </m:r>
                    <m:sSup>
                      <m:sSupPr>
                        <m:ctrlPr>
                          <a:rPr lang="el-GR" sz="2400" i="1">
                            <a:latin typeface="Cambria Math" panose="02040503050406030204" pitchFamily="18" charset="0"/>
                          </a:rPr>
                        </m:ctrlPr>
                      </m:sSupPr>
                      <m:e>
                        <m:r>
                          <a:rPr lang="el-GR" sz="2400" i="1">
                            <a:latin typeface="Cambria Math"/>
                          </a:rPr>
                          <m:t>𝜎</m:t>
                        </m:r>
                      </m:e>
                      <m:sup>
                        <m:r>
                          <a:rPr lang="el-GR" sz="2400" i="1">
                            <a:latin typeface="Cambria Math"/>
                          </a:rPr>
                          <m:t>2</m:t>
                        </m:r>
                      </m:sup>
                    </m:sSup>
                    <m:r>
                      <a:rPr lang="el-GR" sz="2400" i="1">
                        <a:latin typeface="Cambria Math"/>
                      </a:rPr>
                      <m:t>]</m:t>
                    </m:r>
                  </m:oMath>
                </a14:m>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𝑤</m:t>
                              </m:r>
                            </m:e>
                            <m:sub>
                              <m:r>
                                <a:rPr lang="el-GR" sz="2400" i="1">
                                  <a:latin typeface="Cambria Math"/>
                                </a:rPr>
                                <m:t>𝑖</m:t>
                              </m:r>
                            </m:sub>
                            <m:sup>
                              <m:r>
                                <a:rPr lang="el-GR" sz="2400" i="1">
                                  <a:latin typeface="Cambria Math"/>
                                </a:rPr>
                                <m:t>2</m:t>
                              </m:r>
                            </m:sup>
                          </m:sSubSup>
                        </m:e>
                      </m:nary>
                    </m:oMath>
                  </m:oMathPara>
                </a14:m>
                <a:endParaRPr lang="el-GR" sz="2400" dirty="0"/>
              </a:p>
              <a:p>
                <a:pPr marL="0" indent="0">
                  <a:buNone/>
                </a:pPr>
                <a:r>
                  <a:rPr lang="el-GR" sz="2400" dirty="0"/>
                  <a:t>[</a:t>
                </a:r>
                <a:r>
                  <a:rPr lang="el-GR" sz="2400" i="1" dirty="0"/>
                  <a:t>Σημείωση:</a:t>
                </a:r>
                <a:r>
                  <a:rPr lang="el-GR" sz="2400" dirty="0"/>
                  <a:t> </a:t>
                </a:r>
                <a14:m>
                  <m:oMath xmlns:m="http://schemas.openxmlformats.org/officeDocument/2006/math">
                    <m:r>
                      <m:rPr>
                        <m:sty m:val="p"/>
                      </m:rPr>
                      <a:rPr lang="el-GR" sz="2400">
                        <a:latin typeface="Cambria Math"/>
                      </a:rPr>
                      <m:t>cov</m:t>
                    </m:r>
                    <m:r>
                      <a:rPr lang="el-GR" sz="2400">
                        <a:latin typeface="Cambria Math"/>
                      </a:rPr>
                      <m:t>(</m:t>
                    </m:r>
                    <m:sSub>
                      <m:sSubPr>
                        <m:ctrlPr>
                          <a:rPr lang="el-GR" sz="2400" i="1">
                            <a:latin typeface="Cambria Math" panose="02040503050406030204" pitchFamily="18" charset="0"/>
                          </a:rPr>
                        </m:ctrlPr>
                      </m:sSubPr>
                      <m:e>
                        <m:r>
                          <a:rPr lang="en-US" sz="2400" i="1">
                            <a:latin typeface="Cambria Math"/>
                          </a:rPr>
                          <m:t>𝑌</m:t>
                        </m:r>
                      </m:e>
                      <m:sub>
                        <m:r>
                          <a:rPr lang="el-GR" sz="2400" i="1">
                            <a:latin typeface="Cambria Math"/>
                          </a:rPr>
                          <m:t>𝑖</m:t>
                        </m:r>
                      </m:sub>
                    </m:sSub>
                    <m:r>
                      <a:rPr lang="el-GR" sz="2400" i="1">
                        <a:latin typeface="Cambria Math"/>
                      </a:rPr>
                      <m:t>,</m:t>
                    </m:r>
                    <m:sSub>
                      <m:sSubPr>
                        <m:ctrlPr>
                          <a:rPr lang="el-GR" sz="2400" i="1">
                            <a:latin typeface="Cambria Math" panose="02040503050406030204" pitchFamily="18" charset="0"/>
                          </a:rPr>
                        </m:ctrlPr>
                      </m:sSubPr>
                      <m:e>
                        <m:r>
                          <a:rPr lang="en-US" sz="2400" i="1">
                            <a:latin typeface="Cambria Math"/>
                          </a:rPr>
                          <m:t>𝑌</m:t>
                        </m:r>
                      </m:e>
                      <m:sub>
                        <m:r>
                          <a:rPr lang="en-US" sz="2400" i="1">
                            <a:latin typeface="Cambria Math"/>
                          </a:rPr>
                          <m:t>𝑗</m:t>
                        </m:r>
                      </m:sub>
                    </m:sSub>
                    <m:r>
                      <a:rPr lang="el-GR" sz="2400" i="1">
                        <a:latin typeface="Cambria Math"/>
                      </a:rPr>
                      <m:t>)=0</m:t>
                    </m:r>
                    <m:d>
                      <m:dPr>
                        <m:ctrlPr>
                          <a:rPr lang="el-GR" sz="2400" i="1">
                            <a:latin typeface="Cambria Math" panose="02040503050406030204" pitchFamily="18" charset="0"/>
                          </a:rPr>
                        </m:ctrlPr>
                      </m:dPr>
                      <m:e>
                        <m:r>
                          <a:rPr lang="el-GR" sz="2400" i="1">
                            <a:latin typeface="Cambria Math"/>
                          </a:rPr>
                          <m:t>𝑖</m:t>
                        </m:r>
                        <m:r>
                          <a:rPr lang="el-GR" sz="2400" i="1">
                            <a:latin typeface="Cambria Math"/>
                          </a:rPr>
                          <m:t>≠</m:t>
                        </m:r>
                        <m:r>
                          <a:rPr lang="el-GR" sz="2400" i="1">
                            <a:latin typeface="Cambria Math"/>
                          </a:rPr>
                          <m:t>𝑗</m:t>
                        </m:r>
                      </m:e>
                    </m:d>
                    <m:r>
                      <a:rPr lang="el-GR" sz="2400" i="1">
                        <a:latin typeface="Cambria Math"/>
                      </a:rPr>
                      <m:t>]</m:t>
                    </m:r>
                  </m:oMath>
                </a14:m>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sup>
                              <m:r>
                                <a:rPr lang="en-US" sz="2400" i="1">
                                  <a:latin typeface="Cambria Math"/>
                                </a:rPr>
                                <m:t>2</m:t>
                              </m:r>
                            </m:sup>
                          </m:sSup>
                        </m:e>
                      </m:nary>
                    </m:oMath>
                  </m:oMathPara>
                </a14:m>
                <a:endParaRPr lang="el-GR" sz="2400" dirty="0"/>
              </a:p>
              <a:p>
                <a:pPr marL="0" indent="0">
                  <a:buNone/>
                </a:pPr>
                <a:r>
                  <a:rPr lang="el-GR" sz="2400" dirty="0"/>
                  <a:t>(Επισημαίνεται το μαθηματικό τέχνασμα)</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sup>
                              <m:r>
                                <a:rPr lang="en-US" sz="2400" i="1">
                                  <a:latin typeface="Cambria Math"/>
                                </a:rPr>
                                <m:t>2</m:t>
                              </m:r>
                            </m:sup>
                          </m:sSup>
                        </m:e>
                      </m:nary>
                      <m:r>
                        <a:rPr lang="el-GR"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num>
                        <m:den>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e>
                              </m:d>
                            </m:e>
                            <m:sup>
                              <m:r>
                                <a:rPr lang="en-US" sz="2400" i="1">
                                  <a:latin typeface="Cambria Math"/>
                                </a:rPr>
                                <m:t>2</m:t>
                              </m:r>
                            </m:sup>
                          </m:sSup>
                        </m:den>
                      </m:f>
                      <m:r>
                        <a:rPr lang="en-US" sz="2400" i="1">
                          <a:latin typeface="Cambria Math"/>
                        </a:rPr>
                        <m:t>+</m:t>
                      </m:r>
                      <m:sSup>
                        <m:sSupPr>
                          <m:ctrlPr>
                            <a:rPr lang="el-GR" sz="2400" i="1">
                              <a:latin typeface="Cambria Math" panose="02040503050406030204" pitchFamily="18" charset="0"/>
                            </a:rPr>
                          </m:ctrlPr>
                        </m:sSupPr>
                        <m:e>
                          <m:r>
                            <a:rPr lang="en-US" sz="2400" i="1">
                              <a:latin typeface="Cambria Math"/>
                            </a:rPr>
                            <m:t>2</m:t>
                          </m:r>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d>
                            <m:dPr>
                              <m:ctrlPr>
                                <a:rPr lang="el-GR" sz="2400" i="1">
                                  <a:latin typeface="Cambria Math" panose="02040503050406030204" pitchFamily="18" charset="0"/>
                                </a:rPr>
                              </m:ctrlPr>
                            </m:dPr>
                            <m:e>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nary>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sup>
                              <m:r>
                                <a:rPr lang="en-US" sz="2400" i="1">
                                  <a:latin typeface="Cambria Math"/>
                                </a:rPr>
                                <m:t>2</m:t>
                              </m:r>
                            </m:sup>
                          </m:sSup>
                        </m:e>
                      </m:nary>
                      <m:r>
                        <a:rPr lang="el-GR"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d>
                        <m:dPr>
                          <m:ctrlPr>
                            <a:rPr lang="el-GR" sz="2400" i="1">
                              <a:latin typeface="Cambria Math" panose="02040503050406030204" pitchFamily="18" charset="0"/>
                            </a:rPr>
                          </m:ctrlPr>
                        </m:dPr>
                        <m:e>
                          <m:f>
                            <m:fPr>
                              <m:ctrlPr>
                                <a:rPr lang="el-GR" sz="2400" i="1">
                                  <a:latin typeface="Cambria Math" panose="02040503050406030204" pitchFamily="18" charset="0"/>
                                </a:rPr>
                              </m:ctrlPr>
                            </m:fPr>
                            <m:num>
                              <m:r>
                                <a:rPr lang="en-US" sz="2400" i="1">
                                  <a:latin typeface="Cambria Math"/>
                                </a:rPr>
                                <m:t>1</m:t>
                              </m:r>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oMath>
                  </m:oMathPara>
                </a14:m>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74" t="-6739"/>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75</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879511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Παράρτημα 3A </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r>
                  <a:rPr lang="el-GR" sz="2400" b="1" dirty="0"/>
                  <a:t>3A.6 Ιδιότητα της Ελάχιστης Διακύμανσης των Εκτιμητών των Ελάχιστων Τετραγώνων </a:t>
                </a:r>
                <a:endParaRPr lang="el-GR" sz="2400" dirty="0"/>
              </a:p>
              <a:p>
                <a:r>
                  <a:rPr lang="el-GR" sz="2400" dirty="0"/>
                  <a:t>Επίσης, μπορούμε να γράψουμε</a:t>
                </a:r>
              </a:p>
              <a:p>
                <a:pPr marL="0" indent="0">
                  <a:buNone/>
                </a:pPr>
                <a14:m>
                  <m:oMathPara xmlns:m="http://schemas.openxmlformats.org/officeDocument/2006/math">
                    <m:oMathParaPr>
                      <m:jc m:val="centerGroup"/>
                    </m:oMathParaPr>
                    <m:oMath xmlns:m="http://schemas.openxmlformats.org/officeDocument/2006/math">
                      <m:r>
                        <m:rPr>
                          <m:sty m:val="p"/>
                        </m:rPr>
                        <a:rPr lang="el-GR" sz="2400">
                          <a:latin typeface="Cambria Math"/>
                        </a:rPr>
                        <m:t>var</m:t>
                      </m:r>
                      <m:d>
                        <m:dPr>
                          <m:ctrlPr>
                            <a:rPr lang="el-GR" sz="2400" i="1">
                              <a:latin typeface="Cambria Math" panose="02040503050406030204" pitchFamily="18" charset="0"/>
                            </a:rPr>
                          </m:ctrlPr>
                        </m:dPr>
                        <m:e>
                          <m:sSubSup>
                            <m:sSubSupPr>
                              <m:ctrlPr>
                                <a:rPr lang="el-GR" sz="2400" i="1">
                                  <a:latin typeface="Cambria Math" panose="02040503050406030204" pitchFamily="18" charset="0"/>
                                </a:rPr>
                              </m:ctrlPr>
                            </m:sSubSupPr>
                            <m:e>
                              <m:r>
                                <a:rPr lang="el-GR" sz="2400" i="1">
                                  <a:latin typeface="Cambria Math"/>
                                </a:rPr>
                                <m:t>𝛽</m:t>
                              </m:r>
                            </m:e>
                            <m:sub>
                              <m:r>
                                <a:rPr lang="el-GR" sz="2400" i="1">
                                  <a:latin typeface="Cambria Math"/>
                                </a:rPr>
                                <m:t>2</m:t>
                              </m:r>
                            </m:sub>
                            <m:sup>
                              <m:r>
                                <a:rPr lang="el-GR" sz="2400" i="1">
                                  <a:latin typeface="Cambria Math"/>
                                </a:rPr>
                                <m:t>∗</m:t>
                              </m:r>
                            </m:sup>
                          </m:sSubSup>
                        </m:e>
                      </m:d>
                      <m:r>
                        <a:rPr lang="en-US" sz="2400" i="1">
                          <a:latin typeface="Cambria Math"/>
                        </a:rPr>
                        <m:t>=</m:t>
                      </m:r>
                      <m:r>
                        <m:rPr>
                          <m:sty m:val="p"/>
                        </m:rPr>
                        <a:rPr lang="el-GR" sz="2400">
                          <a:latin typeface="Cambria Math"/>
                        </a:rPr>
                        <m:t>var</m:t>
                      </m:r>
                      <m:nary>
                        <m:naryPr>
                          <m:chr m:val="∑"/>
                          <m:limLoc m:val="undOvr"/>
                          <m:subHide m:val="on"/>
                          <m:supHide m:val="on"/>
                          <m:ctrlPr>
                            <a:rPr lang="el-GR" sz="2400" i="1">
                              <a:latin typeface="Cambria Math" panose="02040503050406030204" pitchFamily="18" charset="0"/>
                            </a:rPr>
                          </m:ctrlPr>
                        </m:naryPr>
                        <m:sub/>
                        <m:sup/>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sSub>
                            <m:sSubPr>
                              <m:ctrlPr>
                                <a:rPr lang="el-GR" sz="2400" i="1">
                                  <a:latin typeface="Cambria Math" panose="02040503050406030204" pitchFamily="18" charset="0"/>
                                </a:rPr>
                              </m:ctrlPr>
                            </m:sSubPr>
                            <m:e>
                              <m:r>
                                <a:rPr lang="en-US" sz="2400" i="1">
                                  <a:latin typeface="Cambria Math"/>
                                </a:rPr>
                                <m:t>𝑋</m:t>
                              </m:r>
                            </m:e>
                            <m:sub>
                              <m:r>
                                <a:rPr lang="el-GR" sz="2400" i="1">
                                  <a:latin typeface="Cambria Math"/>
                                </a:rPr>
                                <m:t>𝑖</m:t>
                              </m:r>
                            </m:sub>
                          </m:sSub>
                        </m:e>
                      </m:nary>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𝑤</m:t>
                              </m:r>
                            </m:e>
                            <m:sub>
                              <m:r>
                                <a:rPr lang="el-GR" sz="2400" i="1">
                                  <a:latin typeface="Cambria Math"/>
                                </a:rPr>
                                <m:t>𝑖</m:t>
                              </m:r>
                            </m:sub>
                            <m:sup>
                              <m:r>
                                <a:rPr lang="el-GR" sz="2400" i="1">
                                  <a:latin typeface="Cambria Math"/>
                                </a:rPr>
                                <m:t>2</m:t>
                              </m:r>
                            </m:sup>
                          </m:sSubSup>
                        </m:e>
                      </m:nary>
                      <m:r>
                        <m:rPr>
                          <m:sty m:val="p"/>
                        </m:rPr>
                        <a:rPr lang="el-GR" sz="2400">
                          <a:latin typeface="Cambria Math"/>
                        </a:rPr>
                        <m:t>var</m:t>
                      </m:r>
                      <m:sSub>
                        <m:sSubPr>
                          <m:ctrlPr>
                            <a:rPr lang="el-GR" sz="2400" i="1">
                              <a:latin typeface="Cambria Math" panose="02040503050406030204" pitchFamily="18" charset="0"/>
                            </a:rPr>
                          </m:ctrlPr>
                        </m:sSubPr>
                        <m:e>
                          <m:r>
                            <a:rPr lang="en-US" sz="2400" i="1">
                              <a:latin typeface="Cambria Math"/>
                            </a:rPr>
                            <m:t>𝑌</m:t>
                          </m:r>
                        </m:e>
                        <m:sub>
                          <m:r>
                            <a:rPr lang="el-GR" sz="2400" i="1">
                              <a:latin typeface="Cambria Math"/>
                            </a:rPr>
                            <m:t>𝑖</m:t>
                          </m:r>
                        </m:sub>
                      </m:sSub>
                    </m:oMath>
                  </m:oMathPara>
                </a14:m>
                <a:endParaRPr lang="el-GR" sz="2400" dirty="0"/>
              </a:p>
              <a:p>
                <a:pPr marL="0" indent="0">
                  <a:buNone/>
                </a:pPr>
                <a:r>
                  <a:rPr lang="el-GR" sz="2400" dirty="0"/>
                  <a:t>[</a:t>
                </a:r>
                <a:r>
                  <a:rPr lang="el-GR" sz="2400" i="1" dirty="0"/>
                  <a:t>Σημείωση:</a:t>
                </a:r>
                <a:r>
                  <a:rPr lang="el-GR" sz="2400" dirty="0"/>
                  <a:t> </a:t>
                </a:r>
                <a14:m>
                  <m:oMath xmlns:m="http://schemas.openxmlformats.org/officeDocument/2006/math">
                    <m:r>
                      <m:rPr>
                        <m:sty m:val="p"/>
                      </m:rPr>
                      <a:rPr lang="el-GR" sz="2400">
                        <a:latin typeface="Cambria Math"/>
                      </a:rPr>
                      <m:t>var</m:t>
                    </m:r>
                    <m:sSub>
                      <m:sSubPr>
                        <m:ctrlPr>
                          <a:rPr lang="el-GR" sz="2400" i="1">
                            <a:latin typeface="Cambria Math" panose="02040503050406030204" pitchFamily="18" charset="0"/>
                          </a:rPr>
                        </m:ctrlPr>
                      </m:sSubPr>
                      <m:e>
                        <m:r>
                          <a:rPr lang="en-US" sz="2400" i="1">
                            <a:latin typeface="Cambria Math"/>
                          </a:rPr>
                          <m:t>𝑌</m:t>
                        </m:r>
                      </m:e>
                      <m:sub>
                        <m:r>
                          <a:rPr lang="el-GR" sz="2400" i="1">
                            <a:latin typeface="Cambria Math"/>
                          </a:rPr>
                          <m:t>𝑖</m:t>
                        </m:r>
                      </m:sub>
                    </m:sSub>
                    <m:r>
                      <a:rPr lang="el-GR" sz="2400" i="1">
                        <a:latin typeface="Cambria Math"/>
                      </a:rPr>
                      <m:t>=</m:t>
                    </m:r>
                    <m:r>
                      <m:rPr>
                        <m:sty m:val="p"/>
                      </m:rPr>
                      <a:rPr lang="el-GR" sz="2400">
                        <a:latin typeface="Cambria Math"/>
                      </a:rPr>
                      <m:t>var</m:t>
                    </m:r>
                    <m:sSub>
                      <m:sSubPr>
                        <m:ctrlPr>
                          <a:rPr lang="el-GR" sz="2400" i="1">
                            <a:latin typeface="Cambria Math" panose="02040503050406030204" pitchFamily="18" charset="0"/>
                          </a:rPr>
                        </m:ctrlPr>
                      </m:sSubPr>
                      <m:e>
                        <m:r>
                          <a:rPr lang="en-US" sz="2400" i="1">
                            <a:latin typeface="Cambria Math"/>
                          </a:rPr>
                          <m:t>𝑢</m:t>
                        </m:r>
                      </m:e>
                      <m:sub>
                        <m:r>
                          <a:rPr lang="el-GR" sz="2400" i="1">
                            <a:latin typeface="Cambria Math"/>
                          </a:rPr>
                          <m:t>𝑖</m:t>
                        </m:r>
                      </m:sub>
                    </m:sSub>
                    <m:r>
                      <a:rPr lang="el-GR" sz="2400" i="1">
                        <a:latin typeface="Cambria Math"/>
                      </a:rPr>
                      <m:t>=</m:t>
                    </m:r>
                    <m:sSup>
                      <m:sSupPr>
                        <m:ctrlPr>
                          <a:rPr lang="el-GR" sz="2400" i="1">
                            <a:latin typeface="Cambria Math" panose="02040503050406030204" pitchFamily="18" charset="0"/>
                          </a:rPr>
                        </m:ctrlPr>
                      </m:sSupPr>
                      <m:e>
                        <m:r>
                          <a:rPr lang="el-GR" sz="2400" i="1">
                            <a:latin typeface="Cambria Math"/>
                          </a:rPr>
                          <m:t>𝜎</m:t>
                        </m:r>
                      </m:e>
                      <m:sup>
                        <m:r>
                          <a:rPr lang="el-GR" sz="2400" i="1">
                            <a:latin typeface="Cambria Math"/>
                          </a:rPr>
                          <m:t>2</m:t>
                        </m:r>
                      </m:sup>
                    </m:sSup>
                    <m:r>
                      <a:rPr lang="el-GR" sz="2400" i="1">
                        <a:latin typeface="Cambria Math"/>
                      </a:rPr>
                      <m:t>]</m:t>
                    </m:r>
                  </m:oMath>
                </a14:m>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n-US" sz="2400" i="1">
                                  <a:latin typeface="Cambria Math"/>
                                </a:rPr>
                                <m:t>𝑤</m:t>
                              </m:r>
                            </m:e>
                            <m:sub>
                              <m:r>
                                <a:rPr lang="el-GR" sz="2400" i="1">
                                  <a:latin typeface="Cambria Math"/>
                                </a:rPr>
                                <m:t>𝑖</m:t>
                              </m:r>
                            </m:sub>
                            <m:sup>
                              <m:r>
                                <a:rPr lang="el-GR" sz="2400" i="1">
                                  <a:latin typeface="Cambria Math"/>
                                </a:rPr>
                                <m:t>2</m:t>
                              </m:r>
                            </m:sup>
                          </m:sSubSup>
                        </m:e>
                      </m:nary>
                    </m:oMath>
                  </m:oMathPara>
                </a14:m>
                <a:endParaRPr lang="el-GR" sz="2400" dirty="0"/>
              </a:p>
              <a:p>
                <a:pPr marL="0" indent="0">
                  <a:buNone/>
                </a:pPr>
                <a:r>
                  <a:rPr lang="el-GR" sz="2400" dirty="0"/>
                  <a:t>[</a:t>
                </a:r>
                <a:r>
                  <a:rPr lang="el-GR" sz="2400" i="1" dirty="0"/>
                  <a:t>Σημείωση:</a:t>
                </a:r>
                <a:r>
                  <a:rPr lang="el-GR" sz="2400" dirty="0"/>
                  <a:t> </a:t>
                </a:r>
                <a14:m>
                  <m:oMath xmlns:m="http://schemas.openxmlformats.org/officeDocument/2006/math">
                    <m:r>
                      <m:rPr>
                        <m:sty m:val="p"/>
                      </m:rPr>
                      <a:rPr lang="el-GR" sz="2400">
                        <a:latin typeface="Cambria Math"/>
                      </a:rPr>
                      <m:t>cov</m:t>
                    </m:r>
                    <m:r>
                      <a:rPr lang="el-GR" sz="2400">
                        <a:latin typeface="Cambria Math"/>
                      </a:rPr>
                      <m:t>(</m:t>
                    </m:r>
                    <m:sSub>
                      <m:sSubPr>
                        <m:ctrlPr>
                          <a:rPr lang="el-GR" sz="2400" i="1">
                            <a:latin typeface="Cambria Math" panose="02040503050406030204" pitchFamily="18" charset="0"/>
                          </a:rPr>
                        </m:ctrlPr>
                      </m:sSubPr>
                      <m:e>
                        <m:r>
                          <a:rPr lang="en-US" sz="2400" i="1">
                            <a:latin typeface="Cambria Math"/>
                          </a:rPr>
                          <m:t>𝑌</m:t>
                        </m:r>
                      </m:e>
                      <m:sub>
                        <m:r>
                          <a:rPr lang="el-GR" sz="2400" i="1">
                            <a:latin typeface="Cambria Math"/>
                          </a:rPr>
                          <m:t>𝑖</m:t>
                        </m:r>
                      </m:sub>
                    </m:sSub>
                    <m:r>
                      <a:rPr lang="el-GR" sz="2400" i="1">
                        <a:latin typeface="Cambria Math"/>
                      </a:rPr>
                      <m:t>,</m:t>
                    </m:r>
                    <m:sSub>
                      <m:sSubPr>
                        <m:ctrlPr>
                          <a:rPr lang="el-GR" sz="2400" i="1">
                            <a:latin typeface="Cambria Math" panose="02040503050406030204" pitchFamily="18" charset="0"/>
                          </a:rPr>
                        </m:ctrlPr>
                      </m:sSubPr>
                      <m:e>
                        <m:r>
                          <a:rPr lang="en-US" sz="2400" i="1">
                            <a:latin typeface="Cambria Math"/>
                          </a:rPr>
                          <m:t>𝑌</m:t>
                        </m:r>
                      </m:e>
                      <m:sub>
                        <m:r>
                          <a:rPr lang="en-US" sz="2400" i="1">
                            <a:latin typeface="Cambria Math"/>
                          </a:rPr>
                          <m:t>𝑗</m:t>
                        </m:r>
                      </m:sub>
                    </m:sSub>
                    <m:r>
                      <a:rPr lang="el-GR" sz="2400" i="1">
                        <a:latin typeface="Cambria Math"/>
                      </a:rPr>
                      <m:t>)=0</m:t>
                    </m:r>
                    <m:d>
                      <m:dPr>
                        <m:ctrlPr>
                          <a:rPr lang="el-GR" sz="2400" i="1">
                            <a:latin typeface="Cambria Math" panose="02040503050406030204" pitchFamily="18" charset="0"/>
                          </a:rPr>
                        </m:ctrlPr>
                      </m:dPr>
                      <m:e>
                        <m:r>
                          <a:rPr lang="el-GR" sz="2400" i="1">
                            <a:latin typeface="Cambria Math"/>
                          </a:rPr>
                          <m:t>𝑖</m:t>
                        </m:r>
                        <m:r>
                          <a:rPr lang="el-GR" sz="2400" i="1">
                            <a:latin typeface="Cambria Math"/>
                          </a:rPr>
                          <m:t>≠</m:t>
                        </m:r>
                        <m:r>
                          <a:rPr lang="el-GR" sz="2400" i="1">
                            <a:latin typeface="Cambria Math"/>
                          </a:rPr>
                          <m:t>𝑗</m:t>
                        </m:r>
                      </m:e>
                    </m:d>
                    <m:r>
                      <a:rPr lang="el-GR" sz="2400" i="1">
                        <a:latin typeface="Cambria Math"/>
                      </a:rPr>
                      <m:t>]</m:t>
                    </m:r>
                  </m:oMath>
                </a14:m>
                <a:endParaRPr lang="el-GR"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sup>
                              <m:r>
                                <a:rPr lang="en-US" sz="2400" i="1">
                                  <a:latin typeface="Cambria Math"/>
                                </a:rPr>
                                <m:t>2</m:t>
                              </m:r>
                            </m:sup>
                          </m:sSup>
                        </m:e>
                      </m:nary>
                    </m:oMath>
                  </m:oMathPara>
                </a14:m>
                <a:endParaRPr lang="el-GR" sz="2400" dirty="0"/>
              </a:p>
              <a:p>
                <a:pPr marL="0" indent="0">
                  <a:buNone/>
                </a:pPr>
                <a:r>
                  <a:rPr lang="el-GR" sz="2400" dirty="0"/>
                  <a:t>(Επισημαίνεται το μαθηματικό τέχνασμα)</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sup>
                              <m:r>
                                <a:rPr lang="en-US" sz="2400" i="1">
                                  <a:latin typeface="Cambria Math"/>
                                </a:rPr>
                                <m:t>2</m:t>
                              </m:r>
                            </m:sup>
                          </m:sSup>
                        </m:e>
                      </m:nary>
                      <m:r>
                        <a:rPr lang="el-GR"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f>
                        <m:fPr>
                          <m:ctrlPr>
                            <a:rPr lang="el-GR" sz="2400" i="1">
                              <a:latin typeface="Cambria Math" panose="02040503050406030204" pitchFamily="18" charset="0"/>
                            </a:rPr>
                          </m:ctrlPr>
                        </m:fPr>
                        <m:num>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num>
                        <m:den>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e>
                              </m:d>
                            </m:e>
                            <m:sup>
                              <m:r>
                                <a:rPr lang="en-US" sz="2400" i="1">
                                  <a:latin typeface="Cambria Math"/>
                                </a:rPr>
                                <m:t>2</m:t>
                              </m:r>
                            </m:sup>
                          </m:sSup>
                        </m:den>
                      </m:f>
                      <m:r>
                        <a:rPr lang="en-US" sz="2400" i="1">
                          <a:latin typeface="Cambria Math"/>
                        </a:rPr>
                        <m:t>+</m:t>
                      </m:r>
                      <m:sSup>
                        <m:sSupPr>
                          <m:ctrlPr>
                            <a:rPr lang="el-GR" sz="2400" i="1">
                              <a:latin typeface="Cambria Math" panose="02040503050406030204" pitchFamily="18" charset="0"/>
                            </a:rPr>
                          </m:ctrlPr>
                        </m:sSupPr>
                        <m:e>
                          <m:r>
                            <a:rPr lang="en-US" sz="2400" i="1">
                              <a:latin typeface="Cambria Math"/>
                            </a:rPr>
                            <m:t>2</m:t>
                          </m:r>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d>
                            <m:dPr>
                              <m:ctrlPr>
                                <a:rPr lang="el-GR" sz="2400" i="1">
                                  <a:latin typeface="Cambria Math" panose="02040503050406030204" pitchFamily="18" charset="0"/>
                                </a:rPr>
                              </m:ctrlPr>
                            </m:dPr>
                            <m:e>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nary>
                    </m:oMath>
                  </m:oMathPara>
                </a14:m>
                <a:endParaRPr lang="el-GR"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nary>
                        <m:naryPr>
                          <m:chr m:val="∑"/>
                          <m:limLoc m:val="undOvr"/>
                          <m:subHide m:val="on"/>
                          <m:supHide m:val="on"/>
                          <m:ctrlPr>
                            <a:rPr lang="el-GR" sz="2400" i="1">
                              <a:latin typeface="Cambria Math" panose="02040503050406030204" pitchFamily="18" charset="0"/>
                            </a:rPr>
                          </m:ctrlPr>
                        </m:naryPr>
                        <m:sub/>
                        <m:sup/>
                        <m:e>
                          <m:sSup>
                            <m:sSupPr>
                              <m:ctrlPr>
                                <a:rPr lang="el-GR" sz="2400" i="1">
                                  <a:latin typeface="Cambria Math" panose="02040503050406030204" pitchFamily="18" charset="0"/>
                                </a:rPr>
                              </m:ctrlPr>
                            </m:sSupPr>
                            <m:e>
                              <m:d>
                                <m:dPr>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𝑤</m:t>
                                      </m:r>
                                    </m:e>
                                    <m:sub>
                                      <m:r>
                                        <a:rPr lang="el-GR" sz="2400" i="1">
                                          <a:latin typeface="Cambria Math"/>
                                        </a:rPr>
                                        <m:t>𝑖</m:t>
                                      </m:r>
                                    </m:sub>
                                  </m:sSub>
                                  <m:r>
                                    <a:rPr lang="el-GR" sz="2400" i="1">
                                      <a:latin typeface="Cambria Math"/>
                                    </a:rPr>
                                    <m:t>−</m:t>
                                  </m:r>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l-GR" sz="2400" i="1">
                                              <a:latin typeface="Cambria Math"/>
                                            </a:rPr>
                                            <m:t>𝑥</m:t>
                                          </m:r>
                                        </m:e>
                                        <m:sub>
                                          <m:r>
                                            <a:rPr lang="el-GR" sz="2400" i="1">
                                              <a:latin typeface="Cambria Math"/>
                                            </a:rPr>
                                            <m:t>𝑖</m:t>
                                          </m:r>
                                        </m:sub>
                                      </m:sSub>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e>
                            <m:sup>
                              <m:r>
                                <a:rPr lang="en-US" sz="2400" i="1">
                                  <a:latin typeface="Cambria Math"/>
                                </a:rPr>
                                <m:t>2</m:t>
                              </m:r>
                            </m:sup>
                          </m:sSup>
                        </m:e>
                      </m:nary>
                      <m:r>
                        <a:rPr lang="el-GR" sz="2400" i="1">
                          <a:latin typeface="Cambria Math"/>
                        </a:rPr>
                        <m:t>+</m:t>
                      </m:r>
                      <m:sSup>
                        <m:sSupPr>
                          <m:ctrlPr>
                            <a:rPr lang="el-GR" sz="2400" i="1">
                              <a:latin typeface="Cambria Math" panose="02040503050406030204" pitchFamily="18" charset="0"/>
                            </a:rPr>
                          </m:ctrlPr>
                        </m:sSupPr>
                        <m:e>
                          <m:r>
                            <a:rPr lang="en-US" sz="2400" i="1">
                              <a:latin typeface="Cambria Math"/>
                            </a:rPr>
                            <m:t>𝜎</m:t>
                          </m:r>
                        </m:e>
                        <m:sup>
                          <m:r>
                            <a:rPr lang="en-US" sz="2400" i="1">
                              <a:latin typeface="Cambria Math"/>
                            </a:rPr>
                            <m:t>2</m:t>
                          </m:r>
                        </m:sup>
                      </m:sSup>
                      <m:d>
                        <m:dPr>
                          <m:ctrlPr>
                            <a:rPr lang="el-GR" sz="2400" i="1">
                              <a:latin typeface="Cambria Math" panose="02040503050406030204" pitchFamily="18" charset="0"/>
                            </a:rPr>
                          </m:ctrlPr>
                        </m:dPr>
                        <m:e>
                          <m:f>
                            <m:fPr>
                              <m:ctrlPr>
                                <a:rPr lang="el-GR" sz="2400" i="1">
                                  <a:latin typeface="Cambria Math" panose="02040503050406030204" pitchFamily="18" charset="0"/>
                                </a:rPr>
                              </m:ctrlPr>
                            </m:fPr>
                            <m:num>
                              <m:r>
                                <a:rPr lang="en-US" sz="2400" i="1">
                                  <a:latin typeface="Cambria Math"/>
                                </a:rPr>
                                <m:t>1</m:t>
                              </m:r>
                            </m:num>
                            <m:den>
                              <m:nary>
                                <m:naryPr>
                                  <m:chr m:val="∑"/>
                                  <m:limLoc m:val="undOvr"/>
                                  <m:subHide m:val="on"/>
                                  <m:supHide m:val="on"/>
                                  <m:ctrlPr>
                                    <a:rPr lang="el-GR" sz="2400" i="1">
                                      <a:latin typeface="Cambria Math" panose="02040503050406030204" pitchFamily="18" charset="0"/>
                                    </a:rPr>
                                  </m:ctrlPr>
                                </m:naryPr>
                                <m:sub/>
                                <m:sup/>
                                <m:e>
                                  <m:sSubSup>
                                    <m:sSubSupPr>
                                      <m:ctrlPr>
                                        <a:rPr lang="el-GR" sz="2400" i="1">
                                          <a:latin typeface="Cambria Math" panose="02040503050406030204" pitchFamily="18" charset="0"/>
                                        </a:rPr>
                                      </m:ctrlPr>
                                    </m:sSubSupPr>
                                    <m:e>
                                      <m:r>
                                        <a:rPr lang="el-GR" sz="2400" i="1">
                                          <a:latin typeface="Cambria Math"/>
                                        </a:rPr>
                                        <m:t>𝑥</m:t>
                                      </m:r>
                                    </m:e>
                                    <m:sub>
                                      <m:r>
                                        <a:rPr lang="el-GR" sz="2400" i="1">
                                          <a:latin typeface="Cambria Math"/>
                                        </a:rPr>
                                        <m:t>𝑖</m:t>
                                      </m:r>
                                    </m:sub>
                                    <m:sup>
                                      <m:r>
                                        <a:rPr lang="el-GR" sz="2400" i="1">
                                          <a:latin typeface="Cambria Math"/>
                                        </a:rPr>
                                        <m:t>2</m:t>
                                      </m:r>
                                    </m:sup>
                                  </m:sSubSup>
                                </m:e>
                              </m:nary>
                            </m:den>
                          </m:f>
                        </m:e>
                      </m:d>
                    </m:oMath>
                  </m:oMathPara>
                </a14:m>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74" t="-6739"/>
                </a:stretch>
              </a:blipFill>
            </p:spPr>
            <p:txBody>
              <a:bodyPr/>
              <a:lstStyle/>
              <a:p>
                <a:r>
                  <a:rPr lang="en-GB">
                    <a:noFill/>
                  </a:rPr>
                  <a:t> </a:t>
                </a:r>
              </a:p>
            </p:txBody>
          </p:sp>
        </mc:Fallback>
      </mc:AlternateContent>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76</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87951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p:sp>
        <p:nvSpPr>
          <p:cNvPr id="3" name="Θέση περιεχομένου 2"/>
          <p:cNvSpPr>
            <a:spLocks noGrp="1"/>
          </p:cNvSpPr>
          <p:nvPr>
            <p:ph idx="1"/>
          </p:nvPr>
        </p:nvSpPr>
        <p:spPr>
          <a:xfrm>
            <a:off x="457200" y="1700808"/>
            <a:ext cx="8229600" cy="4425355"/>
          </a:xfrm>
        </p:spPr>
        <p:txBody>
          <a:bodyPr>
            <a:normAutofit fontScale="77500" lnSpcReduction="20000"/>
          </a:bodyPr>
          <a:lstStyle/>
          <a:p>
            <a:r>
              <a:rPr lang="el-GR" dirty="0"/>
              <a:t>Οι εκτιμητές που έχουν προκύψει είναι γνωστοί ως </a:t>
            </a:r>
            <a:r>
              <a:rPr lang="el-GR" b="1" dirty="0"/>
              <a:t>εκτιμητές των ελαχίστων τετραγώνων</a:t>
            </a:r>
            <a:r>
              <a:rPr lang="el-GR" dirty="0"/>
              <a:t> (</a:t>
            </a:r>
            <a:r>
              <a:rPr lang="en-US" dirty="0"/>
              <a:t>least</a:t>
            </a:r>
            <a:r>
              <a:rPr lang="el-GR" dirty="0"/>
              <a:t>-</a:t>
            </a:r>
            <a:r>
              <a:rPr lang="en-US" dirty="0"/>
              <a:t>squares estimators</a:t>
            </a:r>
            <a:r>
              <a:rPr lang="el-GR" dirty="0"/>
              <a:t>), καθώς προέρχονται από την αρχή των ελαχίστων τετραγώνων. </a:t>
            </a:r>
          </a:p>
          <a:p>
            <a:r>
              <a:rPr lang="el-GR" dirty="0"/>
              <a:t>Σημειώστε τις ακόλουθες </a:t>
            </a:r>
            <a:r>
              <a:rPr lang="el-GR" b="1" dirty="0"/>
              <a:t>αριθμητικές ιδιότητες</a:t>
            </a:r>
            <a:r>
              <a:rPr lang="el-GR" dirty="0"/>
              <a:t> των εκτιμητών που προκύπτουν από τη μέθοδο OLS: </a:t>
            </a:r>
          </a:p>
          <a:p>
            <a:r>
              <a:rPr lang="el-GR" dirty="0"/>
              <a:t>«Οι αριθμητικές ιδιότητες είναι εκείνες που ισχύουν λόγω της χρήσης των ελαχίστων τετραγώνων, ανεξάρτητα από το πώς προέκυψαν τα στοιχεία.» </a:t>
            </a:r>
          </a:p>
          <a:p>
            <a:r>
              <a:rPr lang="el-GR" dirty="0"/>
              <a:t>Εξετάζουμε επίσης τις </a:t>
            </a:r>
            <a:r>
              <a:rPr lang="el-GR" b="1" dirty="0"/>
              <a:t>στατιστικές ιδιότητες</a:t>
            </a:r>
            <a:r>
              <a:rPr lang="el-GR" dirty="0"/>
              <a:t> των εκτιμητών της OLS, δηλαδή, τις ιδιότητες «που ισχύουν μόνο με βάση ορισμένες υποθέσεις σχετικά με τον τρόπο που προέκυψαν τα στοιχεία.»</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8</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3.1 Η Μέθοδος των Ελαχίστων Τετραγώνων </a:t>
            </a:r>
            <a:endParaRPr lang="en-GB" dirty="0"/>
          </a:p>
        </p:txBody>
      </p:sp>
      <p:sp>
        <p:nvSpPr>
          <p:cNvPr id="3" name="Θέση περιεχομένου 2"/>
          <p:cNvSpPr>
            <a:spLocks noGrp="1"/>
          </p:cNvSpPr>
          <p:nvPr>
            <p:ph idx="1"/>
          </p:nvPr>
        </p:nvSpPr>
        <p:spPr/>
        <p:txBody>
          <a:bodyPr>
            <a:normAutofit fontScale="85000" lnSpcReduction="10000"/>
          </a:bodyPr>
          <a:lstStyle/>
          <a:p>
            <a:pPr marL="571500" indent="-571500">
              <a:buFont typeface="+mj-lt"/>
              <a:buAutoNum type="romanUcPeriod"/>
            </a:pPr>
            <a:r>
              <a:rPr lang="el-GR" dirty="0"/>
              <a:t>Οι εκτιμητές της OLS εκφράζονται μόνο σε όρους </a:t>
            </a:r>
            <a:r>
              <a:rPr lang="el-GR" dirty="0" err="1"/>
              <a:t>παρατηρήσιμων</a:t>
            </a:r>
            <a:r>
              <a:rPr lang="el-GR" dirty="0"/>
              <a:t> (δηλαδή, δειγματικών) ποσοτήτων (δηλαδή, των </a:t>
            </a:r>
            <a:r>
              <a:rPr lang="el-GR" i="1" dirty="0"/>
              <a:t>Χ</a:t>
            </a:r>
            <a:r>
              <a:rPr lang="el-GR" dirty="0"/>
              <a:t> και </a:t>
            </a:r>
            <a:r>
              <a:rPr lang="el-GR" i="1" dirty="0"/>
              <a:t>Υ</a:t>
            </a:r>
            <a:r>
              <a:rPr lang="el-GR" dirty="0"/>
              <a:t>). Ως εκ τούτου, μπορούν να υπολογιστούν με ευκολία. </a:t>
            </a:r>
          </a:p>
          <a:p>
            <a:pPr marL="571500" indent="-571500">
              <a:buFont typeface="+mj-lt"/>
              <a:buAutoNum type="romanUcPeriod"/>
            </a:pPr>
            <a:r>
              <a:rPr lang="el-GR" dirty="0"/>
              <a:t>Είναι </a:t>
            </a:r>
            <a:r>
              <a:rPr lang="el-GR" b="1" dirty="0"/>
              <a:t>σημειακοί</a:t>
            </a:r>
            <a:r>
              <a:rPr lang="el-GR" dirty="0"/>
              <a:t> </a:t>
            </a:r>
            <a:r>
              <a:rPr lang="el-GR" b="1" dirty="0"/>
              <a:t>εκτιμητές </a:t>
            </a:r>
            <a:r>
              <a:rPr lang="el-GR" dirty="0"/>
              <a:t>(</a:t>
            </a:r>
            <a:r>
              <a:rPr lang="en-US" dirty="0"/>
              <a:t>point estimators</a:t>
            </a:r>
            <a:r>
              <a:rPr lang="el-GR" dirty="0"/>
              <a:t>)˙ δηλαδή, δοθέντος του δείγματος, κάθε εκτιμητής θα παρέχει μόνο μία συγκεκριμένη (σημειακή) τιμή της σχετικής παραμέτρου του πληθυσμού. </a:t>
            </a:r>
          </a:p>
          <a:p>
            <a:pPr marL="571500" indent="-571500">
              <a:buFont typeface="+mj-lt"/>
              <a:buAutoNum type="romanUcPeriod"/>
            </a:pPr>
            <a:r>
              <a:rPr lang="el-GR" dirty="0"/>
              <a:t>Μόλις οι εκτιμητές της OLS προκύψουν από το δείγμα, η γραμμή παλινδρόμησης του δείγματος (Διάγραμμα 3.1) μπορεί να προκύψει πολύ εύκολα.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9</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6052</Words>
  <Application>Microsoft Office PowerPoint</Application>
  <PresentationFormat>Προβολή στην οθόνη (4:3)</PresentationFormat>
  <Paragraphs>573</Paragraphs>
  <Slides>76</Slides>
  <Notes>1</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76</vt:i4>
      </vt:variant>
    </vt:vector>
  </HeadingPairs>
  <TitlesOfParts>
    <vt:vector size="81" baseType="lpstr">
      <vt:lpstr>Arial</vt:lpstr>
      <vt:lpstr>Calibri</vt:lpstr>
      <vt:lpstr>Cambria Math</vt:lpstr>
      <vt:lpstr>Θέμα του Office</vt:lpstr>
      <vt:lpstr>MathType 6.0 Equation</vt:lpstr>
      <vt:lpstr>Παρουσίαση του PowerPoint</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3.1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3.2 Το Κλασικό Γραμμικό Υπόδειγμα Παλινδρόμησης: Οι Υποθέσεις στις Οποίες Στηρίζεται η Μέθοδος των Ελαχίστων Τετραγώνων </vt:lpstr>
      <vt:lpstr>3.3 Ακρίβεια ή Τυπικά Σφάλματα των Εκτιμήσεων των Ελαχίστων Τετραγώνων </vt:lpstr>
      <vt:lpstr>3.3 Ακρίβεια ή Τυπικά Σφάλματα των Εκτιμήσεων των Ελαχίστων Τετραγώνων </vt:lpstr>
      <vt:lpstr>3.3 Ακρίβεια ή Τυπικά Σφάλματα των Εκτιμήσεων των Ελαχίστων Τετραγώνων </vt:lpstr>
      <vt:lpstr>3.3 Ακρίβεια ή Τυπικά Σφάλματα των Εκτιμήσεων των Ελαχίστων Τετραγώνων </vt:lpstr>
      <vt:lpstr>3.3 Ακρίβεια ή Τυπικά Σφάλματα των Εκτιμήσεων των Ελαχίστων Τετραγώνων </vt:lpstr>
      <vt:lpstr>3.3 Ακρίβεια ή Τυπικά Σφάλματα των Εκτιμήσεων των Ελαχίστων Τετραγώνων </vt:lpstr>
      <vt:lpstr>3.3 Ακρίβεια ή Τυπικά Σφάλματα των Εκτιμήσεων των Ελαχίστων Τετραγώνων </vt:lpstr>
      <vt:lpstr>3.4 Ιδιότητες των Εκτιμητών των Ελαχίστων Τετραγώνων: Το Θεώρημα Gauss-Markov</vt:lpstr>
      <vt:lpstr>3.4 Ιδιότητες των Εκτιμητών των Ελαχίστων Τετραγώνων: Το Θεώρημα Gauss-Markov</vt:lpstr>
      <vt:lpstr>3.4 Ιδιότητες των Εκτιμητών των Ελαχίστων Τετραγώνων: Το Θεώρημα Gauss-Markov</vt:lpstr>
      <vt:lpstr>3.4 Ιδιότητες των Εκτιμητών των Ελαχίστων Τετραγώνων: Το Θεώρημα Gauss-Markov</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3.5 Ο Συντελεστής Προσδιορισμού r2: Ένα Μέτρο της «Καλής Προσαρμογής»</vt:lpstr>
      <vt:lpstr>3.6 Ένα Αριθμητικό Παράδειγμα </vt:lpstr>
      <vt:lpstr>3.6 Ένα Αριθμητικό Παράδειγμα </vt:lpstr>
      <vt:lpstr>3.6 Ένα Αριθμητικό Παράδειγμα </vt:lpstr>
      <vt:lpstr>3.6 Ένα Αριθμητικό Παράδειγμα </vt:lpstr>
      <vt:lpstr>3.6 Ένα Αριθμητικό Παράδειγμα </vt:lpstr>
      <vt:lpstr>3.6 Ένα Αριθμητικό Παράδειγμα </vt:lpstr>
      <vt:lpstr>3.7 Επεξηγηματικά Παραδείγματα </vt:lpstr>
      <vt:lpstr>3.7 Επεξηγηματικά Παραδείγματα </vt:lpstr>
      <vt:lpstr>3.7 Επεξηγηματικά Παραδείγματα </vt:lpstr>
      <vt:lpstr>3.7 Επεξηγηματικά Παραδείγματα </vt:lpstr>
      <vt:lpstr>3.8 Μία Σημείωση Αναφορικά με τα Πειράματα Monte Carlo</vt:lpstr>
      <vt:lpstr>3.8 Μία Σημείωση Αναφορικά με τα Πειράματα Monte Carlo</vt:lpstr>
      <vt:lpstr>3.8 Μία Σημείωση Αναφορικά με τα Πειράματα Monte Carlo</vt:lpstr>
      <vt:lpstr>3.8 Μία Σημείωση Αναφορικά με τα Πειράματα Monte Carlo</vt:lpstr>
      <vt:lpstr>Περίληψη και Συμπεράσματα </vt:lpstr>
      <vt:lpstr>Περίληψη και Συμπεράσματα </vt:lpstr>
      <vt:lpstr>Παράρτημα 3A </vt:lpstr>
      <vt:lpstr>Παράρτημα 3A </vt:lpstr>
      <vt:lpstr>Παράρτημα 3A </vt:lpstr>
      <vt:lpstr>Παράρτημα 3A </vt:lpstr>
      <vt:lpstr>Παράρτημα 3A </vt:lpstr>
      <vt:lpstr>Παράρτημα 3A </vt:lpstr>
      <vt:lpstr>Παράρτημα 3A </vt:lpstr>
      <vt:lpstr>Παράρτημα 3A </vt:lpstr>
      <vt:lpstr>Παράρτημα 3A </vt:lpstr>
      <vt:lpstr>Παράρτημα 3A </vt:lpstr>
      <vt:lpstr>Παράρτημα 3A </vt:lpstr>
      <vt:lpstr>Παράρτημα 3A </vt:lpstr>
      <vt:lpstr>Παράρτημα 3A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Οικονομετρία: Αρχές και Εφαρμογές</dc:title>
  <dc:creator>Pavlos</dc:creator>
  <cp:lastModifiedBy>ΓΕΩΡΓΙΟΣ ΜΠΑΜΠΙΝΑΣ</cp:lastModifiedBy>
  <cp:revision>39</cp:revision>
  <dcterms:created xsi:type="dcterms:W3CDTF">2016-09-11T06:08:36Z</dcterms:created>
  <dcterms:modified xsi:type="dcterms:W3CDTF">2021-11-16T12:33:37Z</dcterms:modified>
</cp:coreProperties>
</file>