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7" r:id="rId3"/>
    <p:sldId id="258" r:id="rId4"/>
    <p:sldId id="286" r:id="rId5"/>
    <p:sldId id="287" r:id="rId6"/>
    <p:sldId id="259" r:id="rId7"/>
    <p:sldId id="288" r:id="rId8"/>
    <p:sldId id="260" r:id="rId9"/>
    <p:sldId id="289" r:id="rId10"/>
    <p:sldId id="290" r:id="rId11"/>
    <p:sldId id="291" r:id="rId12"/>
    <p:sldId id="261" r:id="rId13"/>
    <p:sldId id="292" r:id="rId14"/>
    <p:sldId id="263" r:id="rId15"/>
    <p:sldId id="293" r:id="rId16"/>
    <p:sldId id="294" r:id="rId17"/>
    <p:sldId id="264" r:id="rId18"/>
    <p:sldId id="265" r:id="rId19"/>
    <p:sldId id="295" r:id="rId20"/>
    <p:sldId id="266" r:id="rId21"/>
    <p:sldId id="267" r:id="rId22"/>
    <p:sldId id="268" r:id="rId23"/>
    <p:sldId id="296" r:id="rId24"/>
    <p:sldId id="269" r:id="rId25"/>
    <p:sldId id="270" r:id="rId26"/>
    <p:sldId id="297" r:id="rId27"/>
    <p:sldId id="271" r:id="rId28"/>
    <p:sldId id="272" r:id="rId29"/>
    <p:sldId id="298" r:id="rId30"/>
    <p:sldId id="299" r:id="rId31"/>
    <p:sldId id="281" r:id="rId32"/>
    <p:sldId id="300" r:id="rId33"/>
    <p:sldId id="301" r:id="rId34"/>
    <p:sldId id="282" r:id="rId35"/>
    <p:sldId id="283" r:id="rId36"/>
    <p:sldId id="302" r:id="rId37"/>
    <p:sldId id="306" r:id="rId38"/>
    <p:sldId id="307" r:id="rId39"/>
    <p:sldId id="308" r:id="rId40"/>
    <p:sldId id="285"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1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AE197-A400-40A5-95E8-DE41C45DBD4A}" type="datetimeFigureOut">
              <a:rPr lang="en-GB" smtClean="0"/>
              <a:t>20/10/2021</a:t>
            </a:fld>
            <a:endParaRPr lang="en-GB"/>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35200-A6F0-4B38-A984-919F8B0B8798}" type="slidenum">
              <a:rPr lang="en-GB" smtClean="0"/>
              <a:t>‹#›</a:t>
            </a:fld>
            <a:endParaRPr lang="en-GB"/>
          </a:p>
        </p:txBody>
      </p:sp>
    </p:spTree>
    <p:extLst>
      <p:ext uri="{BB962C8B-B14F-4D97-AF65-F5344CB8AC3E}">
        <p14:creationId xmlns:p14="http://schemas.microsoft.com/office/powerpoint/2010/main" val="220123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D5135200-A6F0-4B38-A984-919F8B0B8798}" type="slidenum">
              <a:rPr lang="en-GB" smtClean="0"/>
              <a:t>1</a:t>
            </a:fld>
            <a:endParaRPr lang="en-GB"/>
          </a:p>
        </p:txBody>
      </p:sp>
    </p:spTree>
    <p:extLst>
      <p:ext uri="{BB962C8B-B14F-4D97-AF65-F5344CB8AC3E}">
        <p14:creationId xmlns:p14="http://schemas.microsoft.com/office/powerpoint/2010/main" val="212036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5135200-A6F0-4B38-A984-919F8B0B8798}" type="slidenum">
              <a:rPr lang="en-GB" smtClean="0"/>
              <a:t>39</a:t>
            </a:fld>
            <a:endParaRPr lang="en-GB"/>
          </a:p>
        </p:txBody>
      </p:sp>
    </p:spTree>
    <p:extLst>
      <p:ext uri="{BB962C8B-B14F-4D97-AF65-F5344CB8AC3E}">
        <p14:creationId xmlns:p14="http://schemas.microsoft.com/office/powerpoint/2010/main" val="9992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3206B51B-2333-4FDE-A825-620620DC7945}" type="datetime1">
              <a:rPr lang="el-GR" smtClean="0"/>
              <a:t>20/10/2021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500E282-3EB3-482D-BEEF-89ED7F700D3E}" type="datetime1">
              <a:rPr lang="el-GR" smtClean="0"/>
              <a:t>20/10/2021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82B75D5-1F2D-4DCD-9F04-F3FFA06D72A1}" type="datetime1">
              <a:rPr lang="el-GR" smtClean="0"/>
              <a:t>20/10/2021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F3971ED-B524-4BDF-BDAF-2962954E75AC}" type="datetime1">
              <a:rPr lang="el-GR" smtClean="0"/>
              <a:t>20/10/2021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CF70FD-037A-4EC0-81D3-6A79AE125154}" type="datetime1">
              <a:rPr lang="el-GR" smtClean="0"/>
              <a:t>20/10/2021</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EBB566C-37D0-4906-83EF-54C63AF951C9}" type="datetime1">
              <a:rPr lang="el-GR" smtClean="0"/>
              <a:t>20/10/2021</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BA9268F-CB34-478D-909B-15FD9DBDF5D0}" type="datetime1">
              <a:rPr lang="el-GR" smtClean="0"/>
              <a:t>20/10/2021</a:t>
            </a:fld>
            <a:endParaRPr lang="el-GR"/>
          </a:p>
        </p:txBody>
      </p:sp>
      <p:sp>
        <p:nvSpPr>
          <p:cNvPr id="8" name="7 - Θέση υποσέλιδου"/>
          <p:cNvSpPr>
            <a:spLocks noGrp="1"/>
          </p:cNvSpPr>
          <p:nvPr>
            <p:ph type="ftr" sz="quarter" idx="11"/>
          </p:nvPr>
        </p:nvSpPr>
        <p:spPr/>
        <p:txBody>
          <a:bodyPr/>
          <a:lstStyle/>
          <a:p>
            <a:r>
              <a:rPr lang="el-GR"/>
              <a:t>Οικονομετρία: Αρχές και Εφαρμογές</a:t>
            </a: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524656A-D439-48D9-A27E-A41625710224}" type="datetime1">
              <a:rPr lang="el-GR" smtClean="0"/>
              <a:t>20/10/2021</a:t>
            </a:fld>
            <a:endParaRPr lang="el-GR"/>
          </a:p>
        </p:txBody>
      </p:sp>
      <p:sp>
        <p:nvSpPr>
          <p:cNvPr id="4" name="3 - Θέση υποσέλιδου"/>
          <p:cNvSpPr>
            <a:spLocks noGrp="1"/>
          </p:cNvSpPr>
          <p:nvPr>
            <p:ph type="ftr" sz="quarter" idx="11"/>
          </p:nvPr>
        </p:nvSpPr>
        <p:spPr/>
        <p:txBody>
          <a:bodyPr/>
          <a:lstStyle/>
          <a:p>
            <a:r>
              <a:rPr lang="el-GR"/>
              <a:t>Οικονομετρία: Αρχές και Εφαρμογές</a:t>
            </a: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3D7D1A-285D-4855-B32C-54788E23EB49}" type="datetime1">
              <a:rPr lang="el-GR" smtClean="0"/>
              <a:t>20/10/2021</a:t>
            </a:fld>
            <a:endParaRPr lang="el-GR"/>
          </a:p>
        </p:txBody>
      </p:sp>
      <p:sp>
        <p:nvSpPr>
          <p:cNvPr id="3" name="2 - Θέση υποσέλιδου"/>
          <p:cNvSpPr>
            <a:spLocks noGrp="1"/>
          </p:cNvSpPr>
          <p:nvPr>
            <p:ph type="ftr" sz="quarter" idx="11"/>
          </p:nvPr>
        </p:nvSpPr>
        <p:spPr/>
        <p:txBody>
          <a:bodyPr/>
          <a:lstStyle/>
          <a:p>
            <a:r>
              <a:rPr lang="el-GR"/>
              <a:t>Οικονομετρία: Αρχές και Εφαρμογές</a:t>
            </a: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9AD3DDB-8F9A-43DF-BD38-3F11E7E25E01}" type="datetime1">
              <a:rPr lang="el-GR" smtClean="0"/>
              <a:t>20/10/2021</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36ED457-7B20-41FC-91CE-7B79055E2F4D}" type="datetime1">
              <a:rPr lang="el-GR" smtClean="0"/>
              <a:t>20/10/2021</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65DC8-C8B8-4C0D-9A36-C42456E48F29}" type="datetime1">
              <a:rPr lang="el-GR" smtClean="0"/>
              <a:t>20/10/2021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Οικονομετρία: Αρχές και Εφαρμογές</a:t>
            </a: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Υπότιτλος 2"/>
          <p:cNvSpPr txBox="1">
            <a:spLocks/>
          </p:cNvSpPr>
          <p:nvPr/>
        </p:nvSpPr>
        <p:spPr>
          <a:xfrm>
            <a:off x="3729460" y="2420888"/>
            <a:ext cx="5427364"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b="1" dirty="0">
                <a:solidFill>
                  <a:schemeClr val="tx1"/>
                </a:solidFill>
              </a:rPr>
              <a:t>Κεφάλαιο 1</a:t>
            </a:r>
          </a:p>
          <a:p>
            <a:r>
              <a:rPr lang="el-GR" b="1" dirty="0">
                <a:solidFill>
                  <a:schemeClr val="tx1"/>
                </a:solidFill>
              </a:rPr>
              <a:t>Η Φύση της Ανάλυσης Παλινδρόμησης</a:t>
            </a:r>
            <a:endParaRPr lang="en-GB" dirty="0">
              <a:solidFill>
                <a:schemeClr val="tx1"/>
              </a:solidFill>
            </a:endParaRPr>
          </a:p>
        </p:txBody>
      </p:sp>
      <p:pic>
        <p:nvPicPr>
          <p:cNvPr id="7" name="Picture 6" descr="C:\Users\Pavlos\Documents\Slides_for_Tziola\Gujarati\oikonometria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 y="749065"/>
            <a:ext cx="3726731" cy="527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3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 y="1744216"/>
            <a:ext cx="9052560" cy="4637112"/>
          </a:xfrm>
        </p:spPr>
        <p:txBody>
          <a:bodyPr>
            <a:normAutofit/>
          </a:bodyPr>
          <a:lstStyle/>
          <a:p>
            <a:r>
              <a:rPr lang="el-GR" sz="4600" b="1" dirty="0"/>
              <a:t>Παραδείγματα</a:t>
            </a:r>
            <a:endParaRPr lang="el-GR" b="1" i="1" dirty="0"/>
          </a:p>
          <a:p>
            <a:r>
              <a:rPr lang="el-GR" b="1" dirty="0"/>
              <a:t>Οικονομικά παραδείγματα. </a:t>
            </a:r>
          </a:p>
          <a:p>
            <a:r>
              <a:rPr lang="el-GR" dirty="0"/>
              <a:t>Ένας μονοπωλητής που μπορεί να καθορίσει την τιμή ή την εκροή (αλλά όχι και τα δύο) μπορεί να θέλει να μάθει την ανταπόκριση της ζήτησης για ένα προϊόν στις μεταβολές των τιμών. </a:t>
            </a:r>
          </a:p>
          <a:p>
            <a:r>
              <a:rPr lang="el-GR" dirty="0"/>
              <a:t>Ένα τέτοιο πείραμα εκτιμά την </a:t>
            </a:r>
            <a:r>
              <a:rPr lang="el-GR" b="1" dirty="0"/>
              <a:t>ελαστικότητα ζήτησης</a:t>
            </a:r>
            <a:r>
              <a:rPr lang="el-GR" dirty="0"/>
              <a:t> </a:t>
            </a:r>
            <a:r>
              <a:rPr lang="el-GR" b="1" dirty="0"/>
              <a:t>ως προς την τιμή </a:t>
            </a:r>
            <a:r>
              <a:rPr lang="el-GR" dirty="0"/>
              <a:t>(</a:t>
            </a:r>
            <a:r>
              <a:rPr lang="en-US" dirty="0"/>
              <a:t>price elasticity</a:t>
            </a:r>
            <a:r>
              <a:rPr lang="el-GR" dirty="0"/>
              <a:t>).</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35682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 y="1744216"/>
            <a:ext cx="9052560" cy="4637112"/>
          </a:xfrm>
        </p:spPr>
        <p:txBody>
          <a:bodyPr>
            <a:normAutofit fontScale="92500" lnSpcReduction="10000"/>
          </a:bodyPr>
          <a:lstStyle/>
          <a:p>
            <a:r>
              <a:rPr lang="el-GR" sz="4600" b="1" dirty="0"/>
              <a:t>Παραδείγματα</a:t>
            </a:r>
            <a:endParaRPr lang="el-GR" b="1" i="1" dirty="0"/>
          </a:p>
          <a:p>
            <a:r>
              <a:rPr lang="el-GR" b="1" dirty="0"/>
              <a:t>Οικονομικά παραδείγματα. </a:t>
            </a:r>
          </a:p>
          <a:p>
            <a:r>
              <a:rPr lang="el-GR" dirty="0"/>
              <a:t>Ρυθμός μεταβολής των μισθών σε σχέση με το ποσοστό ανεργίας. </a:t>
            </a:r>
          </a:p>
          <a:p>
            <a:r>
              <a:rPr lang="el-GR" dirty="0"/>
              <a:t>Τα ιστορικά στοιχεία παρουσιάζονται στο διάγραμμα διασποράς (Διάγραμμα 1.3). </a:t>
            </a:r>
          </a:p>
          <a:p>
            <a:r>
              <a:rPr lang="el-GR" dirty="0"/>
              <a:t>Η καμπύλη στο Διάγραμμα 1.3 είναι ένα παράδειγμα της </a:t>
            </a:r>
            <a:r>
              <a:rPr lang="el-GR" i="1" dirty="0"/>
              <a:t>καμπύλης Phillips</a:t>
            </a:r>
            <a:r>
              <a:rPr lang="el-GR" dirty="0"/>
              <a:t> η οποία συσχετίζει τις μεταβολές των μισθών με το ποσοστό ανεργίας. </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11</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25596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ΔΙΑΓΡΑΜΜΑ 1.3 </a:t>
            </a:r>
            <a:r>
              <a:rPr lang="el-GR" dirty="0"/>
              <a:t>Υποθετική καμπύλη Phillips</a:t>
            </a:r>
            <a:endParaRPr lang="en-GB"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5989" y="1484784"/>
            <a:ext cx="6332021" cy="4900968"/>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12</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 y="1744216"/>
            <a:ext cx="9052560" cy="4637112"/>
          </a:xfrm>
        </p:spPr>
        <p:txBody>
          <a:bodyPr>
            <a:normAutofit fontScale="92500" lnSpcReduction="20000"/>
          </a:bodyPr>
          <a:lstStyle/>
          <a:p>
            <a:r>
              <a:rPr lang="el-GR" sz="4600" b="1" dirty="0"/>
              <a:t>Παραδείγματα</a:t>
            </a:r>
            <a:endParaRPr lang="el-GR" b="1" i="1" dirty="0"/>
          </a:p>
          <a:p>
            <a:r>
              <a:rPr lang="el-GR" b="1" dirty="0"/>
              <a:t>Οικονομικά παραδείγματα. </a:t>
            </a:r>
          </a:p>
          <a:p>
            <a:r>
              <a:rPr lang="el-GR" dirty="0"/>
              <a:t>Γνωρίζουμε από τη νομισματική θεωρία ότι, με όλους τους άλλους παράγοντες σταθερούς, όσο υψηλότερο είναι το ποσοστό πληθωρισμού </a:t>
            </a:r>
            <a:r>
              <a:rPr lang="el-GR" i="1" dirty="0"/>
              <a:t>π</a:t>
            </a:r>
            <a:r>
              <a:rPr lang="el-GR" dirty="0"/>
              <a:t>, τόσο χαμηλότερο είναι το ποσοστό </a:t>
            </a:r>
            <a:r>
              <a:rPr lang="el-GR" i="1" dirty="0"/>
              <a:t>k </a:t>
            </a:r>
            <a:r>
              <a:rPr lang="el-GR" dirty="0"/>
              <a:t>του εισοδήματος που οι άνθρωποι θα θέλουν να διατηρήσουν με τη μορφή χρήματος (Διάγραμμα 1.4). </a:t>
            </a:r>
          </a:p>
          <a:p>
            <a:r>
              <a:rPr lang="el-GR" dirty="0"/>
              <a:t>Η κλίση αυτής της γραμμής αντιπροσωπεύει τη μεταβολή στο </a:t>
            </a:r>
            <a:r>
              <a:rPr lang="el-GR" i="1" dirty="0"/>
              <a:t>k </a:t>
            </a:r>
            <a:r>
              <a:rPr lang="el-GR" dirty="0"/>
              <a:t>δοθείσης μίας μεταβολής του ποσοστού πληθωρισμού. </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63874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ΔΙΑΓΡΑΜΜΑ 1.4</a:t>
            </a:r>
            <a:r>
              <a:rPr lang="el-GR" sz="3600" dirty="0"/>
              <a:t> </a:t>
            </a:r>
            <a:r>
              <a:rPr lang="el-GR" sz="3600" dirty="0" err="1"/>
              <a:t>Διακράτηση</a:t>
            </a:r>
            <a:r>
              <a:rPr lang="el-GR" sz="3600" dirty="0"/>
              <a:t> χρήματος σε σχέση με το ποσοστό πληθωρισμού </a:t>
            </a:r>
            <a:r>
              <a:rPr lang="el-GR" sz="3600" i="1" dirty="0"/>
              <a:t>π</a:t>
            </a:r>
            <a:endParaRPr lang="en-GB" sz="36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520" y="1402769"/>
            <a:ext cx="5668959" cy="4978559"/>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14</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 y="1744216"/>
            <a:ext cx="9052560" cy="4637112"/>
          </a:xfrm>
        </p:spPr>
        <p:txBody>
          <a:bodyPr>
            <a:normAutofit fontScale="92500" lnSpcReduction="20000"/>
          </a:bodyPr>
          <a:lstStyle/>
          <a:p>
            <a:r>
              <a:rPr lang="el-GR" sz="4600" b="1" dirty="0"/>
              <a:t>Παραδείγματα</a:t>
            </a:r>
            <a:endParaRPr lang="el-GR" b="1" i="1" dirty="0"/>
          </a:p>
          <a:p>
            <a:r>
              <a:rPr lang="el-GR" b="1" dirty="0"/>
              <a:t>Οικονομικά παραδείγματα. </a:t>
            </a:r>
          </a:p>
          <a:p>
            <a:r>
              <a:rPr lang="el-GR" dirty="0"/>
              <a:t>Ο διευθυντής μάρκετινγκ μίας εταιρείας μπορεί να θέλει να γνωρίζει πως σχετίζεται η ζήτηση για το προϊόν της εταιρείας με, π.χ., τις διαφημιστικές δαπάνες. </a:t>
            </a:r>
          </a:p>
          <a:p>
            <a:r>
              <a:rPr lang="el-GR" b="1" dirty="0"/>
              <a:t>Ελαστικότητα της ζήτησης </a:t>
            </a:r>
            <a:r>
              <a:rPr lang="el-GR" dirty="0"/>
              <a:t>(</a:t>
            </a:r>
            <a:r>
              <a:rPr lang="en-US" dirty="0"/>
              <a:t>elasticity of demand</a:t>
            </a:r>
            <a:r>
              <a:rPr lang="el-GR" dirty="0"/>
              <a:t>) σε σχέση με τις διαφημιστικές δαπάνες, δηλαδή, την ποσοστιαία μεταβολή της ζήτησης σε μία μεταβολή του διαφημιστικού προϋπολογισμού κατά 1 τοις εκατό. </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15</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02262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0" y="1744216"/>
            <a:ext cx="8229600" cy="4637112"/>
          </a:xfrm>
        </p:spPr>
        <p:txBody>
          <a:bodyPr>
            <a:normAutofit fontScale="92500" lnSpcReduction="20000"/>
          </a:bodyPr>
          <a:lstStyle/>
          <a:p>
            <a:r>
              <a:rPr lang="el-GR" sz="4600" b="1" dirty="0"/>
              <a:t>Παραδείγματα</a:t>
            </a:r>
            <a:endParaRPr lang="el-GR" b="1" i="1" dirty="0"/>
          </a:p>
          <a:p>
            <a:r>
              <a:rPr lang="el-GR" dirty="0"/>
              <a:t>Ένας γεωπόνος μπορεί να ενδιαφέρεται για τη μελέτη της εξάρτησης της απόδοσης μίας καλλιέργειας, π.χ., του σίτου, από τη θερμοκρασία, τις βροχοπτώσεις, την ηλιοφάνεια και τα λιπάσματα. </a:t>
            </a:r>
          </a:p>
          <a:p>
            <a:r>
              <a:rPr lang="el-GR" dirty="0"/>
              <a:t>Μία τέτοια ανάλυση εξάρτησης μπορεί να καταστήσει δυνατή την πρόβλεψη της μέσης απόδοσης των καλλιεργειών, δοθέντων των πληροφοριών που αφορούν τις ερμηνευτικές μεταβλητές </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16</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66239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1.3 Στατιστικές Σχέσεις έναντι Προσδιοριστικών Σχέσεων</a:t>
            </a:r>
            <a:endParaRPr lang="en-GB" dirty="0"/>
          </a:p>
        </p:txBody>
      </p:sp>
      <p:sp>
        <p:nvSpPr>
          <p:cNvPr id="3" name="Θέση περιεχομένου 2"/>
          <p:cNvSpPr>
            <a:spLocks noGrp="1"/>
          </p:cNvSpPr>
          <p:nvPr>
            <p:ph idx="1"/>
          </p:nvPr>
        </p:nvSpPr>
        <p:spPr/>
        <p:txBody>
          <a:bodyPr>
            <a:normAutofit fontScale="92500"/>
          </a:bodyPr>
          <a:lstStyle/>
          <a:p>
            <a:r>
              <a:rPr lang="el-GR" dirty="0"/>
              <a:t>Στην</a:t>
            </a:r>
            <a:r>
              <a:rPr lang="en-US" dirty="0"/>
              <a:t> </a:t>
            </a:r>
            <a:r>
              <a:rPr lang="el-GR" dirty="0"/>
              <a:t>ανάλυση παλινδρόμησης μας απασχολεί αυτό που είναι γνωστό ως η </a:t>
            </a:r>
            <a:r>
              <a:rPr lang="el-GR" i="1" dirty="0"/>
              <a:t>στατιστική</a:t>
            </a:r>
            <a:r>
              <a:rPr lang="el-GR" dirty="0"/>
              <a:t>, και όχι η </a:t>
            </a:r>
            <a:r>
              <a:rPr lang="el-GR" i="1" dirty="0"/>
              <a:t>συναρτησιακή</a:t>
            </a:r>
            <a:r>
              <a:rPr lang="el-GR" dirty="0"/>
              <a:t> ή </a:t>
            </a:r>
            <a:r>
              <a:rPr lang="el-GR" i="1" dirty="0"/>
              <a:t>προσδιοριστική</a:t>
            </a:r>
            <a:r>
              <a:rPr lang="el-GR" dirty="0"/>
              <a:t> εξάρτηση μεταξύ των μεταβλητών, όπως αυτές της κλασικής φυσικής. </a:t>
            </a:r>
            <a:endParaRPr lang="en-US" dirty="0"/>
          </a:p>
          <a:p>
            <a:r>
              <a:rPr lang="el-GR" dirty="0"/>
              <a:t>Στις στατιστικές σχέσεις μεταξύ των μεταβλητών ουσιαστικά ασχολούμαστε με </a:t>
            </a:r>
            <a:r>
              <a:rPr lang="el-GR" b="1" dirty="0"/>
              <a:t>τυχαίες</a:t>
            </a:r>
            <a:r>
              <a:rPr lang="el-GR" dirty="0"/>
              <a:t> ή </a:t>
            </a:r>
            <a:r>
              <a:rPr lang="el-GR" b="1" dirty="0"/>
              <a:t>στοχαστικές</a:t>
            </a:r>
            <a:r>
              <a:rPr lang="el-GR" dirty="0"/>
              <a:t> μεταβλητές, δηλαδή, μεταβλητές που έχουν κατανομές πιθανότητας. </a:t>
            </a:r>
          </a:p>
          <a:p>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17</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1.3 Στατιστικές Σχέσεις έναντι Προσδιοριστικών Σχέσεων</a:t>
            </a:r>
            <a:endParaRPr lang="en-GB" dirty="0"/>
          </a:p>
        </p:txBody>
      </p:sp>
      <p:sp>
        <p:nvSpPr>
          <p:cNvPr id="3" name="Θέση περιεχομένου 2"/>
          <p:cNvSpPr>
            <a:spLocks noGrp="1"/>
          </p:cNvSpPr>
          <p:nvPr>
            <p:ph idx="1"/>
          </p:nvPr>
        </p:nvSpPr>
        <p:spPr>
          <a:xfrm>
            <a:off x="457200" y="1916832"/>
            <a:ext cx="8229600" cy="4209331"/>
          </a:xfrm>
        </p:spPr>
        <p:txBody>
          <a:bodyPr/>
          <a:lstStyle/>
          <a:p>
            <a:r>
              <a:rPr lang="el-GR" dirty="0"/>
              <a:t>Η λέξη στοχαστική προέρχεται από την ελληνική λέξη </a:t>
            </a:r>
            <a:r>
              <a:rPr lang="el-GR" i="1" dirty="0"/>
              <a:t>στόχος</a:t>
            </a:r>
            <a:r>
              <a:rPr lang="el-GR" dirty="0"/>
              <a:t>. </a:t>
            </a:r>
          </a:p>
          <a:p>
            <a:r>
              <a:rPr lang="el-GR" dirty="0"/>
              <a:t>Το αποτέλεσμα της ρίψης βελών σε ένα στόχο είναι μία στοχαστική διαδικασία, δηλαδή, μία διαδικασία γεμάτη με αστοχίες.</a:t>
            </a:r>
          </a:p>
          <a:p>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18</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1.3 Στατιστικές Σχέσεις έναντι Προσδιοριστικών Σχέσεων</a:t>
            </a:r>
            <a:endParaRPr lang="en-GB" dirty="0"/>
          </a:p>
        </p:txBody>
      </p:sp>
      <p:sp>
        <p:nvSpPr>
          <p:cNvPr id="3" name="Θέση περιεχομένου 2"/>
          <p:cNvSpPr>
            <a:spLocks noGrp="1"/>
          </p:cNvSpPr>
          <p:nvPr>
            <p:ph idx="1"/>
          </p:nvPr>
        </p:nvSpPr>
        <p:spPr>
          <a:xfrm>
            <a:off x="332518" y="1667941"/>
            <a:ext cx="8478965" cy="4698707"/>
          </a:xfrm>
        </p:spPr>
        <p:txBody>
          <a:bodyPr>
            <a:noAutofit/>
          </a:bodyPr>
          <a:lstStyle/>
          <a:p>
            <a:r>
              <a:rPr lang="el-GR" sz="2400" dirty="0"/>
              <a:t>Η εξάρτηση της απόδοσης των καλλιεργειών από τη θερμοκρασία, τις βροχοπτώσεις, την ηλιοφάνεια και το λίπασμα</a:t>
            </a:r>
          </a:p>
          <a:p>
            <a:r>
              <a:rPr lang="el-GR" sz="2400" dirty="0"/>
              <a:t>Για παράδειγμα, είναι στατιστικής φύσης υπό την έννοια ότι οι ερμηνευτικές μεταβλητές, αν και είναι σίγουρα σημαντικές, δε θα επιτρέψουν στο γεωπόνο να προβλέψει την απόδοση των καλλιεργειών.</a:t>
            </a:r>
          </a:p>
          <a:p>
            <a:pPr lvl="1"/>
            <a:r>
              <a:rPr lang="el-GR" sz="2000" dirty="0"/>
              <a:t>Λόγω σφαλμάτων που εμπλέκονται στη μέτρηση αυτών των μεταβλητών</a:t>
            </a:r>
          </a:p>
          <a:p>
            <a:pPr lvl="1"/>
            <a:r>
              <a:rPr lang="el-GR" sz="2000" dirty="0"/>
              <a:t>Λόγω μίας σειράς άλλων παραγόντων (μεταβλητών) που επηρεάζουν συλλογικά την απόδοση, αλλά είναι δύσκολο να προσδιοριστούν ξεχωριστά. </a:t>
            </a:r>
          </a:p>
          <a:p>
            <a:pPr lvl="1"/>
            <a:r>
              <a:rPr lang="el-GR" sz="2000" dirty="0"/>
              <a:t>Υπάρχει «εγγενής» ή τυχαία μεταβλητότητα στην εξαρτημένη μεταβλητή της απόδοσης των καλλιεργειών.</a:t>
            </a:r>
            <a:endParaRPr lang="en-GB" sz="20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19</a:t>
            </a:fld>
            <a:endParaRPr lang="el-GR"/>
          </a:p>
        </p:txBody>
      </p:sp>
      <p:pic>
        <p:nvPicPr>
          <p:cNvPr id="7"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6" y="6366648"/>
            <a:ext cx="775535" cy="480636"/>
          </a:xfrm>
          <a:prstGeom prst="rect">
            <a:avLst/>
          </a:prstGeom>
          <a:solidFill>
            <a:schemeClr val="bg1"/>
          </a:solidFill>
        </p:spPr>
      </p:pic>
    </p:spTree>
    <p:extLst>
      <p:ext uri="{BB962C8B-B14F-4D97-AF65-F5344CB8AC3E}">
        <p14:creationId xmlns:p14="http://schemas.microsoft.com/office/powerpoint/2010/main" val="285082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1.1 Ιστορική Προέλευση του Όρου </a:t>
            </a:r>
            <a:r>
              <a:rPr lang="el-GR" b="1" i="1" dirty="0"/>
              <a:t>Παλινδρόμηση</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a:t>
            </a:fld>
            <a:endParaRPr lang="el-GR"/>
          </a:p>
        </p:txBody>
      </p:sp>
      <p:sp>
        <p:nvSpPr>
          <p:cNvPr id="6" name="Θέση περιεχομένου 2"/>
          <p:cNvSpPr>
            <a:spLocks noGrp="1"/>
          </p:cNvSpPr>
          <p:nvPr>
            <p:ph idx="1"/>
          </p:nvPr>
        </p:nvSpPr>
        <p:spPr>
          <a:xfrm>
            <a:off x="457200" y="1600200"/>
            <a:ext cx="8229600" cy="4525963"/>
          </a:xfrm>
        </p:spPr>
        <p:txBody>
          <a:bodyPr>
            <a:normAutofit fontScale="62500" lnSpcReduction="20000"/>
          </a:bodyPr>
          <a:lstStyle/>
          <a:p>
            <a:r>
              <a:rPr lang="el-GR" dirty="0"/>
              <a:t>Ο όρος παλινδρόμηση εισήχθη από τον </a:t>
            </a:r>
            <a:r>
              <a:rPr lang="el-GR" dirty="0" err="1"/>
              <a:t>Francis</a:t>
            </a:r>
            <a:r>
              <a:rPr lang="el-GR" dirty="0"/>
              <a:t> </a:t>
            </a:r>
            <a:r>
              <a:rPr lang="el-GR" dirty="0" err="1"/>
              <a:t>Galton</a:t>
            </a:r>
            <a:r>
              <a:rPr lang="el-GR" dirty="0"/>
              <a:t>. </a:t>
            </a:r>
          </a:p>
          <a:p>
            <a:r>
              <a:rPr lang="el-GR" dirty="0"/>
              <a:t>Διαπίστωσε ότι, αν και υπήρχε μία τάση οι ψηλοί γονείς να έχουν ψηλά παιδιά και οι κοντοί γονείς να έχουν κοντά παιδιά, το μέσο ύψος των παιδιών που γεννιόνταν από γονείς ενός ορισμένου ύψους έτεινε να μετακινείται ή να «παλινδρομεί» προς το μέσο ύψος του συνολικού πληθυσμού. </a:t>
            </a:r>
          </a:p>
          <a:p>
            <a:r>
              <a:rPr lang="el-GR" dirty="0"/>
              <a:t>Με άλλα λόγια, το ύψος των παιδιών των ασυνήθιστα ψηλών ή ασυνήθιστα κοντών γονέων τείνει να κινείται προς το μέσο ύψος του πληθυσμού. </a:t>
            </a:r>
          </a:p>
          <a:p>
            <a:r>
              <a:rPr lang="el-GR" dirty="0"/>
              <a:t>Ο </a:t>
            </a:r>
            <a:r>
              <a:rPr lang="el-GR" i="1" dirty="0"/>
              <a:t>νόμος της καθολικής παλινδρόμησης</a:t>
            </a:r>
            <a:r>
              <a:rPr lang="el-GR" dirty="0"/>
              <a:t> του </a:t>
            </a:r>
            <a:r>
              <a:rPr lang="en-US" dirty="0"/>
              <a:t>Galton</a:t>
            </a:r>
            <a:r>
              <a:rPr lang="el-GR" dirty="0"/>
              <a:t> επιβεβαιώθηκε από τον φίλο του </a:t>
            </a:r>
            <a:r>
              <a:rPr lang="el-GR" dirty="0" err="1"/>
              <a:t>Karl</a:t>
            </a:r>
            <a:r>
              <a:rPr lang="el-GR" dirty="0"/>
              <a:t> </a:t>
            </a:r>
            <a:r>
              <a:rPr lang="el-GR" dirty="0" err="1"/>
              <a:t>Pearson</a:t>
            </a:r>
            <a:r>
              <a:rPr lang="el-GR" dirty="0"/>
              <a:t>, ο οποίος συνέλεξε περισσότερες από χίλιες εγγραφές αναφορικά με τα ύψη μελών διαφόρων οικογενειών. </a:t>
            </a:r>
          </a:p>
          <a:p>
            <a:r>
              <a:rPr lang="el-GR" dirty="0"/>
              <a:t>Βρήκε ότι το μέσο ύψος των γιων μίας ομάδας ψηλών πατέρων ήταν χαμηλότερο από το ύψος των πατέρων και το μέσο ύψος των γιων μίας ομάδας κοντών πατέρων ήταν υψηλότερο από το ύψος των πατέρων τους, με αποτέλεσμα οι ψηλοί και οι κοντοί γιοι να «παλινδρομούν» προς το μέσο ύψος όλων των ανδρών. </a:t>
            </a:r>
            <a:endParaRPr lang="en-GB" dirty="0"/>
          </a:p>
        </p:txBody>
      </p:sp>
      <p:pic>
        <p:nvPicPr>
          <p:cNvPr id="7"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54260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1.4 Παλινδρόμηση έναντι Αιτιότητας </a:t>
            </a:r>
            <a:endParaRPr lang="en-GB" dirty="0"/>
          </a:p>
        </p:txBody>
      </p:sp>
      <p:sp>
        <p:nvSpPr>
          <p:cNvPr id="3" name="Θέση περιεχομένου 2"/>
          <p:cNvSpPr>
            <a:spLocks noGrp="1"/>
          </p:cNvSpPr>
          <p:nvPr>
            <p:ph idx="1"/>
          </p:nvPr>
        </p:nvSpPr>
        <p:spPr>
          <a:xfrm>
            <a:off x="457200" y="1567333"/>
            <a:ext cx="8229600" cy="4525963"/>
          </a:xfrm>
        </p:spPr>
        <p:txBody>
          <a:bodyPr>
            <a:noAutofit/>
          </a:bodyPr>
          <a:lstStyle/>
          <a:p>
            <a:r>
              <a:rPr lang="el-GR" sz="2200" dirty="0"/>
              <a:t>Στο παράδειγμα της απόδοσης των καλλιεργειών, δεν υπάρχει </a:t>
            </a:r>
            <a:r>
              <a:rPr lang="el-GR" sz="2200" b="1" dirty="0"/>
              <a:t>κανένας </a:t>
            </a:r>
            <a:r>
              <a:rPr lang="el-GR" sz="2200" b="1" i="1" dirty="0"/>
              <a:t>στατιστικός λόγος</a:t>
            </a:r>
            <a:r>
              <a:rPr lang="el-GR" sz="2200" b="1" dirty="0"/>
              <a:t> </a:t>
            </a:r>
            <a:r>
              <a:rPr lang="el-GR" sz="2200" dirty="0"/>
              <a:t>να υποθέσουμε ότι οι βροχοπτώσεις δεν εξαρτώνται από την απόδοση των καλλιεργειών. </a:t>
            </a:r>
          </a:p>
          <a:p>
            <a:r>
              <a:rPr lang="el-GR" sz="2200" dirty="0"/>
              <a:t>Αντιμετωπίζουμε την απόδοση των καλλιεργειών ως ένα παράγοντα που εξαρτάται από τη βροχόπτωση (μεταξύ άλλων) </a:t>
            </a:r>
          </a:p>
          <a:p>
            <a:r>
              <a:rPr lang="el-GR" sz="2200" dirty="0"/>
              <a:t>Αυτό οφείλεται σε μη-στατιστικές εκτιμήσεις: δε μπορούμε να ελέγξουμε τις βροχοπτώσεις μεταβάλλοντας την απόδοση των καλλιεργειών. </a:t>
            </a:r>
          </a:p>
          <a:p>
            <a:r>
              <a:rPr lang="el-GR" sz="2200" b="1" dirty="0"/>
              <a:t>Μία στατιστική σχέση καθεαυτή δε συνεπάγεται λογικά αιτιότητα</a:t>
            </a:r>
            <a:r>
              <a:rPr lang="el-GR" sz="2200" dirty="0"/>
              <a:t>. </a:t>
            </a:r>
          </a:p>
          <a:p>
            <a:r>
              <a:rPr lang="el-GR" sz="2200" dirty="0"/>
              <a:t>Για να καταλογίσει κάποιος αιτιότητα, πρέπει να επικαλεστεί </a:t>
            </a:r>
            <a:r>
              <a:rPr lang="en-US" sz="2200" i="1" dirty="0"/>
              <a:t>a priori</a:t>
            </a:r>
            <a:r>
              <a:rPr lang="el-GR" sz="2200" dirty="0"/>
              <a:t> θεωρητικές απόψεις. </a:t>
            </a:r>
            <a:endParaRPr lang="en-GB" sz="22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1.5 Παλινδρόμηση έναντι Συσχέτισης </a:t>
            </a:r>
            <a:endParaRPr lang="en-GB" dirty="0"/>
          </a:p>
        </p:txBody>
      </p:sp>
      <p:sp>
        <p:nvSpPr>
          <p:cNvPr id="3" name="Θέση περιεχομένου 2"/>
          <p:cNvSpPr>
            <a:spLocks noGrp="1"/>
          </p:cNvSpPr>
          <p:nvPr>
            <p:ph idx="1"/>
          </p:nvPr>
        </p:nvSpPr>
        <p:spPr>
          <a:xfrm>
            <a:off x="290123" y="1424991"/>
            <a:ext cx="8563755" cy="5028345"/>
          </a:xfrm>
        </p:spPr>
        <p:txBody>
          <a:bodyPr>
            <a:normAutofit fontScale="77500" lnSpcReduction="20000"/>
          </a:bodyPr>
          <a:lstStyle/>
          <a:p>
            <a:r>
              <a:rPr lang="el-GR" dirty="0"/>
              <a:t>Η </a:t>
            </a:r>
            <a:r>
              <a:rPr lang="el-GR" b="1" dirty="0"/>
              <a:t>ανάλυση συσχέτισης </a:t>
            </a:r>
            <a:r>
              <a:rPr lang="el-GR" dirty="0"/>
              <a:t>(</a:t>
            </a:r>
            <a:r>
              <a:rPr lang="en-US" dirty="0"/>
              <a:t>correlation analysis</a:t>
            </a:r>
            <a:r>
              <a:rPr lang="el-GR" dirty="0"/>
              <a:t>) είναι στενά συνδεδεμένη, αλλά εννοιολογικά πολύ διαφορετική, από την ανάλυση παλινδρόμησης, όπου ο πρωταρχικός στόχος είναι η μέτρηση της </a:t>
            </a:r>
            <a:r>
              <a:rPr lang="el-GR" i="1" dirty="0"/>
              <a:t>δύναμης</a:t>
            </a:r>
            <a:r>
              <a:rPr lang="el-GR" dirty="0"/>
              <a:t> ή του </a:t>
            </a:r>
            <a:r>
              <a:rPr lang="el-GR" i="1" dirty="0"/>
              <a:t>βαθμού</a:t>
            </a:r>
            <a:r>
              <a:rPr lang="el-GR" dirty="0"/>
              <a:t> </a:t>
            </a:r>
            <a:r>
              <a:rPr lang="el-GR" i="1" dirty="0"/>
              <a:t>γραμμικής συσχέτισης</a:t>
            </a:r>
            <a:r>
              <a:rPr lang="el-GR" dirty="0"/>
              <a:t> μεταξύ δύο μεταβλητών. </a:t>
            </a:r>
          </a:p>
          <a:p>
            <a:r>
              <a:rPr lang="el-GR" dirty="0"/>
              <a:t>Ο </a:t>
            </a:r>
            <a:r>
              <a:rPr lang="el-GR" b="1" dirty="0"/>
              <a:t>συντελεστής συσχέτισης </a:t>
            </a:r>
            <a:r>
              <a:rPr lang="el-GR" dirty="0"/>
              <a:t>(</a:t>
            </a:r>
            <a:r>
              <a:rPr lang="en-US" dirty="0"/>
              <a:t>correlation coefficient</a:t>
            </a:r>
            <a:r>
              <a:rPr lang="el-GR" dirty="0"/>
              <a:t>), μετρά τη δύναμη αυτής της (γραμμικής) σχέσης. </a:t>
            </a:r>
          </a:p>
          <a:p>
            <a:r>
              <a:rPr lang="el-GR" b="1" dirty="0"/>
              <a:t>Παράδειγμα: </a:t>
            </a:r>
            <a:r>
              <a:rPr lang="el-GR" dirty="0"/>
              <a:t>συσχέτιση (το συντελεστή συσχέτισης) μεταξύ του καπνίσματος και του καρκίνου του πνεύμονα, μεταξύ των βαθμών των μαθητών στη στατιστική και στα μαθηματικά, μεταξύ των βαθμών στο λύκειο και των βαθμών στο πανεπιστήμιο και ούτω καθεξής. </a:t>
            </a:r>
          </a:p>
          <a:p>
            <a:r>
              <a:rPr lang="el-GR" dirty="0"/>
              <a:t>Στην ανάλυση παλινδρόμησης προσπαθούμε να εκτιμήσουμε ή να προβλέψουμε τη μέση τιμή μίας μεταβλητής βάσει των σταθερών τιμών άλλων μεταβλητών.</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21</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1.5 Παλινδρόμηση έναντι Συσχέτισης </a:t>
            </a:r>
            <a:endParaRPr lang="en-GB" dirty="0"/>
          </a:p>
        </p:txBody>
      </p:sp>
      <p:sp>
        <p:nvSpPr>
          <p:cNvPr id="3" name="Θέση περιεχομένου 2"/>
          <p:cNvSpPr>
            <a:spLocks noGrp="1"/>
          </p:cNvSpPr>
          <p:nvPr>
            <p:ph idx="1"/>
          </p:nvPr>
        </p:nvSpPr>
        <p:spPr>
          <a:xfrm>
            <a:off x="45720" y="1600200"/>
            <a:ext cx="9052560" cy="4525963"/>
          </a:xfrm>
        </p:spPr>
        <p:txBody>
          <a:bodyPr>
            <a:normAutofit fontScale="77500" lnSpcReduction="20000"/>
          </a:bodyPr>
          <a:lstStyle/>
          <a:p>
            <a:r>
              <a:rPr lang="el-GR" sz="3600" b="1" dirty="0"/>
              <a:t>Θεμελιώδεις διαφορές παλινδρόμησης και συσχέτισης</a:t>
            </a:r>
          </a:p>
          <a:p>
            <a:r>
              <a:rPr lang="el-GR" i="1" dirty="0"/>
              <a:t>Ανάλυση παλινδρόμησης: </a:t>
            </a:r>
          </a:p>
          <a:p>
            <a:r>
              <a:rPr lang="el-GR" dirty="0"/>
              <a:t>Ασυμμετρία στον τρόπο με τον οποίο αντιμετωπίζονται η εξαρτημένη και οι ερμηνευτικές μεταβλητές. </a:t>
            </a:r>
          </a:p>
          <a:p>
            <a:r>
              <a:rPr lang="el-GR" dirty="0"/>
              <a:t>Η εξαρτημένη μεταβλητή θεωρείται ότι είναι στατιστική, τυχαία ή στοχαστική, δηλαδή ότι έχει μία κατανομή πιθανότητας. </a:t>
            </a:r>
          </a:p>
          <a:p>
            <a:r>
              <a:rPr lang="el-GR" dirty="0"/>
              <a:t>Οι ερμηνευτικές μεταβλητές θεωρούνται ότι έχουν σταθερές τιμές (σε επαναλαμβανόμενη δειγματοληψία), </a:t>
            </a:r>
          </a:p>
          <a:p>
            <a:r>
              <a:rPr lang="el-GR" sz="2300" dirty="0"/>
              <a:t>Σημείωση: Οι ερμηνευτικές μεταβλητές μπορεί να είναι εγγενώς στοχαστικές, όμως για το σκοπό της ανάλυσης παλινδρόμησης υποθέτουμε ότι οι τιμές τους είναι σταθερές σε επαναλαμβανόμενη δειγματοληψία (δηλαδή, η μεταβλητή </a:t>
            </a:r>
            <a:r>
              <a:rPr lang="el-GR" sz="2300" i="1" dirty="0"/>
              <a:t>X</a:t>
            </a:r>
            <a:r>
              <a:rPr lang="el-GR" sz="2300" dirty="0"/>
              <a:t> παίρνει τις ίδιες τιμές σε διάφορα δείγματα), καθιστώντας τις με τον τρόπο αυτό πρακτικά μη-τυχαίες ή μη-στοχαστικές.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22</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1.5 Παλινδρόμηση έναντι Συσχέτισης </a:t>
            </a:r>
            <a:endParaRPr lang="en-GB" dirty="0"/>
          </a:p>
        </p:txBody>
      </p:sp>
      <p:sp>
        <p:nvSpPr>
          <p:cNvPr id="3" name="Θέση περιεχομένου 2"/>
          <p:cNvSpPr>
            <a:spLocks noGrp="1"/>
          </p:cNvSpPr>
          <p:nvPr>
            <p:ph idx="1"/>
          </p:nvPr>
        </p:nvSpPr>
        <p:spPr>
          <a:xfrm>
            <a:off x="45720" y="1600200"/>
            <a:ext cx="9052560" cy="4525963"/>
          </a:xfrm>
        </p:spPr>
        <p:txBody>
          <a:bodyPr>
            <a:normAutofit fontScale="85000" lnSpcReduction="20000"/>
          </a:bodyPr>
          <a:lstStyle/>
          <a:p>
            <a:r>
              <a:rPr lang="el-GR" sz="3600" b="1" dirty="0"/>
              <a:t>Θεμελιώδεις διαφορές παλινδρόμησης και συσχέτισης</a:t>
            </a:r>
          </a:p>
          <a:p>
            <a:r>
              <a:rPr lang="el-GR" i="1" dirty="0"/>
              <a:t>Ανάλυση συσχέτισης: </a:t>
            </a:r>
          </a:p>
          <a:p>
            <a:r>
              <a:rPr lang="el-GR" dirty="0"/>
              <a:t>Αντιμετωπίζουμε οποιεσδήποτε (δύο) μεταβλητές συμμετρικά</a:t>
            </a:r>
          </a:p>
          <a:p>
            <a:r>
              <a:rPr lang="el-GR" dirty="0"/>
              <a:t>Δεν υπάρχει καμία διάκριση μεταξύ των εξαρτημένων και των ερμηνευτικών μεταβλητών. </a:t>
            </a:r>
          </a:p>
          <a:p>
            <a:r>
              <a:rPr lang="el-GR" dirty="0"/>
              <a:t>Και οι δύο μεταβλητές υποτίθεται ότι είναι τυχαίες.</a:t>
            </a:r>
          </a:p>
          <a:p>
            <a:r>
              <a:rPr lang="el-GR" sz="2300" dirty="0"/>
              <a:t>Σημείωση: </a:t>
            </a:r>
            <a:r>
              <a:rPr lang="el-GR" sz="2000" dirty="0"/>
              <a:t>το μεγαλύτερο μέρος της θεωρίας συσχέτισης βασίζεται στην υπόθεση της </a:t>
            </a:r>
            <a:r>
              <a:rPr lang="el-GR" sz="2000" dirty="0" err="1"/>
              <a:t>τυχαιότητας</a:t>
            </a:r>
            <a:r>
              <a:rPr lang="el-GR" sz="2000" dirty="0"/>
              <a:t> των μεταβλητών, ενώ το μεγαλύτερο μέρος της θεωρίας παλινδρόμησης βασίζεται στην υπόθεση ότι η εξαρτημένη μεταβλητή είναι στοχαστική ενώ οι ερμηνευτικές μεταβλητές είναι σταθερές ή μη-στοχαστικές</a:t>
            </a:r>
            <a:r>
              <a:rPr lang="el-GR" sz="2300" dirty="0"/>
              <a:t>.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43913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1.6 Ορολογία και Συμβολισμοί</a:t>
            </a:r>
            <a:endParaRPr lang="en-GB" dirty="0"/>
          </a:p>
        </p:txBody>
      </p:sp>
      <p:sp>
        <p:nvSpPr>
          <p:cNvPr id="3" name="Θέση περιεχομένου 2"/>
          <p:cNvSpPr>
            <a:spLocks noGrp="1"/>
          </p:cNvSpPr>
          <p:nvPr>
            <p:ph idx="1"/>
          </p:nvPr>
        </p:nvSpPr>
        <p:spPr>
          <a:xfrm>
            <a:off x="457200" y="1268760"/>
            <a:ext cx="8229600" cy="4857403"/>
          </a:xfrm>
        </p:spPr>
        <p:txBody>
          <a:bodyPr>
            <a:normAutofit/>
          </a:bodyPr>
          <a:lstStyle/>
          <a:p>
            <a:r>
              <a:rPr lang="el-GR" sz="2400" dirty="0"/>
              <a:t>Στη βιβλιογραφία οι όροι </a:t>
            </a:r>
            <a:r>
              <a:rPr lang="el-GR" sz="2400" i="1" dirty="0"/>
              <a:t>εξαρτημένη μεταβλητή </a:t>
            </a:r>
            <a:r>
              <a:rPr lang="el-GR" sz="2400" dirty="0"/>
              <a:t>και </a:t>
            </a:r>
            <a:r>
              <a:rPr lang="el-GR" sz="2400" i="1" dirty="0"/>
              <a:t>ερμηνευτική μεταβλητή </a:t>
            </a:r>
            <a:r>
              <a:rPr lang="el-GR" sz="2400" dirty="0"/>
              <a:t>περιγράφονται ποικιλοτρόπως. </a:t>
            </a:r>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24</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62" y="2252225"/>
            <a:ext cx="7335274" cy="4001058"/>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1.6 Ορολογία και Συμβολισμοί</a:t>
            </a:r>
            <a:endParaRPr lang="en-GB" dirty="0"/>
          </a:p>
        </p:txBody>
      </p:sp>
      <p:sp>
        <p:nvSpPr>
          <p:cNvPr id="3" name="Θέση περιεχομένου 2"/>
          <p:cNvSpPr>
            <a:spLocks noGrp="1"/>
          </p:cNvSpPr>
          <p:nvPr>
            <p:ph idx="1"/>
          </p:nvPr>
        </p:nvSpPr>
        <p:spPr/>
        <p:txBody>
          <a:bodyPr>
            <a:normAutofit fontScale="85000" lnSpcReduction="20000"/>
          </a:bodyPr>
          <a:lstStyle/>
          <a:p>
            <a:r>
              <a:rPr lang="el-GR" dirty="0"/>
              <a:t>Αν μελετούμε την εξάρτηση μίας μεταβλητής από μία μόνο ερμηνευτική μεταβλητή, όπως αυτή της καταναλωτικής δαπάνης από το πραγματικό εισόδημα, μία τέτοια μελέτη είναι γνωστή ως απλή, ή </a:t>
            </a:r>
            <a:r>
              <a:rPr lang="el-GR" b="1" dirty="0" err="1"/>
              <a:t>διμεταβλητή</a:t>
            </a:r>
            <a:r>
              <a:rPr lang="el-GR" b="1" dirty="0"/>
              <a:t> ανάλυση παλινδρόμησης </a:t>
            </a:r>
            <a:r>
              <a:rPr lang="el-GR" dirty="0"/>
              <a:t>(</a:t>
            </a:r>
            <a:r>
              <a:rPr lang="en-US" dirty="0"/>
              <a:t>two</a:t>
            </a:r>
            <a:r>
              <a:rPr lang="el-GR" dirty="0"/>
              <a:t>-</a:t>
            </a:r>
            <a:r>
              <a:rPr lang="en-US" dirty="0"/>
              <a:t>variable regression analysis</a:t>
            </a:r>
            <a:r>
              <a:rPr lang="el-GR" dirty="0"/>
              <a:t>). </a:t>
            </a:r>
          </a:p>
          <a:p>
            <a:r>
              <a:rPr lang="el-GR" dirty="0"/>
              <a:t>Αν μελετούμε την εξάρτηση μίας μεταβλητής από περισσότερες από μία ερμηνευτικές μεταβλητές, όπως στο παράδειγμα της απόδοσης των καλλιεργειών και της βροχόπτωσης, της θερμοκρασίας, της ηλιοφάνειας και των λιπασμάτων, τότε είναι γνωστή ως </a:t>
            </a:r>
            <a:r>
              <a:rPr lang="el-GR" b="1" dirty="0"/>
              <a:t>ανάλυση πολλαπλής παλινδρόμησης </a:t>
            </a:r>
            <a:r>
              <a:rPr lang="el-GR" dirty="0"/>
              <a:t>(</a:t>
            </a:r>
            <a:r>
              <a:rPr lang="en-US" dirty="0"/>
              <a:t>multiple regression analysis</a:t>
            </a:r>
            <a:r>
              <a:rPr lang="el-GR" dirty="0"/>
              <a:t>).</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25</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1.6 Ορολογία και Συμβολισμοί</a:t>
            </a:r>
            <a:endParaRPr lang="en-GB" dirty="0"/>
          </a:p>
        </p:txBody>
      </p:sp>
      <p:sp>
        <p:nvSpPr>
          <p:cNvPr id="3" name="Θέση περιεχομένου 2"/>
          <p:cNvSpPr>
            <a:spLocks noGrp="1"/>
          </p:cNvSpPr>
          <p:nvPr>
            <p:ph idx="1"/>
          </p:nvPr>
        </p:nvSpPr>
        <p:spPr/>
        <p:txBody>
          <a:bodyPr>
            <a:normAutofit/>
          </a:bodyPr>
          <a:lstStyle/>
          <a:p>
            <a:r>
              <a:rPr lang="el-GR" dirty="0"/>
              <a:t>Ο όρος </a:t>
            </a:r>
            <a:r>
              <a:rPr lang="el-GR" b="1" dirty="0"/>
              <a:t>τυχαίο </a:t>
            </a:r>
            <a:r>
              <a:rPr lang="el-GR" dirty="0"/>
              <a:t>(</a:t>
            </a:r>
            <a:r>
              <a:rPr lang="el-GR" dirty="0" err="1"/>
              <a:t>random</a:t>
            </a:r>
            <a:r>
              <a:rPr lang="el-GR" dirty="0"/>
              <a:t>)</a:t>
            </a:r>
            <a:r>
              <a:rPr lang="en-US" dirty="0"/>
              <a:t> </a:t>
            </a:r>
            <a:r>
              <a:rPr lang="el-GR" dirty="0"/>
              <a:t>είναι συνώνυμος του όρου </a:t>
            </a:r>
            <a:r>
              <a:rPr lang="el-GR" b="1" dirty="0"/>
              <a:t>στοχαστικό </a:t>
            </a:r>
            <a:r>
              <a:rPr lang="el-GR" dirty="0"/>
              <a:t>(</a:t>
            </a:r>
            <a:r>
              <a:rPr lang="el-GR" dirty="0" err="1"/>
              <a:t>stochastic</a:t>
            </a:r>
            <a:r>
              <a:rPr lang="el-GR" dirty="0"/>
              <a:t>). </a:t>
            </a:r>
          </a:p>
          <a:p>
            <a:r>
              <a:rPr lang="el-GR" dirty="0"/>
              <a:t>Μία τυχαία ή στοχαστική μεταβλητή είναι μία μεταβλητή που μπορεί να πάρει οποιοδήποτε σύνολο τιμών, θετικών ή αρνητικών, με μία δεδομένη πιθανότητα</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26</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603821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1.6 Ορολογία και Συμβολισμοί</a:t>
            </a:r>
            <a:endParaRPr lang="en-GB" dirty="0"/>
          </a:p>
        </p:txBody>
      </p:sp>
      <p:sp>
        <p:nvSpPr>
          <p:cNvPr id="3" name="Θέση περιεχομένου 2"/>
          <p:cNvSpPr>
            <a:spLocks noGrp="1"/>
          </p:cNvSpPr>
          <p:nvPr>
            <p:ph idx="1"/>
          </p:nvPr>
        </p:nvSpPr>
        <p:spPr>
          <a:xfrm>
            <a:off x="204057" y="1521832"/>
            <a:ext cx="8735887" cy="4682698"/>
          </a:xfrm>
        </p:spPr>
        <p:txBody>
          <a:bodyPr>
            <a:normAutofit fontScale="70000" lnSpcReduction="20000"/>
          </a:bodyPr>
          <a:lstStyle/>
          <a:p>
            <a:r>
              <a:rPr lang="el-GR" dirty="0"/>
              <a:t>Το γράμμα </a:t>
            </a:r>
            <a:r>
              <a:rPr lang="el-GR" b="1" i="1" dirty="0"/>
              <a:t>Υ</a:t>
            </a:r>
            <a:r>
              <a:rPr lang="el-GR" dirty="0"/>
              <a:t> συνήθως δηλώνει την εξαρτημένη μεταβλητή </a:t>
            </a:r>
          </a:p>
          <a:p>
            <a:r>
              <a:rPr lang="el-GR" dirty="0"/>
              <a:t>Το γράμμα </a:t>
            </a:r>
            <a:r>
              <a:rPr lang="el-GR" b="1" i="1" dirty="0"/>
              <a:t>Χ</a:t>
            </a:r>
            <a:r>
              <a:rPr lang="el-GR" dirty="0"/>
              <a:t> (</a:t>
            </a:r>
            <a:r>
              <a:rPr lang="el-GR" i="1" dirty="0"/>
              <a:t>X</a:t>
            </a:r>
            <a:r>
              <a:rPr lang="el-GR" baseline="-25000" dirty="0"/>
              <a:t>1</a:t>
            </a:r>
            <a:r>
              <a:rPr lang="el-GR" dirty="0"/>
              <a:t>, </a:t>
            </a:r>
            <a:r>
              <a:rPr lang="el-GR" i="1" dirty="0"/>
              <a:t>X</a:t>
            </a:r>
            <a:r>
              <a:rPr lang="el-GR" baseline="-25000" dirty="0"/>
              <a:t>2</a:t>
            </a:r>
            <a:r>
              <a:rPr lang="el-GR" dirty="0"/>
              <a:t>,..., </a:t>
            </a:r>
            <a:r>
              <a:rPr lang="el-GR" i="1" dirty="0"/>
              <a:t>X</a:t>
            </a:r>
            <a:r>
              <a:rPr lang="en-US" i="1" baseline="-25000" dirty="0"/>
              <a:t>k</a:t>
            </a:r>
            <a:r>
              <a:rPr lang="el-GR" dirty="0"/>
              <a:t>) συνήθως δηλώνει τις ερμηνευτικές μεταβλητές, </a:t>
            </a:r>
            <a:r>
              <a:rPr lang="el-GR" i="1" dirty="0"/>
              <a:t>X</a:t>
            </a:r>
            <a:r>
              <a:rPr lang="en-US" baseline="-25000" dirty="0"/>
              <a:t>k</a:t>
            </a:r>
            <a:r>
              <a:rPr lang="el-GR" dirty="0"/>
              <a:t> είναι η </a:t>
            </a:r>
            <a:r>
              <a:rPr lang="en-US" i="1" dirty="0"/>
              <a:t>k</a:t>
            </a:r>
            <a:r>
              <a:rPr lang="el-GR" baseline="30000" dirty="0"/>
              <a:t>η</a:t>
            </a:r>
            <a:r>
              <a:rPr lang="el-GR" dirty="0"/>
              <a:t>  ερμηνευτική μεταβλητή. </a:t>
            </a:r>
          </a:p>
          <a:p>
            <a:r>
              <a:rPr lang="el-GR" dirty="0"/>
              <a:t>Ο δείκτης </a:t>
            </a:r>
            <a:r>
              <a:rPr lang="el-GR" b="1" i="1" dirty="0"/>
              <a:t>i</a:t>
            </a:r>
            <a:r>
              <a:rPr lang="el-GR" dirty="0"/>
              <a:t> ή </a:t>
            </a:r>
            <a:r>
              <a:rPr lang="el-GR" b="1" i="1" dirty="0"/>
              <a:t>t</a:t>
            </a:r>
            <a:r>
              <a:rPr lang="el-GR" dirty="0"/>
              <a:t> συνήθως δηλώνει την </a:t>
            </a:r>
            <a:r>
              <a:rPr lang="el-GR" i="1" dirty="0" err="1"/>
              <a:t>i</a:t>
            </a:r>
            <a:r>
              <a:rPr lang="el-GR" baseline="30000" dirty="0" err="1"/>
              <a:t>η</a:t>
            </a:r>
            <a:r>
              <a:rPr lang="el-GR" dirty="0"/>
              <a:t> ή </a:t>
            </a:r>
            <a:r>
              <a:rPr lang="el-GR" i="1" dirty="0" err="1"/>
              <a:t>t</a:t>
            </a:r>
            <a:r>
              <a:rPr lang="el-GR" baseline="30000" dirty="0" err="1"/>
              <a:t>η</a:t>
            </a:r>
            <a:r>
              <a:rPr lang="el-GR" dirty="0"/>
              <a:t> παρατήρηση ή τιμή. </a:t>
            </a:r>
          </a:p>
          <a:p>
            <a:r>
              <a:rPr lang="el-GR" b="1" i="1" dirty="0" err="1"/>
              <a:t>X</a:t>
            </a:r>
            <a:r>
              <a:rPr lang="el-GR" b="1" i="1" baseline="-25000" dirty="0" err="1"/>
              <a:t>ki</a:t>
            </a:r>
            <a:r>
              <a:rPr lang="el-GR" dirty="0"/>
              <a:t> (ή </a:t>
            </a:r>
            <a:r>
              <a:rPr lang="el-GR" b="1" i="1" dirty="0" err="1"/>
              <a:t>X</a:t>
            </a:r>
            <a:r>
              <a:rPr lang="el-GR" b="1" i="1" baseline="-25000" dirty="0" err="1"/>
              <a:t>kt</a:t>
            </a:r>
            <a:r>
              <a:rPr lang="el-GR" dirty="0"/>
              <a:t>) συνήθως δηλώνει την </a:t>
            </a:r>
            <a:r>
              <a:rPr lang="el-GR" i="1" dirty="0" err="1"/>
              <a:t>i</a:t>
            </a:r>
            <a:r>
              <a:rPr lang="el-GR" baseline="30000" dirty="0" err="1"/>
              <a:t>η</a:t>
            </a:r>
            <a:r>
              <a:rPr lang="el-GR" dirty="0"/>
              <a:t> (ή </a:t>
            </a:r>
            <a:r>
              <a:rPr lang="el-GR" i="1" dirty="0" err="1"/>
              <a:t>t</a:t>
            </a:r>
            <a:r>
              <a:rPr lang="el-GR" baseline="30000" dirty="0" err="1"/>
              <a:t>η</a:t>
            </a:r>
            <a:r>
              <a:rPr lang="el-GR" dirty="0"/>
              <a:t>) παρατήρηση της μεταβλητής </a:t>
            </a:r>
            <a:r>
              <a:rPr lang="el-GR" i="1" dirty="0" err="1"/>
              <a:t>X</a:t>
            </a:r>
            <a:r>
              <a:rPr lang="el-GR" i="1" baseline="-25000" dirty="0" err="1"/>
              <a:t>k</a:t>
            </a:r>
            <a:r>
              <a:rPr lang="el-GR" dirty="0"/>
              <a:t>. </a:t>
            </a:r>
          </a:p>
          <a:p>
            <a:r>
              <a:rPr lang="el-GR" b="1" i="1" dirty="0"/>
              <a:t>N</a:t>
            </a:r>
            <a:r>
              <a:rPr lang="el-GR" dirty="0"/>
              <a:t> (ή </a:t>
            </a:r>
            <a:r>
              <a:rPr lang="el-GR" b="1" i="1" dirty="0"/>
              <a:t>Τ</a:t>
            </a:r>
            <a:r>
              <a:rPr lang="el-GR" dirty="0"/>
              <a:t>) συνήθως δηλώνει το συνολικό αριθμό των παρατηρήσεων ή των τιμών στον πληθυσμό</a:t>
            </a:r>
          </a:p>
          <a:p>
            <a:r>
              <a:rPr lang="el-GR" b="1" i="1" dirty="0"/>
              <a:t>n</a:t>
            </a:r>
            <a:r>
              <a:rPr lang="el-GR" dirty="0"/>
              <a:t> (ή </a:t>
            </a:r>
            <a:r>
              <a:rPr lang="en-US" b="1" i="1" dirty="0"/>
              <a:t>t</a:t>
            </a:r>
            <a:r>
              <a:rPr lang="el-GR" dirty="0"/>
              <a:t>) συνήθως δηλώνει το συνολικό αριθμό των παρατηρήσεων στο δείγμα. </a:t>
            </a:r>
          </a:p>
          <a:p>
            <a:r>
              <a:rPr lang="el-GR" dirty="0"/>
              <a:t>Ο δείκτης </a:t>
            </a:r>
            <a:r>
              <a:rPr lang="el-GR" b="1" i="1" dirty="0"/>
              <a:t>i</a:t>
            </a:r>
            <a:r>
              <a:rPr lang="el-GR" dirty="0"/>
              <a:t> χρησιμοποιείται για </a:t>
            </a:r>
            <a:r>
              <a:rPr lang="el-GR" b="1" dirty="0"/>
              <a:t>διαστρωματικά στοιχεία </a:t>
            </a:r>
            <a:r>
              <a:rPr lang="el-GR" dirty="0"/>
              <a:t>(</a:t>
            </a:r>
            <a:r>
              <a:rPr lang="en-US" dirty="0"/>
              <a:t>cross</a:t>
            </a:r>
            <a:r>
              <a:rPr lang="el-GR" dirty="0"/>
              <a:t>-</a:t>
            </a:r>
            <a:r>
              <a:rPr lang="en-US" dirty="0"/>
              <a:t>sectional data</a:t>
            </a:r>
            <a:r>
              <a:rPr lang="el-GR" dirty="0"/>
              <a:t>) (δηλαδή, στοιχεία που έχουν συλλεχθεί σε μία χρονική στιγμή) </a:t>
            </a:r>
          </a:p>
          <a:p>
            <a:r>
              <a:rPr lang="el-GR" dirty="0"/>
              <a:t>Ο δείκτης</a:t>
            </a:r>
            <a:r>
              <a:rPr lang="el-GR" i="1" dirty="0"/>
              <a:t> </a:t>
            </a:r>
            <a:r>
              <a:rPr lang="el-GR" b="1" i="1" dirty="0"/>
              <a:t>t</a:t>
            </a:r>
            <a:r>
              <a:rPr lang="el-GR" dirty="0"/>
              <a:t> χρησιμοποιείται για </a:t>
            </a:r>
            <a:r>
              <a:rPr lang="el-GR" b="1" dirty="0" err="1"/>
              <a:t>χρονοσειρές</a:t>
            </a:r>
            <a:r>
              <a:rPr lang="el-GR" b="1" dirty="0"/>
              <a:t> στοιχείων </a:t>
            </a:r>
            <a:r>
              <a:rPr lang="el-GR" dirty="0"/>
              <a:t>(</a:t>
            </a:r>
            <a:r>
              <a:rPr lang="en-US" dirty="0"/>
              <a:t>time series data</a:t>
            </a:r>
            <a:r>
              <a:rPr lang="el-GR" dirty="0"/>
              <a:t>) (δηλαδή, στοιχεία που έχουν συλλεχθεί κατά τη διάρκεια μίας χρονικής περιόδου). </a:t>
            </a:r>
            <a:endParaRPr lang="en-GB" dirty="0"/>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27</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p:txBody>
          <a:bodyPr/>
          <a:lstStyle/>
          <a:p>
            <a:r>
              <a:rPr lang="el-GR" b="1" dirty="0"/>
              <a:t>Τύποι Στοιχείων</a:t>
            </a:r>
          </a:p>
          <a:p>
            <a:r>
              <a:rPr lang="el-GR" i="1" dirty="0"/>
              <a:t>Τρεις τύποι στοιχείων:</a:t>
            </a:r>
          </a:p>
          <a:p>
            <a:pPr marL="514350" indent="-514350">
              <a:buFont typeface="+mj-lt"/>
              <a:buAutoNum type="arabicPeriod"/>
            </a:pPr>
            <a:r>
              <a:rPr lang="el-GR" b="1" dirty="0" err="1"/>
              <a:t>Χρονοσειρές</a:t>
            </a:r>
            <a:r>
              <a:rPr lang="el-GR" b="1" dirty="0"/>
              <a:t> στοιχείων</a:t>
            </a:r>
          </a:p>
          <a:p>
            <a:pPr marL="514350" indent="-514350">
              <a:buFont typeface="+mj-lt"/>
              <a:buAutoNum type="arabicPeriod"/>
            </a:pPr>
            <a:r>
              <a:rPr lang="el-GR" b="1" dirty="0"/>
              <a:t>Διαστρωματικά στοιχεία</a:t>
            </a:r>
            <a:r>
              <a:rPr lang="el-GR" dirty="0"/>
              <a:t> </a:t>
            </a:r>
          </a:p>
          <a:p>
            <a:pPr marL="514350" indent="-514350">
              <a:buFont typeface="+mj-lt"/>
              <a:buAutoNum type="arabicPeriod"/>
            </a:pPr>
            <a:r>
              <a:rPr lang="el-GR" b="1" dirty="0"/>
              <a:t>Ομαδοποιημένα</a:t>
            </a:r>
            <a:r>
              <a:rPr lang="el-GR" dirty="0"/>
              <a:t> </a:t>
            </a:r>
            <a:r>
              <a:rPr lang="el-GR" b="1" dirty="0"/>
              <a:t>στοιχεία</a:t>
            </a:r>
            <a:r>
              <a:rPr lang="el-GR" dirty="0"/>
              <a:t> </a:t>
            </a:r>
            <a:r>
              <a:rPr lang="el-GR" sz="2400" dirty="0"/>
              <a:t>(δηλαδή, ο συνδυασμός των χρονοσειρών και των διαστρωματικών στοιχείων)</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28</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p:txBody>
          <a:bodyPr>
            <a:normAutofit fontScale="77500" lnSpcReduction="20000"/>
          </a:bodyPr>
          <a:lstStyle/>
          <a:p>
            <a:r>
              <a:rPr lang="el-GR" b="1" dirty="0"/>
              <a:t>Τύποι Στοιχείων</a:t>
            </a:r>
          </a:p>
          <a:p>
            <a:pPr marL="514350" indent="-514350">
              <a:buFont typeface="+mj-lt"/>
              <a:buAutoNum type="arabicPeriod"/>
            </a:pPr>
            <a:r>
              <a:rPr lang="el-GR" b="1" dirty="0" err="1"/>
              <a:t>Χρονοσειρές</a:t>
            </a:r>
            <a:r>
              <a:rPr lang="el-GR" b="1" dirty="0"/>
              <a:t> στοιχείων</a:t>
            </a:r>
          </a:p>
          <a:p>
            <a:r>
              <a:rPr lang="el-GR" dirty="0"/>
              <a:t>Συλλέγονται: </a:t>
            </a:r>
          </a:p>
          <a:p>
            <a:r>
              <a:rPr lang="el-GR" sz="3100" b="1" dirty="0"/>
              <a:t>καθημερινά</a:t>
            </a:r>
            <a:r>
              <a:rPr lang="el-GR" sz="3100" dirty="0"/>
              <a:t> (π.χ., οι τιμές των μετοχών, δελτία καιρού)</a:t>
            </a:r>
          </a:p>
          <a:p>
            <a:r>
              <a:rPr lang="el-GR" sz="3100" b="1" dirty="0"/>
              <a:t>εβδομαδιαία</a:t>
            </a:r>
            <a:r>
              <a:rPr lang="el-GR" sz="3100" dirty="0"/>
              <a:t> (π.χ., στοιχεία προσφοράς χρήματος)</a:t>
            </a:r>
          </a:p>
          <a:p>
            <a:r>
              <a:rPr lang="el-GR" sz="3100" b="1" dirty="0"/>
              <a:t>μηνιαία</a:t>
            </a:r>
            <a:r>
              <a:rPr lang="el-GR" sz="3100" dirty="0"/>
              <a:t> [π.χ., το ποσοστό ανεργίας, ο Δείκτης Τιμών Καταναλωτή (ΔΤΚ)]</a:t>
            </a:r>
          </a:p>
          <a:p>
            <a:r>
              <a:rPr lang="el-GR" sz="3100" b="1" dirty="0"/>
              <a:t>τριμηνιαία</a:t>
            </a:r>
            <a:r>
              <a:rPr lang="el-GR" sz="3100" dirty="0"/>
              <a:t> (για παράδειγμα, το ΑΕΠ)</a:t>
            </a:r>
          </a:p>
          <a:p>
            <a:r>
              <a:rPr lang="el-GR" sz="3100" b="1" dirty="0"/>
              <a:t>ετήσια</a:t>
            </a:r>
            <a:r>
              <a:rPr lang="el-GR" sz="3100" dirty="0"/>
              <a:t> (π.χ., κρατικοί προϋπολογισμοί)</a:t>
            </a:r>
          </a:p>
          <a:p>
            <a:r>
              <a:rPr lang="el-GR" sz="3100" b="1" dirty="0"/>
              <a:t>ανά πενταετία</a:t>
            </a:r>
            <a:r>
              <a:rPr lang="el-GR" sz="3100" dirty="0"/>
              <a:t>,</a:t>
            </a:r>
            <a:r>
              <a:rPr lang="el-GR" sz="3100" b="1" dirty="0"/>
              <a:t> </a:t>
            </a:r>
            <a:r>
              <a:rPr lang="el-GR" sz="3100" dirty="0"/>
              <a:t>κάθε 5 χρόνια (για παράδειγμα, η απογραφή των κατασκευών)</a:t>
            </a:r>
          </a:p>
          <a:p>
            <a:r>
              <a:rPr lang="el-GR" sz="3100" b="1" dirty="0"/>
              <a:t>ανά δεκαετία</a:t>
            </a:r>
            <a:r>
              <a:rPr lang="el-GR" sz="3100" dirty="0"/>
              <a:t> (π.χ., η απογραφή του πληθυσμού).</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29</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42262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p:txBody>
          <a:bodyPr>
            <a:normAutofit fontScale="92500" lnSpcReduction="10000"/>
          </a:bodyPr>
          <a:lstStyle/>
          <a:p>
            <a:r>
              <a:rPr lang="el-GR" dirty="0"/>
              <a:t>Η ανάλυση παλινδρόμησης ασχολείται με τη μελέτη της εξάρτησης μίας μεταβλητής, της </a:t>
            </a:r>
            <a:r>
              <a:rPr lang="el-GR" i="1" dirty="0"/>
              <a:t>εξαρτημένης μεταβλητής</a:t>
            </a:r>
            <a:r>
              <a:rPr lang="el-GR" dirty="0"/>
              <a:t>, από μία ή από περισσότερες άλλες μεταβλητές, τις </a:t>
            </a:r>
            <a:r>
              <a:rPr lang="el-GR" i="1" dirty="0"/>
              <a:t>ερμηνευτικές μεταβλητές.</a:t>
            </a:r>
          </a:p>
          <a:p>
            <a:r>
              <a:rPr lang="el-GR" dirty="0"/>
              <a:t>Σκοπός είναι η εκτίμηση ή/και η πρόβλεψη της τιμής του (πληθυσμιακού) μέσου όρου σε όρους των γνωστών ή σταθερών τιμών (σε επαναλαμβανόμενη δειγματοληψία) των τελευταίων. </a:t>
            </a:r>
          </a:p>
          <a:p>
            <a:pPr marL="0" indent="0">
              <a:buNone/>
            </a:pPr>
            <a:endParaRPr lang="el-GR"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p:txBody>
          <a:bodyPr>
            <a:normAutofit fontScale="92500" lnSpcReduction="20000"/>
          </a:bodyPr>
          <a:lstStyle/>
          <a:p>
            <a:r>
              <a:rPr lang="el-GR" b="1" dirty="0"/>
              <a:t>Τύποι Στοιχείων</a:t>
            </a:r>
          </a:p>
          <a:p>
            <a:pPr marL="514350" indent="-514350">
              <a:buFont typeface="+mj-lt"/>
              <a:buAutoNum type="arabicPeriod"/>
            </a:pPr>
            <a:r>
              <a:rPr lang="el-GR" b="1" dirty="0" err="1"/>
              <a:t>Χρονοσειρές</a:t>
            </a:r>
            <a:r>
              <a:rPr lang="el-GR" b="1" dirty="0"/>
              <a:t> στοιχείων</a:t>
            </a:r>
          </a:p>
          <a:p>
            <a:r>
              <a:rPr lang="el-GR" dirty="0"/>
              <a:t>Παρουσιάζουν ιδιαίτερα προβλήματα για τους οικονομέτρες: </a:t>
            </a:r>
          </a:p>
          <a:p>
            <a:r>
              <a:rPr lang="el-GR" dirty="0"/>
              <a:t>Οι περισσότερες εμπειρικές εργασίες που βασίζονται σε </a:t>
            </a:r>
            <a:r>
              <a:rPr lang="el-GR" dirty="0" err="1"/>
              <a:t>χρονοσειρές</a:t>
            </a:r>
            <a:r>
              <a:rPr lang="el-GR" dirty="0"/>
              <a:t> στοιχείων προϋποθέτουν ότι οι υποκείμενες </a:t>
            </a:r>
            <a:r>
              <a:rPr lang="el-GR" dirty="0" err="1"/>
              <a:t>χρονοσειρές</a:t>
            </a:r>
            <a:r>
              <a:rPr lang="el-GR" dirty="0"/>
              <a:t> είναι </a:t>
            </a:r>
            <a:r>
              <a:rPr lang="el-GR" b="1" dirty="0"/>
              <a:t>στάσιμες </a:t>
            </a:r>
            <a:r>
              <a:rPr lang="el-GR" dirty="0"/>
              <a:t>(</a:t>
            </a:r>
            <a:r>
              <a:rPr lang="en-US" dirty="0"/>
              <a:t>stationary</a:t>
            </a:r>
            <a:r>
              <a:rPr lang="el-GR" dirty="0"/>
              <a:t>).</a:t>
            </a:r>
          </a:p>
          <a:p>
            <a:r>
              <a:rPr lang="el-GR" i="1" dirty="0"/>
              <a:t>Μία </a:t>
            </a:r>
            <a:r>
              <a:rPr lang="el-GR" i="1" dirty="0" err="1"/>
              <a:t>χρονοσειρά</a:t>
            </a:r>
            <a:r>
              <a:rPr lang="el-GR" i="1" dirty="0"/>
              <a:t> είναι στάσιμη, αν η μέση τιμή της και η διακύμανσή της δε διαφέρουν συστηματικά διαχρονικά</a:t>
            </a:r>
            <a:endParaRPr lang="el-GR"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6154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ΔΙΑΓΡΑΜΜΑ 1.5 </a:t>
            </a:r>
            <a:r>
              <a:rPr lang="el-GR" sz="3600" dirty="0"/>
              <a:t>Προσφορά χρήματος M1: Ηνωμένες Πολιτείες, 1951:01-1999:09.</a:t>
            </a:r>
            <a:endParaRPr lang="en-GB" sz="36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0417" y="1600200"/>
            <a:ext cx="5623165" cy="4525963"/>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31</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p:txBody>
          <a:bodyPr/>
          <a:lstStyle/>
          <a:p>
            <a:r>
              <a:rPr lang="el-GR" b="1" dirty="0"/>
              <a:t>Τύποι Στοιχείων</a:t>
            </a:r>
          </a:p>
          <a:p>
            <a:pPr marL="514350" indent="-514350">
              <a:buFont typeface="+mj-lt"/>
              <a:buAutoNum type="arabicPeriod" startAt="2"/>
            </a:pPr>
            <a:r>
              <a:rPr lang="el-GR" b="1" dirty="0"/>
              <a:t>Διαστρωματικά στοιχεία</a:t>
            </a:r>
            <a:r>
              <a:rPr lang="el-GR" dirty="0"/>
              <a:t> </a:t>
            </a:r>
          </a:p>
          <a:p>
            <a:r>
              <a:rPr lang="el-GR" dirty="0"/>
              <a:t>Τα διαστρωματικά στοιχεία είναι στοιχεία για μία ή περισσότερες μεταβλητές που αναφέρονται </a:t>
            </a:r>
            <a:r>
              <a:rPr lang="el-GR" i="1" dirty="0"/>
              <a:t>στην ίδια χρονική στιγμή</a:t>
            </a:r>
            <a:r>
              <a:rPr lang="el-GR" dirty="0"/>
              <a:t>, όπως είναι η απογραφή του πληθυσμού κάθε 10 χρόνια, οι έρευνες των καταναλωτικών δαπανών, και, φυσικά, οι δημοσκοπήσεις.</a:t>
            </a:r>
            <a:endParaRPr lang="el-GR" b="1"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32</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81467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p:txBody>
          <a:bodyPr>
            <a:normAutofit fontScale="92500"/>
          </a:bodyPr>
          <a:lstStyle/>
          <a:p>
            <a:r>
              <a:rPr lang="el-GR" b="1" dirty="0"/>
              <a:t>Τύποι Στοιχείων</a:t>
            </a:r>
          </a:p>
          <a:p>
            <a:pPr marL="514350" indent="-514350">
              <a:buFont typeface="+mj-lt"/>
              <a:buAutoNum type="arabicPeriod" startAt="2"/>
            </a:pPr>
            <a:r>
              <a:rPr lang="el-GR" b="1" dirty="0"/>
              <a:t>Διαστρωματικά στοιχεία</a:t>
            </a:r>
            <a:r>
              <a:rPr lang="el-GR" dirty="0"/>
              <a:t> </a:t>
            </a:r>
          </a:p>
          <a:p>
            <a:r>
              <a:rPr lang="el-GR" sz="2800" dirty="0"/>
              <a:t>Τα διαστρωματικά στοιχεία παρουσιάζουν επίσης προβλήματα</a:t>
            </a:r>
          </a:p>
          <a:p>
            <a:r>
              <a:rPr lang="el-GR" sz="2800" dirty="0"/>
              <a:t>Σημαντικότερο πρόβλημα είναι αυτό της </a:t>
            </a:r>
            <a:r>
              <a:rPr lang="el-GR" sz="2800" i="1" dirty="0"/>
              <a:t>ετερογένειας (</a:t>
            </a:r>
            <a:r>
              <a:rPr lang="en-US" sz="2800" i="1" dirty="0"/>
              <a:t>heterogeneity</a:t>
            </a:r>
            <a:r>
              <a:rPr lang="el-GR" sz="2800" i="1" dirty="0"/>
              <a:t>)</a:t>
            </a:r>
            <a:r>
              <a:rPr lang="el-GR" sz="2800" dirty="0"/>
              <a:t>.</a:t>
            </a:r>
          </a:p>
          <a:p>
            <a:r>
              <a:rPr lang="el-GR" sz="2800" dirty="0"/>
              <a:t>Όταν συμπεριλαμβάνουμε ανομοιογενείς μονάδες σε μία στατιστική ανάλυση, πρέπει να λαμβάνουμε υπόψη μας το αποτέλεσμα του </a:t>
            </a:r>
            <a:r>
              <a:rPr lang="el-GR" sz="2800" b="1" dirty="0"/>
              <a:t>μεγέθους </a:t>
            </a:r>
            <a:r>
              <a:rPr lang="el-GR" sz="2800" dirty="0"/>
              <a:t>ή της </a:t>
            </a:r>
            <a:r>
              <a:rPr lang="el-GR" sz="2800" b="1" dirty="0"/>
              <a:t>κλίμακας</a:t>
            </a:r>
            <a:r>
              <a:rPr lang="el-GR" sz="2800" dirty="0"/>
              <a:t>, ώστε να μη συγχέουμε μήλα με πορτοκάλια.</a:t>
            </a:r>
            <a:endParaRPr lang="el-GR" sz="2800" b="1"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415544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507288" cy="571202"/>
          </a:xfrm>
        </p:spPr>
        <p:txBody>
          <a:bodyPr>
            <a:normAutofit fontScale="90000"/>
          </a:bodyPr>
          <a:lstStyle/>
          <a:p>
            <a:r>
              <a:rPr lang="el-GR" sz="3600" b="1" dirty="0"/>
              <a:t>ΠΙΝΑΚΑΣ 1.1 Παραγωγή αυγών Η.Π.Α.</a:t>
            </a:r>
            <a:endParaRPr lang="en-GB" sz="3600" b="1"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1623" y="872983"/>
            <a:ext cx="5443066" cy="4525963"/>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34</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
        <p:nvSpPr>
          <p:cNvPr id="8" name="Τίτλος 1">
            <a:extLst>
              <a:ext uri="{FF2B5EF4-FFF2-40B4-BE49-F238E27FC236}">
                <a16:creationId xmlns:a16="http://schemas.microsoft.com/office/drawing/2014/main" id="{6C9EA53C-5B88-4CA3-A7E0-66B533BD3D2B}"/>
              </a:ext>
            </a:extLst>
          </p:cNvPr>
          <p:cNvSpPr txBox="1">
            <a:spLocks/>
          </p:cNvSpPr>
          <p:nvPr/>
        </p:nvSpPr>
        <p:spPr>
          <a:xfrm>
            <a:off x="1711622" y="5466747"/>
            <a:ext cx="5443067" cy="51827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1400" dirty="0"/>
              <a:t>Υ</a:t>
            </a:r>
            <a:r>
              <a:rPr lang="el-GR" sz="1400" baseline="-25000" dirty="0"/>
              <a:t>1</a:t>
            </a:r>
            <a:r>
              <a:rPr lang="el-GR" sz="1400" dirty="0"/>
              <a:t> και Υ</a:t>
            </a:r>
            <a:r>
              <a:rPr lang="el-GR" sz="1400" baseline="-25000" dirty="0"/>
              <a:t>2</a:t>
            </a:r>
            <a:r>
              <a:rPr lang="el-GR" sz="1400" dirty="0"/>
              <a:t> =αυγά που παράχθηκαν το 1990 και 1991, Χ</a:t>
            </a:r>
            <a:r>
              <a:rPr lang="el-GR" sz="1400" baseline="-25000" dirty="0"/>
              <a:t>1</a:t>
            </a:r>
            <a:r>
              <a:rPr lang="el-GR" sz="1400" dirty="0"/>
              <a:t> και Χ</a:t>
            </a:r>
            <a:r>
              <a:rPr lang="el-GR" sz="1400" baseline="-25000" dirty="0"/>
              <a:t>2</a:t>
            </a:r>
            <a:r>
              <a:rPr lang="el-GR" sz="1400" dirty="0"/>
              <a:t>= τιμή ανά 12αδα το 1990 και 1991</a:t>
            </a:r>
            <a:endParaRPr lang="en-GB" sz="1400" dirty="0"/>
          </a:p>
        </p:txBody>
      </p:sp>
    </p:spTree>
    <p:extLst>
      <p:ext uri="{BB962C8B-B14F-4D97-AF65-F5344CB8AC3E}">
        <p14:creationId xmlns:p14="http://schemas.microsoft.com/office/powerpoint/2010/main" val="2855620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ΔΙΑΓΡΑΜΜΑ 1.6</a:t>
            </a:r>
            <a:r>
              <a:rPr lang="el-GR" sz="3600" dirty="0"/>
              <a:t> Σχέση μεταξύ των παραχθέντων αυγών και των τιμών, 1990</a:t>
            </a:r>
            <a:endParaRPr lang="en-GB" sz="36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130" y="1600200"/>
            <a:ext cx="4945740" cy="4525963"/>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35</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p:txBody>
          <a:bodyPr>
            <a:normAutofit fontScale="85000" lnSpcReduction="10000"/>
          </a:bodyPr>
          <a:lstStyle/>
          <a:p>
            <a:r>
              <a:rPr lang="el-GR" sz="3800" b="1" dirty="0"/>
              <a:t>Τύποι Στοιχείων</a:t>
            </a:r>
          </a:p>
          <a:p>
            <a:pPr marL="514350" indent="-514350">
              <a:buFont typeface="+mj-lt"/>
              <a:buAutoNum type="arabicPeriod" startAt="3"/>
            </a:pPr>
            <a:r>
              <a:rPr lang="el-GR" b="1" dirty="0"/>
              <a:t>Ομαδοποιημένα</a:t>
            </a:r>
            <a:r>
              <a:rPr lang="el-GR" dirty="0"/>
              <a:t> </a:t>
            </a:r>
            <a:r>
              <a:rPr lang="el-GR" b="1" dirty="0"/>
              <a:t>στοιχεία</a:t>
            </a:r>
            <a:r>
              <a:rPr lang="el-GR" dirty="0"/>
              <a:t> </a:t>
            </a:r>
            <a:r>
              <a:rPr lang="el-GR" sz="2400" dirty="0"/>
              <a:t>(δηλαδή, ο συνδυασμός των χρονοσειρών και των διαστρωματικών στοιχείων)</a:t>
            </a:r>
          </a:p>
          <a:p>
            <a:r>
              <a:rPr lang="el-GR" dirty="0"/>
              <a:t>Τα στοιχεία αφορούν τόσο </a:t>
            </a:r>
            <a:r>
              <a:rPr lang="el-GR" dirty="0" err="1"/>
              <a:t>χρονοσειρές</a:t>
            </a:r>
            <a:r>
              <a:rPr lang="el-GR" dirty="0"/>
              <a:t> όσο και διαστρωματικά στοιχεία.</a:t>
            </a:r>
          </a:p>
          <a:p>
            <a:r>
              <a:rPr lang="el-GR" b="1" i="1" dirty="0" err="1"/>
              <a:t>Χρονοσειρές</a:t>
            </a:r>
            <a:r>
              <a:rPr lang="el-GR" b="1" i="1" dirty="0"/>
              <a:t> διαστρωματικών στοιχείων – </a:t>
            </a:r>
            <a:r>
              <a:rPr lang="en-US" b="1" i="1" dirty="0"/>
              <a:t>Panel</a:t>
            </a:r>
            <a:r>
              <a:rPr lang="el-GR" b="1" i="1" dirty="0"/>
              <a:t>, </a:t>
            </a:r>
            <a:r>
              <a:rPr lang="en-US" b="1" i="1" dirty="0"/>
              <a:t>Longitudinal</a:t>
            </a:r>
            <a:r>
              <a:rPr lang="el-GR" b="1" i="1" dirty="0"/>
              <a:t>, </a:t>
            </a:r>
            <a:r>
              <a:rPr lang="en-US" b="1" i="1" dirty="0" err="1"/>
              <a:t>Micropanel</a:t>
            </a:r>
            <a:r>
              <a:rPr lang="en-US" b="1" i="1" dirty="0"/>
              <a:t> Data</a:t>
            </a:r>
            <a:endParaRPr lang="el-GR" b="1" dirty="0"/>
          </a:p>
          <a:p>
            <a:r>
              <a:rPr lang="el-GR" dirty="0"/>
              <a:t>Ένας ειδικός τύπος ομαδοποιημένων στοιχείων σύμφωνα με τον οποίο η </a:t>
            </a:r>
            <a:r>
              <a:rPr lang="el-GR" b="1" i="1" dirty="0"/>
              <a:t>ίδια</a:t>
            </a:r>
            <a:r>
              <a:rPr lang="el-GR" b="1" dirty="0"/>
              <a:t> </a:t>
            </a:r>
            <a:r>
              <a:rPr lang="el-GR" b="1" dirty="0" err="1"/>
              <a:t>διαστρωματική</a:t>
            </a:r>
            <a:r>
              <a:rPr lang="el-GR" b="1" dirty="0"/>
              <a:t> μονάδα </a:t>
            </a:r>
            <a:r>
              <a:rPr lang="el-GR" dirty="0"/>
              <a:t>(ας πούμε, μία οικογένεια ή μία επιχείρηση) είναι αντικείμενο μελέτης </a:t>
            </a:r>
            <a:r>
              <a:rPr lang="el-GR" b="1" dirty="0"/>
              <a:t>για μία χρονική περίοδο</a:t>
            </a:r>
            <a:r>
              <a:rPr lang="el-GR" dirty="0"/>
              <a:t>. </a:t>
            </a:r>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36</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459638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p:txBody>
          <a:bodyPr>
            <a:normAutofit fontScale="92500" lnSpcReduction="20000"/>
          </a:bodyPr>
          <a:lstStyle/>
          <a:p>
            <a:r>
              <a:rPr lang="el-GR" sz="4000" b="1" dirty="0"/>
              <a:t>Οι Πηγές των Στοιχείων</a:t>
            </a:r>
          </a:p>
          <a:p>
            <a:r>
              <a:rPr lang="el-GR" sz="2800" dirty="0"/>
              <a:t>Τα στοιχεία που συλλέγονται από διάφορους φορείς μπορεί να είναι </a:t>
            </a:r>
            <a:r>
              <a:rPr lang="el-GR" sz="2800" b="1" dirty="0"/>
              <a:t>πειραματικά</a:t>
            </a:r>
            <a:r>
              <a:rPr lang="el-GR" sz="2800" dirty="0"/>
              <a:t> ή </a:t>
            </a:r>
            <a:r>
              <a:rPr lang="el-GR" sz="2800" b="1" dirty="0"/>
              <a:t>μη πειραματικά</a:t>
            </a:r>
            <a:r>
              <a:rPr lang="el-GR" sz="2800" dirty="0"/>
              <a:t>. </a:t>
            </a:r>
          </a:p>
          <a:p>
            <a:r>
              <a:rPr lang="el-GR" sz="2800" dirty="0"/>
              <a:t>Στα </a:t>
            </a:r>
            <a:r>
              <a:rPr lang="el-GR" sz="2800" b="1" dirty="0"/>
              <a:t>πειραματικά στοιχεία</a:t>
            </a:r>
            <a:r>
              <a:rPr lang="el-GR" sz="2800" dirty="0"/>
              <a:t>, τα οποία συλλέγονται συχνά στις φυσικές επιστήμες, ο ερευνητής μπορεί να επιθυμεί να συλλέξει στοιχεία, διατηρώντας ορισμένους παράγοντες σταθερούς, προκειμένου να αξιολογηθεί ο αντίκτυπος ορισμένων παραγόντων σε ένα συγκεκριμένο φαινόμενο. </a:t>
            </a:r>
          </a:p>
          <a:p>
            <a:r>
              <a:rPr lang="el-GR" sz="2800" dirty="0"/>
              <a:t>Στις κοινωνικές επιστήμες, τα στοιχεία που συναντά συνήθως κάποιος είναι </a:t>
            </a:r>
            <a:r>
              <a:rPr lang="el-GR" sz="2800" b="1" dirty="0"/>
              <a:t>μη πειραματικής φύσης</a:t>
            </a:r>
            <a:r>
              <a:rPr lang="el-GR" sz="2800" dirty="0"/>
              <a:t>, δηλαδή, δεν υπόκεινται στον έλεγχο του ερευνητή.</a:t>
            </a:r>
            <a:endParaRPr lang="el-GR" sz="2800" b="1" dirty="0"/>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37</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090198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a:xfrm>
            <a:off x="45720" y="1600200"/>
            <a:ext cx="9052560" cy="4525963"/>
          </a:xfrm>
        </p:spPr>
        <p:txBody>
          <a:bodyPr>
            <a:normAutofit/>
          </a:bodyPr>
          <a:lstStyle/>
          <a:p>
            <a:r>
              <a:rPr lang="el-GR" b="1" dirty="0"/>
              <a:t>Η Ακρίβεια των Στοιχείων</a:t>
            </a:r>
          </a:p>
          <a:p>
            <a:r>
              <a:rPr lang="el-GR" sz="2800" i="1" dirty="0"/>
              <a:t>Η ποιότητα των στοιχείων συχνά δεν είναι καλή</a:t>
            </a:r>
            <a:endParaRPr lang="el-GR" b="1" i="1" dirty="0"/>
          </a:p>
          <a:p>
            <a:pPr marL="514350" indent="-514350">
              <a:buFont typeface="+mj-lt"/>
              <a:buAutoNum type="arabicPeriod"/>
            </a:pPr>
            <a:r>
              <a:rPr lang="el-GR" sz="1800" dirty="0"/>
              <a:t>Η πλειοψηφία των στοιχείων που αφορούν τις κοινωνικές επιστήμες είναι μη πειραματικής φύσης. </a:t>
            </a:r>
          </a:p>
          <a:p>
            <a:pPr marL="514350" indent="-514350">
              <a:buFont typeface="+mj-lt"/>
              <a:buAutoNum type="arabicPeriod"/>
            </a:pPr>
            <a:r>
              <a:rPr lang="el-GR" sz="1800" dirty="0"/>
              <a:t>Προκύπτουν σφάλματα μετρήσεων από προσεγγίσεις και στρογγυλοποιήσεις.</a:t>
            </a:r>
          </a:p>
          <a:p>
            <a:pPr marL="514350" indent="-514350">
              <a:buFont typeface="+mj-lt"/>
              <a:buAutoNum type="arabicPeriod"/>
            </a:pPr>
            <a:r>
              <a:rPr lang="el-GR" sz="1800" dirty="0"/>
              <a:t>Συχνά έχουμε </a:t>
            </a:r>
            <a:r>
              <a:rPr lang="el-GR" sz="1800" b="1" dirty="0"/>
              <a:t>μεροληψία λόγω επιλογής δείγματος </a:t>
            </a:r>
            <a:r>
              <a:rPr lang="el-GR" sz="1800" dirty="0"/>
              <a:t>(</a:t>
            </a:r>
            <a:r>
              <a:rPr lang="en-US" sz="1800" dirty="0"/>
              <a:t>sample selectivity bias</a:t>
            </a:r>
            <a:r>
              <a:rPr lang="el-GR" sz="1800" dirty="0"/>
              <a:t>).</a:t>
            </a:r>
          </a:p>
          <a:p>
            <a:pPr marL="514350" indent="-514350">
              <a:buFont typeface="+mj-lt"/>
              <a:buAutoNum type="arabicPeriod"/>
            </a:pPr>
            <a:r>
              <a:rPr lang="el-GR" sz="1800" dirty="0"/>
              <a:t>Οι μέθοδοι δειγματοληψίας μπορεί να διαφέρουν τόσο πολύ που είναι συχνά δύσκολο να συγκριθούν τα αποτελέσματα που προκύπτουν από τα διάφορα δείγματα.</a:t>
            </a:r>
          </a:p>
          <a:p>
            <a:pPr marL="514350" indent="-514350">
              <a:buFont typeface="+mj-lt"/>
              <a:buAutoNum type="arabicPeriod"/>
            </a:pPr>
            <a:r>
              <a:rPr lang="el-GR" sz="1800" dirty="0"/>
              <a:t>Τα οικονομικά στοιχεία είναι διαθέσιμα σε πολύ συγκεντρωτικό επίπεδο. Αυτά ίσως δε μπορούν να μας δώσουν επαρκείς πληροφορίες για τα άτομα ή τις μικροοικονομικές μονάδες που μπορεί να είναι το βασικό αντικείμενο της μελέτης.</a:t>
            </a:r>
          </a:p>
          <a:p>
            <a:pPr marL="514350" indent="-514350">
              <a:buFont typeface="+mj-lt"/>
              <a:buAutoNum type="arabicPeriod"/>
            </a:pPr>
            <a:r>
              <a:rPr lang="el-GR" sz="1800" dirty="0"/>
              <a:t>Ενδεχομένως να είναι απαραίτητο ορισμένα στοιχεία να δημοσιεύονται μόνο σε πολύ συγκεντρωτική μορφή για λόγους εμπιστευτικότητας. </a:t>
            </a:r>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38</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859657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1.7 Η Φύση και οι Πηγές των Στοιχείων για την Οικονομική Ανάλυση</a:t>
            </a:r>
            <a:endParaRPr lang="en-GB" sz="3600" dirty="0"/>
          </a:p>
        </p:txBody>
      </p:sp>
      <p:sp>
        <p:nvSpPr>
          <p:cNvPr id="3" name="Θέση περιεχομένου 2"/>
          <p:cNvSpPr>
            <a:spLocks noGrp="1"/>
          </p:cNvSpPr>
          <p:nvPr>
            <p:ph idx="1"/>
          </p:nvPr>
        </p:nvSpPr>
        <p:spPr>
          <a:xfrm>
            <a:off x="45720" y="1600200"/>
            <a:ext cx="9052560" cy="4525963"/>
          </a:xfrm>
        </p:spPr>
        <p:txBody>
          <a:bodyPr>
            <a:normAutofit fontScale="92500" lnSpcReduction="10000"/>
          </a:bodyPr>
          <a:lstStyle/>
          <a:p>
            <a:r>
              <a:rPr lang="el-GR" sz="2400" b="1" dirty="0"/>
              <a:t>Μια Σημείωση Σχετικά με τις Κλίμακες Μέτρησης των Μεταβλητών</a:t>
            </a:r>
            <a:endParaRPr lang="el-GR" sz="2400" dirty="0"/>
          </a:p>
          <a:p>
            <a:r>
              <a:rPr lang="el-GR" sz="2400" i="1" dirty="0"/>
              <a:t>Αναλογική Κλίμακα: </a:t>
            </a:r>
            <a:r>
              <a:rPr lang="el-GR" sz="2400" dirty="0"/>
              <a:t>Υπάρχει φυσική διάταξη των τιμών κατά μήκος της κλίμακας.</a:t>
            </a:r>
            <a:r>
              <a:rPr lang="el-GR" sz="2400" i="1" dirty="0"/>
              <a:t> </a:t>
            </a:r>
            <a:r>
              <a:rPr lang="el-GR" sz="2400" dirty="0"/>
              <a:t>Μπορεί αν γίνει σύγκριση δύο τιμών με τα να βρεθεί ο λόγος τους ή η διαφορά (απόσταση ) μεταξύ τους. </a:t>
            </a:r>
          </a:p>
          <a:p>
            <a:r>
              <a:rPr lang="el-GR" sz="2400" i="1" dirty="0"/>
              <a:t>Κλίμακα Διάταξης</a:t>
            </a:r>
            <a:r>
              <a:rPr lang="el-GR" sz="2400" dirty="0"/>
              <a:t>: τα δεδομένα ακολουθούν μια φυσική διάταξη (πχ βαθμοί Α,Β,Γ ή κατηγορίες εισοδήματος χαμηλό, μεσαίο, υψηλό). Δεν είναι εύκολο να </a:t>
            </a:r>
            <a:r>
              <a:rPr lang="el-GR" sz="2400" dirty="0" err="1"/>
              <a:t>ποσοτικοποιηθούν</a:t>
            </a:r>
            <a:r>
              <a:rPr lang="el-GR" sz="2400" dirty="0"/>
              <a:t> οι αποστάσεις μεταξύ των κατηγοριών.  </a:t>
            </a:r>
            <a:endParaRPr lang="el-GR" sz="2400" i="1" dirty="0"/>
          </a:p>
          <a:p>
            <a:r>
              <a:rPr lang="el-GR" sz="2400" i="1" dirty="0"/>
              <a:t>Κλίμακα Εύρους: </a:t>
            </a:r>
            <a:r>
              <a:rPr lang="el-GR" sz="2400" dirty="0"/>
              <a:t>Οι αποστάσεις μεταξύ των σημείων της κλίμακας είναι όλες ίσες. Η τιμή μηδέν δεν σημαίνει ανυπαρξία αυτού του οποίου μετράμε πχ 0 βαθμοί Κελσίου</a:t>
            </a:r>
          </a:p>
          <a:p>
            <a:r>
              <a:rPr lang="el-GR" sz="2400" i="1" dirty="0"/>
              <a:t>Ονομαστική </a:t>
            </a:r>
            <a:r>
              <a:rPr lang="el-GR" sz="2400" i="1" dirty="0" err="1"/>
              <a:t>Κλίμακα:</a:t>
            </a:r>
            <a:r>
              <a:rPr lang="el-GR" sz="2400" dirty="0" err="1"/>
              <a:t>Ο</a:t>
            </a:r>
            <a:r>
              <a:rPr lang="el-GR" sz="2400" dirty="0"/>
              <a:t> ερευνητής εκχωρεί αριθμούς σε διαφορετικές κατηγορίες για να αναδείξει πιθανές διαφορές μεταξύ τους (πχ γένος, οικογενειακή κατάσταση).  Οι μεταβλητές δηλώνουν τις κατηγορίες. </a:t>
            </a:r>
          </a:p>
          <a:p>
            <a:endParaRPr lang="el-GR" b="1" dirty="0"/>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39</a:t>
            </a:fld>
            <a:endParaRPr lang="el-GR"/>
          </a:p>
        </p:txBody>
      </p:sp>
      <p:pic>
        <p:nvPicPr>
          <p:cNvPr id="6"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6926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p:txBody>
          <a:bodyPr>
            <a:normAutofit fontScale="92500" lnSpcReduction="10000"/>
          </a:bodyPr>
          <a:lstStyle/>
          <a:p>
            <a:r>
              <a:rPr lang="el-GR" b="1" dirty="0"/>
              <a:t>Παραδείγματα</a:t>
            </a:r>
            <a:endParaRPr lang="el-GR" b="1" i="1" dirty="0"/>
          </a:p>
          <a:p>
            <a:r>
              <a:rPr lang="el-GR" dirty="0"/>
              <a:t>Ο </a:t>
            </a:r>
            <a:r>
              <a:rPr lang="el-GR" dirty="0" err="1"/>
              <a:t>Galton</a:t>
            </a:r>
            <a:r>
              <a:rPr lang="el-GR" dirty="0"/>
              <a:t> ενδιαφερόταν να μάθει γιατί υπήρχε μία σταθερότητα στην κατανομή των υψών ενός πληθυσμού. </a:t>
            </a:r>
          </a:p>
          <a:p>
            <a:r>
              <a:rPr lang="el-GR" dirty="0"/>
              <a:t>Το ενδιαφέρον είναι η πρόβλεψη του μέσου ύψους των γιων γνωρίζοντας το ύψος των πατέρων τους.</a:t>
            </a:r>
          </a:p>
          <a:p>
            <a:r>
              <a:rPr lang="el-GR" dirty="0"/>
              <a:t>Το βλέπουμε αυτό με τη χρήση ενός </a:t>
            </a:r>
            <a:r>
              <a:rPr lang="el-GR" b="1" dirty="0"/>
              <a:t>διαγράμματος διασποράς </a:t>
            </a:r>
            <a:r>
              <a:rPr lang="el-GR" dirty="0"/>
              <a:t>(</a:t>
            </a:r>
            <a:r>
              <a:rPr lang="en-US" dirty="0"/>
              <a:t>scatter diagram</a:t>
            </a:r>
            <a:r>
              <a:rPr lang="el-GR" dirty="0"/>
              <a:t> – </a:t>
            </a:r>
            <a:r>
              <a:rPr lang="en-US" dirty="0" err="1"/>
              <a:t>scattergram</a:t>
            </a:r>
            <a:r>
              <a:rPr lang="el-GR" dirty="0"/>
              <a:t>).</a:t>
            </a:r>
          </a:p>
          <a:p>
            <a:pPr marL="0" indent="0">
              <a:buNone/>
            </a:pPr>
            <a:endParaRPr lang="el-GR"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342872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Περίληψη και Συμπεράσματα </a:t>
            </a:r>
            <a:endParaRPr lang="en-GB" dirty="0"/>
          </a:p>
        </p:txBody>
      </p:sp>
      <p:sp>
        <p:nvSpPr>
          <p:cNvPr id="3" name="Θέση περιεχομένου 2"/>
          <p:cNvSpPr>
            <a:spLocks noGrp="1"/>
          </p:cNvSpPr>
          <p:nvPr>
            <p:ph idx="1"/>
          </p:nvPr>
        </p:nvSpPr>
        <p:spPr>
          <a:xfrm>
            <a:off x="416052" y="1412776"/>
            <a:ext cx="8311896" cy="4525963"/>
          </a:xfrm>
        </p:spPr>
        <p:txBody>
          <a:bodyPr>
            <a:noAutofit/>
          </a:bodyPr>
          <a:lstStyle/>
          <a:p>
            <a:pPr marL="363538" indent="-363538">
              <a:buFont typeface="+mj-lt"/>
              <a:buAutoNum type="arabicPeriod"/>
            </a:pPr>
            <a:r>
              <a:rPr lang="el-GR" sz="2000" dirty="0"/>
              <a:t>Η βασική ιδέα πίσω από την ανάλυση παλινδρόμησης είναι η στατιστική εξάρτηση μίας μεταβλητής, της εξαρτημένης μεταβλητής, από μία ή περισσότερες άλλες μεταβλητές, τις ερμηνευτικές μεταβλητές. </a:t>
            </a:r>
          </a:p>
          <a:p>
            <a:pPr marL="363538" indent="-363538">
              <a:buFont typeface="+mj-lt"/>
              <a:buAutoNum type="arabicPeriod"/>
            </a:pPr>
            <a:r>
              <a:rPr lang="el-GR" sz="2000" dirty="0"/>
              <a:t>Ο στόχος αυτής της ανάλυσης είναι η εκτίμηση και/ή η πρόβλεψη του μέσου ή της μέσης τιμής της εξαρτημένης μεταβλητής με βάση τις γνωστές ή σταθερές τιμές των ερμηνευτικών μεταβλητών. </a:t>
            </a:r>
          </a:p>
          <a:p>
            <a:pPr marL="363538" indent="-363538">
              <a:buFont typeface="+mj-lt"/>
              <a:buAutoNum type="arabicPeriod"/>
            </a:pPr>
            <a:r>
              <a:rPr lang="el-GR" sz="2000" dirty="0"/>
              <a:t>Η επιτυχία της ανάλυσης παλινδρόμησης εξαρτάται από τη διαθεσιμότητα των κατάλληλων στοιχείων. Στο παρόν κεφάλαιο συζητήσαμε τη φύση, τις πηγές και τους περιορισμούς των στοιχείων που είναι γενικά διαθέσιμα για την εκάστοτε έρευνα, ειδικά στις κοινωνικές επιστήμες. </a:t>
            </a:r>
          </a:p>
          <a:p>
            <a:pPr marL="363538" indent="-363538">
              <a:buFont typeface="+mj-lt"/>
              <a:buAutoNum type="arabicPeriod"/>
            </a:pPr>
            <a:r>
              <a:rPr lang="el-GR" sz="2000" dirty="0"/>
              <a:t>Σε κάθε έρευνα, ο ερευνητής πρέπει να αναφέρει με σαφήνεια τις πηγές των στοιχείων που χρησιμοποιούνται στην ανάλυση, τους ορισμούς τους, τις μεθόδους συλλογής τους, και τυχόν κενά ή παραλείψεις στα στοιχεία καθώς και τυχόν αναθεωρήσεις στα στοιχεία. Τα μακροοικονομικά στοιχεία που δημοσιεύονται από την κυβέρνηση συχνά αναθεωρούνται. </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 y="1744216"/>
            <a:ext cx="9052560" cy="4637112"/>
          </a:xfrm>
        </p:spPr>
        <p:txBody>
          <a:bodyPr>
            <a:normAutofit fontScale="70000" lnSpcReduction="20000"/>
          </a:bodyPr>
          <a:lstStyle/>
          <a:p>
            <a:r>
              <a:rPr lang="el-GR" sz="4600" b="1" dirty="0"/>
              <a:t>Παραδείγματα</a:t>
            </a:r>
            <a:endParaRPr lang="el-GR" b="1" i="1" dirty="0"/>
          </a:p>
          <a:p>
            <a:r>
              <a:rPr lang="el-GR" dirty="0"/>
              <a:t>Το </a:t>
            </a:r>
            <a:r>
              <a:rPr lang="el-GR" b="1" dirty="0"/>
              <a:t>διάγραμμα διασποράς </a:t>
            </a:r>
            <a:r>
              <a:rPr lang="el-GR" dirty="0"/>
              <a:t>δείχνει την κατανομή των υψών των γιων σε έναν υποθετικό πληθυσμό που αντιστοιχούν σε συγκεκριμένες ή </a:t>
            </a:r>
            <a:r>
              <a:rPr lang="el-GR" i="1" dirty="0"/>
              <a:t>σταθερές</a:t>
            </a:r>
            <a:r>
              <a:rPr lang="el-GR" dirty="0"/>
              <a:t> τιμές ύψους του πατέρα. </a:t>
            </a:r>
          </a:p>
          <a:p>
            <a:r>
              <a:rPr lang="el-GR" dirty="0"/>
              <a:t>Σε κάθε δεδομένο ύψος του πατέρα αντιστοιχεί μία </a:t>
            </a:r>
            <a:r>
              <a:rPr lang="el-GR" i="1" dirty="0"/>
              <a:t>σειρά</a:t>
            </a:r>
            <a:r>
              <a:rPr lang="el-GR" dirty="0"/>
              <a:t> ή κατανομή υψών των γιων. </a:t>
            </a:r>
          </a:p>
          <a:p>
            <a:r>
              <a:rPr lang="el-GR" dirty="0"/>
              <a:t>Παρά τη μεταβλητότητα του ύψους των γιων για μία δεδομένη τιμή του ύψους του πατέρα, ο μέσος όρος του ύψους των γιων αυξάνει γενικά καθώς αυξάνει το ύψος του πατέρα. </a:t>
            </a:r>
          </a:p>
          <a:p>
            <a:r>
              <a:rPr lang="el-GR" dirty="0"/>
              <a:t>Οι σταυροί που περιέχονται σε κύκλο στο Διάγραμμα δείχνουν το </a:t>
            </a:r>
            <a:r>
              <a:rPr lang="el-GR" i="1" dirty="0"/>
              <a:t>μέσο</a:t>
            </a:r>
            <a:r>
              <a:rPr lang="el-GR" dirty="0"/>
              <a:t> ύψος των γιων που αντιστοιχεί σε ένα συγκεκριμένο ύψος του πατέρα. </a:t>
            </a:r>
          </a:p>
          <a:p>
            <a:r>
              <a:rPr lang="el-GR" dirty="0"/>
              <a:t>Η ένωση αυτών μας δίνει τη </a:t>
            </a:r>
            <a:r>
              <a:rPr lang="el-GR" b="1" dirty="0"/>
              <a:t>γραμμή παλινδρόμησης </a:t>
            </a:r>
            <a:r>
              <a:rPr lang="el-GR" dirty="0"/>
              <a:t>(</a:t>
            </a:r>
            <a:r>
              <a:rPr lang="en-US" dirty="0"/>
              <a:t>regression line</a:t>
            </a:r>
            <a:r>
              <a:rPr lang="el-GR" dirty="0"/>
              <a:t>). </a:t>
            </a:r>
          </a:p>
          <a:p>
            <a:r>
              <a:rPr lang="el-GR" dirty="0"/>
              <a:t>Η γραμμή παλινδρόμησης δείχνει πώς το </a:t>
            </a:r>
            <a:r>
              <a:rPr lang="el-GR" i="1" dirty="0"/>
              <a:t>μέσο</a:t>
            </a:r>
            <a:r>
              <a:rPr lang="el-GR" dirty="0"/>
              <a:t> ύψος των γιων αυξάνεται καθώς αυξάνεται το ύψος του πατέρα.</a:t>
            </a:r>
          </a:p>
          <a:p>
            <a:pPr marL="0" indent="0">
              <a:buNone/>
            </a:pPr>
            <a:endParaRPr lang="el-GR"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86006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ΔΙΑΓΡΑΜΜΑ 1.1 </a:t>
            </a:r>
            <a:r>
              <a:rPr lang="el-GR" sz="2800" dirty="0"/>
              <a:t>Υποθετική κατανομή υψών γιών που αντιστοιχούν σε συγκεκριμένα ύψη πατέρων</a:t>
            </a:r>
            <a:endParaRPr lang="en-GB" sz="28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528" y="1287697"/>
            <a:ext cx="5298943" cy="5150968"/>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 y="1744216"/>
            <a:ext cx="9052560" cy="4637112"/>
          </a:xfrm>
        </p:spPr>
        <p:txBody>
          <a:bodyPr>
            <a:normAutofit fontScale="85000" lnSpcReduction="20000"/>
          </a:bodyPr>
          <a:lstStyle/>
          <a:p>
            <a:r>
              <a:rPr lang="el-GR" sz="4600" b="1" dirty="0"/>
              <a:t>Παραδείγματα</a:t>
            </a:r>
            <a:endParaRPr lang="el-GR" b="1" i="1" dirty="0"/>
          </a:p>
          <a:p>
            <a:r>
              <a:rPr lang="el-GR" dirty="0"/>
              <a:t>Το διάγραμμα διασποράς 1.2 παρουσιάζει την κατανομή του ύψους των αγοριών, που μετράται σε </a:t>
            </a:r>
            <a:r>
              <a:rPr lang="el-GR" i="1" dirty="0"/>
              <a:t>σταθερές</a:t>
            </a:r>
            <a:r>
              <a:rPr lang="el-GR" dirty="0"/>
              <a:t> ηλικίες, ενός υποθετικού πληθυσμού. </a:t>
            </a:r>
          </a:p>
          <a:p>
            <a:r>
              <a:rPr lang="el-GR" dirty="0"/>
              <a:t>Σε κάθε ηλικία, έχουμε μία σειρά, ή κατανομή, υψών. </a:t>
            </a:r>
          </a:p>
          <a:p>
            <a:r>
              <a:rPr lang="el-GR" dirty="0"/>
              <a:t>Το ύψος, </a:t>
            </a:r>
            <a:r>
              <a:rPr lang="el-GR" i="1" dirty="0"/>
              <a:t>κατά μέσο όρο</a:t>
            </a:r>
            <a:r>
              <a:rPr lang="el-GR" dirty="0"/>
              <a:t>, αυξάνει με την ηλικία (φυσικά, μέχρι μία ορισμένη ηλικία), κάτι που γίνεται προφανές, αν σχεδιάσουμε μία γραμμή (τη γραμμή παλινδρόμησης). </a:t>
            </a:r>
          </a:p>
          <a:p>
            <a:r>
              <a:rPr lang="el-GR" dirty="0"/>
              <a:t>Η γραμμή αυτή διατρέχει τα σημεία που περιέχονται στους κύκλους και τα οποία αντιπροσωπεύουν το μέσο ύψος στις συγκεκριμένες ηλικίες.</a:t>
            </a:r>
          </a:p>
          <a:p>
            <a:pPr marL="0" indent="0">
              <a:buNone/>
            </a:pPr>
            <a:endParaRPr lang="el-GR"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11382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t>ΔΙΑΓΡΑΜΜΑ 1.2 </a:t>
            </a:r>
            <a:r>
              <a:rPr lang="el-GR" sz="3200" dirty="0"/>
              <a:t>Υποθετική κατανομή υψών γιών που αντιστοιχούν σε συγκεκριμένες ηλικίες</a:t>
            </a:r>
            <a:endParaRPr lang="en-GB" sz="32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0142" y="1373902"/>
            <a:ext cx="5523715" cy="4978559"/>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8</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1.2 Η Σύγχρονη Ερμηνεία της Παλινδρόμησης </a:t>
            </a:r>
            <a:endParaRPr lang="en-GB" dirty="0"/>
          </a:p>
        </p:txBody>
      </p:sp>
      <p:sp>
        <p:nvSpPr>
          <p:cNvPr id="3" name="Θέση περιεχομένου 2"/>
          <p:cNvSpPr>
            <a:spLocks noGrp="1"/>
          </p:cNvSpPr>
          <p:nvPr>
            <p:ph idx="1"/>
          </p:nvPr>
        </p:nvSpPr>
        <p:spPr>
          <a:xfrm>
            <a:off x="45720" y="1744216"/>
            <a:ext cx="9052560" cy="4637112"/>
          </a:xfrm>
        </p:spPr>
        <p:txBody>
          <a:bodyPr>
            <a:normAutofit fontScale="92500" lnSpcReduction="10000"/>
          </a:bodyPr>
          <a:lstStyle/>
          <a:p>
            <a:r>
              <a:rPr lang="el-GR" sz="4600" b="1" dirty="0"/>
              <a:t>Παραδείγματα</a:t>
            </a:r>
            <a:endParaRPr lang="el-GR" b="1" i="1" dirty="0"/>
          </a:p>
          <a:p>
            <a:r>
              <a:rPr lang="el-GR" dirty="0"/>
              <a:t>Οικονομικά παραδείγματα. </a:t>
            </a:r>
          </a:p>
          <a:p>
            <a:r>
              <a:rPr lang="el-GR" dirty="0"/>
              <a:t>Ένας οικονομολόγος μπορεί να ενδιαφέρεται για τη μελέτη της εξάρτησης των προσωπικών καταναλωτικών δαπανών από το μετά φόρων ή διαθέσιμο πραγματικό προσωπικό εισόδημα. </a:t>
            </a:r>
          </a:p>
          <a:p>
            <a:r>
              <a:rPr lang="el-GR" dirty="0"/>
              <a:t>Εκτίμηση της οριακής ροπής προς κατανάλωση (MPC) για μία, π.χ., μεταβολή του πραγματικού εισοδήματος κατά ένα δολάριο.</a:t>
            </a:r>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9</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325996669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3082</Words>
  <Application>Microsoft Office PowerPoint</Application>
  <PresentationFormat>Προβολή στην οθόνη (4:3)</PresentationFormat>
  <Paragraphs>266</Paragraphs>
  <Slides>40</Slides>
  <Notes>2</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40</vt:i4>
      </vt:variant>
    </vt:vector>
  </HeadingPairs>
  <TitlesOfParts>
    <vt:vector size="43" baseType="lpstr">
      <vt:lpstr>Arial</vt:lpstr>
      <vt:lpstr>Calibri</vt:lpstr>
      <vt:lpstr>Θέμα του Office</vt:lpstr>
      <vt:lpstr>Παρουσίαση του PowerPoint</vt:lpstr>
      <vt:lpstr>1.1 Ιστορική Προέλευση του Όρου Παλινδρόμηση</vt:lpstr>
      <vt:lpstr>1.2 Η Σύγχρονη Ερμηνεία της Παλινδρόμησης </vt:lpstr>
      <vt:lpstr>1.2 Η Σύγχρονη Ερμηνεία της Παλινδρόμησης </vt:lpstr>
      <vt:lpstr>1.2 Η Σύγχρονη Ερμηνεία της Παλινδρόμησης </vt:lpstr>
      <vt:lpstr>ΔΙΑΓΡΑΜΜΑ 1.1 Υποθετική κατανομή υψών γιών που αντιστοιχούν σε συγκεκριμένα ύψη πατέρων</vt:lpstr>
      <vt:lpstr>1.2 Η Σύγχρονη Ερμηνεία της Παλινδρόμησης </vt:lpstr>
      <vt:lpstr>ΔΙΑΓΡΑΜΜΑ 1.2 Υποθετική κατανομή υψών γιών που αντιστοιχούν σε συγκεκριμένες ηλικίες</vt:lpstr>
      <vt:lpstr>1.2 Η Σύγχρονη Ερμηνεία της Παλινδρόμησης </vt:lpstr>
      <vt:lpstr>1.2 Η Σύγχρονη Ερμηνεία της Παλινδρόμησης </vt:lpstr>
      <vt:lpstr>1.2 Η Σύγχρονη Ερμηνεία της Παλινδρόμησης </vt:lpstr>
      <vt:lpstr>ΔΙΑΓΡΑΜΜΑ 1.3 Υποθετική καμπύλη Phillips</vt:lpstr>
      <vt:lpstr>1.2 Η Σύγχρονη Ερμηνεία της Παλινδρόμησης </vt:lpstr>
      <vt:lpstr>ΔΙΑΓΡΑΜΜΑ 1.4 Διακράτηση χρήματος σε σχέση με το ποσοστό πληθωρισμού π</vt:lpstr>
      <vt:lpstr>1.2 Η Σύγχρονη Ερμηνεία της Παλινδρόμησης </vt:lpstr>
      <vt:lpstr>1.2 Η Σύγχρονη Ερμηνεία της Παλινδρόμησης </vt:lpstr>
      <vt:lpstr>1.3 Στατιστικές Σχέσεις έναντι Προσδιοριστικών Σχέσεων</vt:lpstr>
      <vt:lpstr>1.3 Στατιστικές Σχέσεις έναντι Προσδιοριστικών Σχέσεων</vt:lpstr>
      <vt:lpstr>1.3 Στατιστικές Σχέσεις έναντι Προσδιοριστικών Σχέσεων</vt:lpstr>
      <vt:lpstr>1.4 Παλινδρόμηση έναντι Αιτιότητας </vt:lpstr>
      <vt:lpstr>1.5 Παλινδρόμηση έναντι Συσχέτισης </vt:lpstr>
      <vt:lpstr>1.5 Παλινδρόμηση έναντι Συσχέτισης </vt:lpstr>
      <vt:lpstr>1.5 Παλινδρόμηση έναντι Συσχέτισης </vt:lpstr>
      <vt:lpstr>1.6 Ορολογία και Συμβολισμοί</vt:lpstr>
      <vt:lpstr>1.6 Ορολογία και Συμβολισμοί</vt:lpstr>
      <vt:lpstr>1.6 Ορολογία και Συμβολισμοί</vt:lpstr>
      <vt:lpstr>1.6 Ορολογία και Συμβολισμοί</vt:lpstr>
      <vt:lpstr>1.7 Η Φύση και οι Πηγές των Στοιχείων για την Οικονομική Ανάλυση</vt:lpstr>
      <vt:lpstr>1.7 Η Φύση και οι Πηγές των Στοιχείων για την Οικονομική Ανάλυση</vt:lpstr>
      <vt:lpstr>1.7 Η Φύση και οι Πηγές των Στοιχείων για την Οικονομική Ανάλυση</vt:lpstr>
      <vt:lpstr>ΔΙΑΓΡΑΜΜΑ 1.5 Προσφορά χρήματος M1: Ηνωμένες Πολιτείες, 1951:01-1999:09.</vt:lpstr>
      <vt:lpstr>1.7 Η Φύση και οι Πηγές των Στοιχείων για την Οικονομική Ανάλυση</vt:lpstr>
      <vt:lpstr>1.7 Η Φύση και οι Πηγές των Στοιχείων για την Οικονομική Ανάλυση</vt:lpstr>
      <vt:lpstr>ΠΙΝΑΚΑΣ 1.1 Παραγωγή αυγών Η.Π.Α.</vt:lpstr>
      <vt:lpstr>ΔΙΑΓΡΑΜΜΑ 1.6 Σχέση μεταξύ των παραχθέντων αυγών και των τιμών, 1990</vt:lpstr>
      <vt:lpstr>1.7 Η Φύση και οι Πηγές των Στοιχείων για την Οικονομική Ανάλυση</vt:lpstr>
      <vt:lpstr>1.7 Η Φύση και οι Πηγές των Στοιχείων για την Οικονομική Ανάλυση</vt:lpstr>
      <vt:lpstr>1.7 Η Φύση και οι Πηγές των Στοιχείων για την Οικονομική Ανάλυση</vt:lpstr>
      <vt:lpstr>1.7 Η Φύση και οι Πηγές των Στοιχείων για την Οικονομική Ανάλυση</vt:lpstr>
      <vt:lpstr>Περίληψη και Συμπεράσματα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Οικονομετρία: Αρχές και Εφαρμογές</dc:title>
  <dc:creator>Pavlos</dc:creator>
  <cp:lastModifiedBy>ΓΕΩΡΓΙΟΣ ΜΠΑΜΠΙΝΑΣ</cp:lastModifiedBy>
  <cp:revision>28</cp:revision>
  <dcterms:created xsi:type="dcterms:W3CDTF">2016-09-11T06:08:36Z</dcterms:created>
  <dcterms:modified xsi:type="dcterms:W3CDTF">2021-10-20T11:33:56Z</dcterms:modified>
</cp:coreProperties>
</file>