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86" r:id="rId5"/>
    <p:sldId id="287" r:id="rId6"/>
    <p:sldId id="259" r:id="rId7"/>
    <p:sldId id="288" r:id="rId8"/>
    <p:sldId id="289" r:id="rId9"/>
    <p:sldId id="290" r:id="rId10"/>
    <p:sldId id="260" r:id="rId11"/>
    <p:sldId id="291" r:id="rId12"/>
    <p:sldId id="292" r:id="rId13"/>
    <p:sldId id="293" r:id="rId14"/>
    <p:sldId id="261" r:id="rId15"/>
    <p:sldId id="294" r:id="rId16"/>
    <p:sldId id="295" r:id="rId17"/>
    <p:sldId id="265" r:id="rId18"/>
    <p:sldId id="266" r:id="rId19"/>
    <p:sldId id="296" r:id="rId20"/>
    <p:sldId id="297" r:id="rId21"/>
    <p:sldId id="298" r:id="rId22"/>
    <p:sldId id="299" r:id="rId23"/>
    <p:sldId id="300" r:id="rId24"/>
    <p:sldId id="274" r:id="rId25"/>
    <p:sldId id="301" r:id="rId26"/>
    <p:sldId id="275" r:id="rId27"/>
    <p:sldId id="276" r:id="rId28"/>
    <p:sldId id="277" r:id="rId29"/>
    <p:sldId id="278" r:id="rId30"/>
    <p:sldId id="302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AE197-A400-40A5-95E8-DE41C45DBD4A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35200-A6F0-4B38-A984-919F8B0B8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23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35200-A6F0-4B38-A984-919F8B0B87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6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35200-A6F0-4B38-A984-919F8B0B87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7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B51B-2333-4FDE-A825-620620DC7945}" type="datetime1">
              <a:rPr lang="el-GR" smtClean="0"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282-3EB3-482D-BEEF-89ED7F700D3E}" type="datetime1">
              <a:rPr lang="el-GR" smtClean="0"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75D5-1F2D-4DCD-9F04-F3FFA06D72A1}" type="datetime1">
              <a:rPr lang="el-GR" smtClean="0"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ED-B524-4BDF-BDAF-2962954E75AC}" type="datetime1">
              <a:rPr lang="el-GR" smtClean="0"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70FD-037A-4EC0-81D3-6A79AE125154}" type="datetime1">
              <a:rPr lang="el-GR" smtClean="0"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566C-37D0-4906-83EF-54C63AF951C9}" type="datetime1">
              <a:rPr lang="el-GR" smtClean="0"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268F-CB34-478D-909B-15FD9DBDF5D0}" type="datetime1">
              <a:rPr lang="el-GR" smtClean="0"/>
              <a:t>10/10/2023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656A-D439-48D9-A27E-A41625710224}" type="datetime1">
              <a:rPr lang="el-GR" smtClean="0"/>
              <a:t>10/10/2023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7D1A-285D-4855-B32C-54788E23EB49}" type="datetime1">
              <a:rPr lang="el-GR" smtClean="0"/>
              <a:t>10/10/2023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DDB-8F9A-43DF-BD38-3F11E7E25E01}" type="datetime1">
              <a:rPr lang="el-GR" smtClean="0"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D457-7B20-41FC-91CE-7B79055E2F4D}" type="datetime1">
              <a:rPr lang="el-GR" smtClean="0"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5DC8-C8B8-4C0D-9A36-C42456E48F29}" type="datetime1">
              <a:rPr lang="el-GR" smtClean="0"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/>
          <p:cNvSpPr txBox="1">
            <a:spLocks/>
          </p:cNvSpPr>
          <p:nvPr/>
        </p:nvSpPr>
        <p:spPr>
          <a:xfrm>
            <a:off x="3729459" y="2564904"/>
            <a:ext cx="5420355" cy="8656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5400" b="1" dirty="0">
                <a:solidFill>
                  <a:schemeClr val="tx1"/>
                </a:solidFill>
              </a:rPr>
              <a:t>Εισαγωγή</a:t>
            </a:r>
            <a:endParaRPr lang="en-GB" sz="44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C:\Users\Pavlos\Documents\Slides_for_Tziola\Gujarati\oikonometriafro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" y="749065"/>
            <a:ext cx="3726731" cy="527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23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ΔΙΑΓΡΑΜΜΑ I.1</a:t>
            </a:r>
            <a:r>
              <a:rPr lang="el-GR" sz="2800" dirty="0"/>
              <a:t> Η Κεϋνσιανή συνάρτηση κατανάλωσης</a:t>
            </a:r>
            <a:endParaRPr lang="en-GB" sz="28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10</a:t>
            </a:fld>
            <a:endParaRPr lang="el-GR"/>
          </a:p>
        </p:txBody>
      </p:sp>
      <p:pic>
        <p:nvPicPr>
          <p:cNvPr id="8" name="Θέση περιεχομένου 7" descr="Απόσπασμα οθόνης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745" y="1373902"/>
            <a:ext cx="5624511" cy="4978559"/>
          </a:xfrm>
        </p:spPr>
      </p:pic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l-GR" sz="2800" b="1" dirty="0"/>
              <a:t>Προσδιορισμός του Οικονομετρικού Υποδείγματος της Κατανάλωσης</a:t>
            </a:r>
          </a:p>
          <a:p>
            <a:pPr marL="514350" indent="-514350">
              <a:buAutoNum type="arabicPeriod" startAt="3"/>
            </a:pPr>
            <a:endParaRPr lang="el-GR" sz="1000" dirty="0"/>
          </a:p>
          <a:p>
            <a:pPr marL="706438"/>
            <a:r>
              <a:rPr lang="el-GR" sz="2400" dirty="0"/>
              <a:t>Το καθαρά μαθηματικό υπόδειγμα της συνάρτησης κατανάλωσης που παρουσιάζεται  στην Εξ. (Ι.3.1) είναι περιορισμένου ενδιαφέροντος για τον οικονομέτρη, καθώς υποθέτει ότι υπάρχει μία </a:t>
            </a:r>
            <a:r>
              <a:rPr lang="el-GR" sz="2400" i="1" dirty="0"/>
              <a:t>ακριβής</a:t>
            </a:r>
            <a:r>
              <a:rPr lang="el-GR" sz="2400" dirty="0"/>
              <a:t> ή </a:t>
            </a:r>
            <a:r>
              <a:rPr lang="el-GR" sz="2400" i="1" dirty="0"/>
              <a:t>προσδιοριστική</a:t>
            </a:r>
            <a:r>
              <a:rPr lang="el-GR" sz="2400" dirty="0"/>
              <a:t> σχέση μεταξύ της κατανάλωσης και του εισοδήματος.</a:t>
            </a:r>
          </a:p>
          <a:p>
            <a:pPr marL="706438"/>
            <a:r>
              <a:rPr lang="el-GR" sz="2400" dirty="0"/>
              <a:t>Όμως οι σχέσεις μεταξύ των οικονομικών μεταβλητών είναι γενικά μη-ακριβείς.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11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9452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l-GR" sz="2800" b="1" dirty="0"/>
              <a:t>Προσδιορισμός του Οικονομετρικού Υποδείγματος της Κατανάλωσης</a:t>
            </a:r>
          </a:p>
          <a:p>
            <a:pPr marL="514350" indent="-514350">
              <a:buAutoNum type="arabicPeriod" startAt="3"/>
            </a:pPr>
            <a:endParaRPr lang="el-GR" sz="1000" dirty="0"/>
          </a:p>
          <a:p>
            <a:r>
              <a:rPr lang="el-GR" sz="2400" dirty="0"/>
              <a:t>Για να λάβει υπόψη του τις μη-ακριβείς σχέσεις μεταξύ των οικονομικών μεταβλητών, ο οικονομέτρης θα τροποποιήσει την </a:t>
            </a:r>
            <a:r>
              <a:rPr lang="el-GR" sz="2400" i="1" dirty="0"/>
              <a:t>προσδιοριστική</a:t>
            </a:r>
            <a:r>
              <a:rPr lang="el-GR" sz="2400" dirty="0"/>
              <a:t> συνάρτηση κατανάλωσης της Εξ. (I.3.1), ως εξής: </a:t>
            </a:r>
          </a:p>
          <a:p>
            <a:pPr marL="0" indent="0" algn="ctr">
              <a:buNone/>
            </a:pPr>
            <a:r>
              <a:rPr lang="en-US" sz="2400" i="1" dirty="0"/>
              <a:t>Y</a:t>
            </a:r>
            <a:r>
              <a:rPr lang="el-GR" sz="2400" dirty="0"/>
              <a:t> = </a:t>
            </a:r>
            <a:r>
              <a:rPr lang="el-GR" sz="2400" i="1" dirty="0"/>
              <a:t>β</a:t>
            </a:r>
            <a:r>
              <a:rPr lang="el-GR" sz="2400" baseline="-25000" dirty="0"/>
              <a:t>1</a:t>
            </a:r>
            <a:r>
              <a:rPr lang="el-GR" sz="2400" dirty="0"/>
              <a:t> + </a:t>
            </a:r>
            <a:r>
              <a:rPr lang="el-GR" sz="2400" i="1" dirty="0"/>
              <a:t>β</a:t>
            </a:r>
            <a:r>
              <a:rPr lang="el-GR" sz="2400" baseline="-25000" dirty="0"/>
              <a:t>2</a:t>
            </a:r>
            <a:r>
              <a:rPr lang="en-US" sz="2400" i="1" dirty="0"/>
              <a:t>X </a:t>
            </a:r>
            <a:r>
              <a:rPr lang="el-GR" sz="2400" dirty="0"/>
              <a:t>+ </a:t>
            </a:r>
            <a:r>
              <a:rPr lang="en-US" sz="2400" i="1" dirty="0"/>
              <a:t>u</a:t>
            </a:r>
            <a:r>
              <a:rPr lang="el-GR" sz="2400" dirty="0"/>
              <a:t>  (Ι.3.2)</a:t>
            </a:r>
          </a:p>
          <a:p>
            <a:r>
              <a:rPr lang="el-GR" sz="2400" dirty="0"/>
              <a:t>όπου </a:t>
            </a:r>
          </a:p>
          <a:p>
            <a:r>
              <a:rPr lang="de-DE" sz="2400" i="1" dirty="0"/>
              <a:t>u</a:t>
            </a:r>
            <a:r>
              <a:rPr lang="el-GR" sz="2400" dirty="0"/>
              <a:t> = </a:t>
            </a:r>
            <a:r>
              <a:rPr lang="el-GR" sz="2400" b="1" dirty="0"/>
              <a:t>διαταρακτικός όρος </a:t>
            </a:r>
            <a:r>
              <a:rPr lang="el-GR" sz="2400" dirty="0"/>
              <a:t>(</a:t>
            </a:r>
            <a:r>
              <a:rPr lang="en-US" sz="2400" dirty="0"/>
              <a:t>disturbance term</a:t>
            </a:r>
            <a:r>
              <a:rPr lang="el-GR" sz="2400" dirty="0"/>
              <a:t>), ή </a:t>
            </a:r>
            <a:r>
              <a:rPr lang="el-GR" sz="2400" b="1" dirty="0"/>
              <a:t>όρος σφάλματος</a:t>
            </a:r>
            <a:r>
              <a:rPr lang="el-GR" sz="2400" dirty="0"/>
              <a:t> (</a:t>
            </a:r>
            <a:r>
              <a:rPr lang="en-US" sz="2400" dirty="0"/>
              <a:t>error term</a:t>
            </a:r>
            <a:r>
              <a:rPr lang="el-GR" sz="2400" dirty="0"/>
              <a:t>), είναι μία </a:t>
            </a:r>
            <a:r>
              <a:rPr lang="el-GR" sz="2400" b="1" dirty="0"/>
              <a:t>τυχαία (στοχαστική) μεταβλητή </a:t>
            </a:r>
            <a:r>
              <a:rPr lang="el-GR" sz="2400" dirty="0"/>
              <a:t>(</a:t>
            </a:r>
            <a:r>
              <a:rPr lang="en-US" sz="2400" dirty="0"/>
              <a:t>random stochastic variable</a:t>
            </a:r>
            <a:r>
              <a:rPr lang="el-GR" sz="2400" dirty="0"/>
              <a:t>) που έχει καλά καθορισμένες πιθανολογικές ιδιότητες</a:t>
            </a:r>
            <a:r>
              <a:rPr lang="en-US" sz="2400" dirty="0"/>
              <a:t> (</a:t>
            </a:r>
            <a:r>
              <a:rPr lang="el-GR" sz="2400" dirty="0"/>
              <a:t>ακολουθεί μια κατανομή πιθανότητας, οι τιμές ορίζονται εντός του μοντέλου και υπάρχει μεταβλητότητα</a:t>
            </a:r>
            <a:r>
              <a:rPr lang="en-US" sz="2400" dirty="0"/>
              <a:t>)</a:t>
            </a:r>
            <a:r>
              <a:rPr lang="el-GR" sz="2400" dirty="0"/>
              <a:t>. </a:t>
            </a:r>
          </a:p>
          <a:p>
            <a:r>
              <a:rPr lang="el-GR" sz="2400" dirty="0"/>
              <a:t>Ο διαταρακτικός όρος </a:t>
            </a:r>
            <a:r>
              <a:rPr lang="el-GR" sz="2400" i="1" dirty="0"/>
              <a:t>u</a:t>
            </a:r>
            <a:r>
              <a:rPr lang="el-GR" sz="2400" dirty="0"/>
              <a:t> μπορεί να αντιπροσωπεύει όλους εκείνους τους παράγοντες που επηρεάζουν την κατανάλωση, οι οποίοι όμως δε λαμβάνονται ρητά υπόψη.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12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6965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l-GR" sz="2800" b="1" dirty="0"/>
              <a:t>Προσδιορισμός του Οικονομετρικού Υποδείγματος της Κατανάλωσης</a:t>
            </a:r>
          </a:p>
          <a:p>
            <a:pPr marL="514350" indent="-514350">
              <a:buAutoNum type="arabicPeriod" startAt="3"/>
            </a:pPr>
            <a:endParaRPr lang="el-GR" sz="1000" dirty="0"/>
          </a:p>
          <a:p>
            <a:r>
              <a:rPr lang="el-GR" sz="2400" dirty="0"/>
              <a:t>Η Εξίσωση (Ι.3.2) είναι ένα παράδειγμα ενός </a:t>
            </a:r>
            <a:r>
              <a:rPr lang="el-GR" sz="2400" b="1" dirty="0"/>
              <a:t>οικονομετρικού υποδείγματος </a:t>
            </a:r>
            <a:r>
              <a:rPr lang="el-GR" sz="2400" dirty="0"/>
              <a:t>(</a:t>
            </a:r>
            <a:r>
              <a:rPr lang="en-US" sz="2400" dirty="0"/>
              <a:t>econometric model</a:t>
            </a:r>
            <a:r>
              <a:rPr lang="el-GR" sz="2400" dirty="0"/>
              <a:t>). </a:t>
            </a:r>
          </a:p>
          <a:p>
            <a:r>
              <a:rPr lang="el-GR" sz="2400" dirty="0"/>
              <a:t>Είναι ένα παράδειγμα ενός </a:t>
            </a:r>
            <a:r>
              <a:rPr lang="el-GR" sz="2400" b="1" dirty="0"/>
              <a:t>γραμμικού υποδείγματος παλινδρόμησης </a:t>
            </a:r>
            <a:r>
              <a:rPr lang="el-GR" sz="2400" dirty="0"/>
              <a:t>(</a:t>
            </a:r>
            <a:r>
              <a:rPr lang="en-US" sz="2400" dirty="0"/>
              <a:t>linear regression model</a:t>
            </a:r>
            <a:r>
              <a:rPr lang="el-GR" sz="2400" dirty="0"/>
              <a:t>).</a:t>
            </a:r>
          </a:p>
          <a:p>
            <a:r>
              <a:rPr lang="el-GR" sz="2400" dirty="0"/>
              <a:t>Η οικονομετρική συνάρτηση κατανάλωσης υποθέτει ότι η εξαρτημένη μεταβλητή </a:t>
            </a:r>
            <a:r>
              <a:rPr lang="el-GR" sz="2400" i="1" dirty="0"/>
              <a:t>Υ</a:t>
            </a:r>
            <a:r>
              <a:rPr lang="el-GR" sz="2400" dirty="0"/>
              <a:t> (κατανάλωση) σχετίζεται γραμμικά με την ερμηνευτική μεταβλητή </a:t>
            </a:r>
            <a:r>
              <a:rPr lang="el-GR" sz="2400" i="1" dirty="0"/>
              <a:t>X</a:t>
            </a:r>
            <a:r>
              <a:rPr lang="el-GR" sz="2400" dirty="0"/>
              <a:t> (εισόδημα), όμως η σχέση μεταξύ των δύο δεν είναι </a:t>
            </a:r>
            <a:r>
              <a:rPr lang="el-GR" sz="2400" dirty="0" err="1"/>
              <a:t>ακριβής˙</a:t>
            </a:r>
            <a:r>
              <a:rPr lang="el-GR" sz="2400" dirty="0"/>
              <a:t> </a:t>
            </a:r>
            <a:r>
              <a:rPr lang="el-GR" sz="2400" b="1" dirty="0"/>
              <a:t>υπόκειται σε μεμονωμένη μεταβολή</a:t>
            </a:r>
            <a:r>
              <a:rPr lang="el-GR" sz="2400" dirty="0"/>
              <a:t>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13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55466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ΔΙΑΓΡΑΜΜΑ I.2</a:t>
            </a:r>
            <a:r>
              <a:rPr lang="el-GR" sz="3600" dirty="0"/>
              <a:t> Οικονομετρικό υπόδειγμα της Κεϋνσιανής συνάρτησης κατανάλωσης</a:t>
            </a:r>
            <a:endParaRPr lang="en-GB" sz="3600" dirty="0"/>
          </a:p>
        </p:txBody>
      </p:sp>
      <p:pic>
        <p:nvPicPr>
          <p:cNvPr id="6" name="Θέση περιεχομένου 5" descr="Απόσπασμα οθόνης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85" y="1388026"/>
            <a:ext cx="5523231" cy="4999478"/>
          </a:xfrm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14</a:t>
            </a:fld>
            <a:endParaRPr lang="el-GR"/>
          </a:p>
        </p:txBody>
      </p:sp>
      <p:pic>
        <p:nvPicPr>
          <p:cNvPr id="7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l-GR" sz="2800" b="1" dirty="0"/>
              <a:t>Συλλογή των Στοιχείων </a:t>
            </a:r>
          </a:p>
          <a:p>
            <a:pPr marL="0" indent="0">
              <a:buNone/>
            </a:pPr>
            <a:endParaRPr lang="el-GR" sz="1000" dirty="0"/>
          </a:p>
          <a:p>
            <a:r>
              <a:rPr lang="el-GR" sz="2400" dirty="0"/>
              <a:t>Για να μπορέσουμε να εκτιμήσουμε το οικονομετρικό υπόδειγμα που παρουσιάζεται στην Εξ. (Ι.3.2), δηλαδή, για να αποκτήσουμε τις αριθμητικές τιμές των </a:t>
            </a:r>
            <a:r>
              <a:rPr lang="el-GR" sz="2400" i="1" dirty="0"/>
              <a:t>β</a:t>
            </a:r>
            <a:r>
              <a:rPr lang="el-GR" sz="2400" baseline="-25000" dirty="0"/>
              <a:t>1</a:t>
            </a:r>
            <a:r>
              <a:rPr lang="el-GR" sz="2400" dirty="0"/>
              <a:t> και </a:t>
            </a:r>
            <a:r>
              <a:rPr lang="el-GR" sz="2400" i="1" dirty="0"/>
              <a:t>β</a:t>
            </a:r>
            <a:r>
              <a:rPr lang="el-GR" sz="2400" baseline="-25000" dirty="0"/>
              <a:t>2</a:t>
            </a:r>
            <a:r>
              <a:rPr lang="el-GR" sz="2400" dirty="0"/>
              <a:t>, χρειαζόμαστε στοιχεία</a:t>
            </a:r>
            <a:r>
              <a:rPr lang="en-US" sz="2400" dirty="0"/>
              <a:t> (</a:t>
            </a:r>
            <a:r>
              <a:rPr lang="el-GR" sz="2400" dirty="0"/>
              <a:t>δεδομένα</a:t>
            </a:r>
            <a:r>
              <a:rPr lang="en-US" sz="2400" dirty="0"/>
              <a:t>).</a:t>
            </a:r>
            <a:endParaRPr lang="el-GR" sz="2400" dirty="0"/>
          </a:p>
          <a:p>
            <a:r>
              <a:rPr lang="el-GR" sz="2400" dirty="0"/>
              <a:t>Η μεταβλητή </a:t>
            </a:r>
            <a:r>
              <a:rPr lang="el-GR" sz="2400" i="1" dirty="0"/>
              <a:t>Y</a:t>
            </a:r>
            <a:r>
              <a:rPr lang="el-GR" sz="2400" dirty="0"/>
              <a:t> είναι η </a:t>
            </a:r>
            <a:r>
              <a:rPr lang="el-GR" sz="2400" i="1" dirty="0"/>
              <a:t>συνολική</a:t>
            </a:r>
            <a:r>
              <a:rPr lang="el-GR" sz="2400" dirty="0"/>
              <a:t> (για την οικονομία στο σύνολό της) προσωπική καταναλωτική δαπάνη (ΠΚΔ). </a:t>
            </a:r>
          </a:p>
          <a:p>
            <a:r>
              <a:rPr lang="el-GR" sz="2400" dirty="0"/>
              <a:t>Η μεταβλητή </a:t>
            </a:r>
            <a:r>
              <a:rPr lang="el-GR" sz="2400" i="1" dirty="0"/>
              <a:t>Χ</a:t>
            </a:r>
            <a:r>
              <a:rPr lang="el-GR" sz="2400" dirty="0"/>
              <a:t> είναι το ακαθάριστο εγχώριο προϊόν (ΑΕΠ), ένα μέτρο του συνολικού εισοδήματος. </a:t>
            </a:r>
          </a:p>
          <a:p>
            <a:r>
              <a:rPr lang="el-GR" sz="2400" dirty="0"/>
              <a:t>Και οι δύο μετρώνται σε δισεκατομμύρια δολάρια σε τιμές του 2000.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15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48003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l-GR" sz="2800" b="1" dirty="0"/>
              <a:t>Εκτίμηση του Οικονομετρικού Υποδείγματος </a:t>
            </a:r>
          </a:p>
          <a:p>
            <a:pPr marL="0" indent="0">
              <a:buNone/>
            </a:pPr>
            <a:endParaRPr lang="el-GR" sz="1000" dirty="0"/>
          </a:p>
          <a:p>
            <a:r>
              <a:rPr lang="el-GR" sz="2400" dirty="0"/>
              <a:t>Το επόμενο βήμα είναι να εκτιμήσουμε τις παραμέτρους της συνάρτησης κατανάλωσης. </a:t>
            </a:r>
          </a:p>
          <a:p>
            <a:r>
              <a:rPr lang="el-GR" sz="2400" dirty="0"/>
              <a:t>Η στατιστική τεχνική της </a:t>
            </a:r>
            <a:r>
              <a:rPr lang="el-GR" sz="2400" b="1" dirty="0"/>
              <a:t>ανάλυσης παλινδρόμησης </a:t>
            </a:r>
            <a:r>
              <a:rPr lang="el-GR" sz="2400" dirty="0"/>
              <a:t>(</a:t>
            </a:r>
            <a:r>
              <a:rPr lang="en-US" sz="2400" dirty="0"/>
              <a:t>regression analysis</a:t>
            </a:r>
            <a:r>
              <a:rPr lang="el-GR" sz="2400" dirty="0"/>
              <a:t>) είναι το βασικό εργαλείο που χρησιμοποιείται προκειμένου να λάβουμε τις εκτιμήσεις.</a:t>
            </a:r>
          </a:p>
          <a:p>
            <a:r>
              <a:rPr lang="el-GR" sz="2400" dirty="0"/>
              <a:t>η εκτιμημένη συνάρτηση κατανάλωσης είναι: </a:t>
            </a:r>
          </a:p>
          <a:p>
            <a:pPr marL="0" indent="0" algn="ctr">
              <a:buNone/>
            </a:pPr>
            <a:r>
              <a:rPr lang="el-GR" sz="2400" i="1" dirty="0"/>
              <a:t>Ŷ</a:t>
            </a:r>
            <a:r>
              <a:rPr lang="en-US" sz="2400" i="1" baseline="-25000" dirty="0"/>
              <a:t>t</a:t>
            </a:r>
            <a:r>
              <a:rPr lang="el-GR" sz="2400" dirty="0"/>
              <a:t> = -299,5913 + 0,7218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t</a:t>
            </a:r>
            <a:r>
              <a:rPr lang="el-GR" sz="2400" dirty="0"/>
              <a:t>  (Ι.3.3)</a:t>
            </a:r>
          </a:p>
          <a:p>
            <a:r>
              <a:rPr lang="el-GR" sz="2400" dirty="0"/>
              <a:t>Το καπέλο στη </a:t>
            </a:r>
            <a:r>
              <a:rPr lang="el-GR" sz="2400" i="1" dirty="0"/>
              <a:t>Υ</a:t>
            </a:r>
            <a:r>
              <a:rPr lang="el-GR" sz="2400" dirty="0"/>
              <a:t> δείχνει ότι πρόκειται για μία εκτίμηση. </a:t>
            </a:r>
          </a:p>
          <a:p>
            <a:r>
              <a:rPr lang="el-GR" sz="2400" dirty="0"/>
              <a:t>Η εκτιμημένη συνάρτηση κατανάλωσης (η γραμμή παλινδρόμησης) παρουσιάζεται στο Διάγραμμα I.3. 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16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66361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3466728" cy="4810546"/>
          </a:xfrm>
        </p:spPr>
        <p:txBody>
          <a:bodyPr>
            <a:noAutofit/>
          </a:bodyPr>
          <a:lstStyle/>
          <a:p>
            <a:r>
              <a:rPr lang="el-GR" sz="2400" b="1" dirty="0"/>
              <a:t>ΠΙΝΑΚΑΣ I.1 </a:t>
            </a:r>
            <a:br>
              <a:rPr lang="el-GR" sz="2400" b="1" dirty="0"/>
            </a:br>
            <a:r>
              <a:rPr lang="el-GR" sz="2400" i="1" dirty="0"/>
              <a:t>Y</a:t>
            </a:r>
            <a:r>
              <a:rPr lang="el-GR" sz="2400" dirty="0"/>
              <a:t> (Προσωπική Καταναλωτική Δαπάνη (</a:t>
            </a:r>
            <a:r>
              <a:rPr lang="en-US" sz="2400" dirty="0"/>
              <a:t>Personal Consumption Expenditure</a:t>
            </a:r>
            <a:r>
              <a:rPr lang="el-GR" sz="2400" dirty="0"/>
              <a:t> – </a:t>
            </a:r>
            <a:r>
              <a:rPr lang="en-US" sz="2400" dirty="0"/>
              <a:t>PCE</a:t>
            </a:r>
            <a:r>
              <a:rPr lang="el-GR" sz="2400" dirty="0"/>
              <a:t>) και </a:t>
            </a:r>
            <a:r>
              <a:rPr lang="el-GR" sz="2400" i="1" dirty="0"/>
              <a:t>Χ</a:t>
            </a:r>
            <a:r>
              <a:rPr lang="el-GR" sz="2400" dirty="0"/>
              <a:t> (Ακαθάριστο Εγχώριο Προϊόν (</a:t>
            </a:r>
            <a:r>
              <a:rPr lang="en-US" sz="2400" dirty="0"/>
              <a:t>Gross Domestic Product</a:t>
            </a:r>
            <a:r>
              <a:rPr lang="el-GR" sz="2400" dirty="0"/>
              <a:t> – </a:t>
            </a:r>
            <a:r>
              <a:rPr lang="en-US" sz="2400" dirty="0"/>
              <a:t>GDP</a:t>
            </a:r>
            <a:r>
              <a:rPr lang="el-GR" sz="2400" dirty="0"/>
              <a:t>, 1960-2005), </a:t>
            </a:r>
            <a:endParaRPr lang="en-GB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5517232"/>
            <a:ext cx="4402832" cy="320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i="1" dirty="0"/>
              <a:t>Σημείωση: Δισεκατομμύρια Δολάρια (σε τιμές του 2000).</a:t>
            </a:r>
            <a:endParaRPr lang="en-GB" sz="1400" i="1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17</a:t>
            </a:fld>
            <a:endParaRPr lang="el-GR"/>
          </a:p>
        </p:txBody>
      </p:sp>
      <p:pic>
        <p:nvPicPr>
          <p:cNvPr id="6" name="Εικόνα 5" descr="Απόσπασμα οθόνης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0"/>
            <a:ext cx="1811091" cy="6858000"/>
          </a:xfrm>
          <a:prstGeom prst="rect">
            <a:avLst/>
          </a:prstGeom>
        </p:spPr>
      </p:pic>
      <p:pic>
        <p:nvPicPr>
          <p:cNvPr id="7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ΔΙΑΓΡΑΜΜΑ I.3</a:t>
            </a:r>
            <a:r>
              <a:rPr lang="el-GR" sz="2800" dirty="0"/>
              <a:t> Προσωπική καταναλωτική δαπάνη (</a:t>
            </a:r>
            <a:r>
              <a:rPr lang="el-GR" sz="2800" i="1" dirty="0"/>
              <a:t>Y</a:t>
            </a:r>
            <a:r>
              <a:rPr lang="el-GR" sz="2800" dirty="0"/>
              <a:t>) σε σχέση με το ΑΕΠ (</a:t>
            </a:r>
            <a:r>
              <a:rPr lang="el-GR" sz="2800" i="1" dirty="0"/>
              <a:t>Χ</a:t>
            </a:r>
            <a:r>
              <a:rPr lang="el-GR" sz="2800" dirty="0"/>
              <a:t>), 1960-2005, σε δισεκατομμύρια δολάρια (σε τιμές του 2000).</a:t>
            </a:r>
            <a:endParaRPr lang="en-GB" sz="2800" dirty="0"/>
          </a:p>
        </p:txBody>
      </p:sp>
      <p:pic>
        <p:nvPicPr>
          <p:cNvPr id="6" name="Θέση περιεχομένου 5" descr="Απόσπασμα οθόνης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252" y="1504139"/>
            <a:ext cx="5237497" cy="4949978"/>
          </a:xfrm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18</a:t>
            </a:fld>
            <a:endParaRPr lang="el-GR"/>
          </a:p>
        </p:txBody>
      </p:sp>
      <p:pic>
        <p:nvPicPr>
          <p:cNvPr id="7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l-GR" b="1" dirty="0"/>
              <a:t>Έλεγχοι Υποθέσεων </a:t>
            </a:r>
          </a:p>
          <a:p>
            <a:pPr marL="0" indent="0">
              <a:buNone/>
            </a:pPr>
            <a:endParaRPr lang="el-GR" sz="1050" dirty="0"/>
          </a:p>
          <a:p>
            <a:r>
              <a:rPr lang="el-GR" sz="2800" dirty="0"/>
              <a:t>Η</a:t>
            </a:r>
            <a:r>
              <a:rPr lang="en-US" sz="2800" dirty="0"/>
              <a:t> </a:t>
            </a:r>
            <a:r>
              <a:rPr lang="el-GR" sz="2800" dirty="0"/>
              <a:t>επιβεβαίωση ή διάψευση των οικονομικών θεωριών, βάσει στοιχείων του δείγματος στηρίζεται σε ένα κλάδο της στατιστικής θεωρίας που είναι γνωστός ως </a:t>
            </a:r>
            <a:r>
              <a:rPr lang="el-GR" sz="2800" b="1" dirty="0"/>
              <a:t>συμπερασματική</a:t>
            </a:r>
            <a:r>
              <a:rPr lang="el-GR" sz="2800" dirty="0"/>
              <a:t> </a:t>
            </a:r>
            <a:r>
              <a:rPr lang="el-GR" sz="2800" b="1" dirty="0"/>
              <a:t>στατιστική </a:t>
            </a:r>
            <a:r>
              <a:rPr lang="el-GR" sz="2800" dirty="0"/>
              <a:t>(</a:t>
            </a:r>
            <a:r>
              <a:rPr lang="en-US" sz="2800" dirty="0"/>
              <a:t>statistical inference</a:t>
            </a:r>
            <a:r>
              <a:rPr lang="el-GR" sz="2800" dirty="0"/>
              <a:t>) (</a:t>
            </a:r>
            <a:r>
              <a:rPr lang="el-GR" sz="2800" b="1" dirty="0"/>
              <a:t>έλεγχος υποθέσεων – </a:t>
            </a:r>
            <a:r>
              <a:rPr lang="en-US" sz="2800" dirty="0"/>
              <a:t>hypothesis testing</a:t>
            </a:r>
            <a:r>
              <a:rPr lang="el-GR" sz="2800" dirty="0"/>
              <a:t>).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19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850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I.1 Τι Είναι η Οικονομετρία;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κυριολεκτική ερμηνεία της λέξης, </a:t>
            </a:r>
            <a:r>
              <a:rPr lang="el-GR" i="1" dirty="0"/>
              <a:t>οικονομετρία</a:t>
            </a:r>
            <a:r>
              <a:rPr lang="el-GR" dirty="0"/>
              <a:t> είναι «οικονομική μέτρηση.» </a:t>
            </a:r>
          </a:p>
          <a:p>
            <a:r>
              <a:rPr lang="el-GR" dirty="0"/>
              <a:t>Παρά το γεγονός ότι η μέτρηση αποτελεί ένα σημαντικό μέρος της οικονομετρίας, το πλαίσιο της οικονομετρίας είναι πολύ ευρύτερο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</a:t>
            </a:fld>
            <a:endParaRPr lang="el-GR"/>
          </a:p>
        </p:txBody>
      </p:sp>
      <p:pic>
        <p:nvPicPr>
          <p:cNvPr id="7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42604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l-GR" b="1" dirty="0"/>
              <a:t>Πρόβλεψη </a:t>
            </a:r>
          </a:p>
          <a:p>
            <a:pPr marL="0" indent="0">
              <a:buNone/>
            </a:pPr>
            <a:endParaRPr lang="el-GR" sz="1050" dirty="0"/>
          </a:p>
          <a:p>
            <a:r>
              <a:rPr lang="el-GR" sz="2800" dirty="0"/>
              <a:t>Εάν το υπόδειγμα που έχει επιλεχθεί δεν αντικρούει την υπόθεση ή τη θεωρία που είναι υπό εξέταση, μπορούμε να το χρησιμοποιήσουμε για να προβλέψουμε τη μελλοντική </a:t>
            </a:r>
            <a:r>
              <a:rPr lang="el-GR" sz="2800" dirty="0" err="1"/>
              <a:t>τιμή(ες</a:t>
            </a:r>
            <a:r>
              <a:rPr lang="el-GR" sz="2800" dirty="0"/>
              <a:t>) της εξαρτημένης μεταβλητής ή </a:t>
            </a:r>
            <a:r>
              <a:rPr lang="el-GR" sz="2800" b="1" dirty="0"/>
              <a:t>προγνωστικής</a:t>
            </a:r>
            <a:r>
              <a:rPr lang="el-GR" sz="2800" dirty="0"/>
              <a:t> </a:t>
            </a:r>
            <a:r>
              <a:rPr lang="el-GR" sz="2800" b="1" dirty="0"/>
              <a:t>μεταβλητής </a:t>
            </a:r>
            <a:r>
              <a:rPr lang="el-GR" sz="2800" dirty="0"/>
              <a:t>(</a:t>
            </a:r>
            <a:r>
              <a:rPr lang="en-US" sz="2800" dirty="0"/>
              <a:t>forecast variable</a:t>
            </a:r>
            <a:r>
              <a:rPr lang="el-GR" sz="2800" dirty="0"/>
              <a:t>)</a:t>
            </a:r>
            <a:r>
              <a:rPr lang="el-GR" sz="2800" b="1" dirty="0"/>
              <a:t> </a:t>
            </a:r>
            <a:r>
              <a:rPr lang="el-GR" sz="2800" i="1" dirty="0"/>
              <a:t>Y</a:t>
            </a:r>
            <a:r>
              <a:rPr lang="el-GR" sz="2800" dirty="0"/>
              <a:t> βάσει της γνωστής ή προσδοκώμενης μελλοντικής τιμής (</a:t>
            </a:r>
            <a:r>
              <a:rPr lang="el-GR" sz="2800" dirty="0" err="1"/>
              <a:t>ών</a:t>
            </a:r>
            <a:r>
              <a:rPr lang="el-GR" sz="2800" dirty="0"/>
              <a:t>) της ερμηνευτικής, ή </a:t>
            </a:r>
            <a:r>
              <a:rPr lang="el-GR" sz="2800" b="1" dirty="0"/>
              <a:t>μεταβλητής πρόβλεψης </a:t>
            </a:r>
            <a:r>
              <a:rPr lang="el-GR" sz="2800" dirty="0"/>
              <a:t>(</a:t>
            </a:r>
            <a:r>
              <a:rPr lang="en-US" sz="2800" dirty="0"/>
              <a:t>predictor variable</a:t>
            </a:r>
            <a:r>
              <a:rPr lang="el-GR" sz="2800" dirty="0"/>
              <a:t>) </a:t>
            </a:r>
            <a:r>
              <a:rPr lang="el-GR" sz="2800" i="1" dirty="0"/>
              <a:t>X</a:t>
            </a:r>
            <a:r>
              <a:rPr lang="el-GR" sz="2800" dirty="0"/>
              <a:t>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20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65485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l-GR" b="1" dirty="0"/>
              <a:t>Πρόβλεψη </a:t>
            </a:r>
          </a:p>
          <a:p>
            <a:pPr marL="0" indent="0">
              <a:buNone/>
            </a:pPr>
            <a:endParaRPr lang="el-GR" sz="1050" dirty="0"/>
          </a:p>
          <a:p>
            <a:r>
              <a:rPr lang="el-GR" sz="2800" dirty="0"/>
              <a:t>Ας</a:t>
            </a:r>
            <a:r>
              <a:rPr lang="en-US" sz="2800" dirty="0"/>
              <a:t> </a:t>
            </a:r>
            <a:r>
              <a:rPr lang="el-GR" sz="2800" dirty="0"/>
              <a:t>υποθέσουμε ότι θέλουμε να προβλέψουμε τη μέση καταναλωτική δαπάνη για το 2006. </a:t>
            </a:r>
            <a:endParaRPr lang="en-US" sz="2800" dirty="0"/>
          </a:p>
          <a:p>
            <a:r>
              <a:rPr lang="el-GR" sz="2800" dirty="0"/>
              <a:t>Το ΑΕΠ για το 2006 ήταν 11319,4 δισεκατομμύρια δολάρια. Αντικαθιστώντας την τιμή αυτή του ΑΕΠ στο δεξί μέλος της Εξ. (I.3.3), έχουμε: </a:t>
            </a:r>
          </a:p>
          <a:p>
            <a:pPr marL="0" indent="0" algn="ctr">
              <a:buNone/>
            </a:pPr>
            <a:r>
              <a:rPr lang="el-GR" sz="2800" i="1" dirty="0"/>
              <a:t>Ŷ</a:t>
            </a:r>
            <a:r>
              <a:rPr lang="el-GR" sz="2800" baseline="-25000" dirty="0"/>
              <a:t>2006</a:t>
            </a:r>
            <a:r>
              <a:rPr lang="el-GR" sz="2800" dirty="0"/>
              <a:t> = -299,5913 + 0,7218(11319,4) = 7870,7516  (Ι.3.4) </a:t>
            </a:r>
            <a:endParaRPr lang="en-US" sz="2800" dirty="0"/>
          </a:p>
          <a:p>
            <a:r>
              <a:rPr lang="el-GR" sz="2800" dirty="0"/>
              <a:t>Η πραγματική τιμή της καταναλωτικής δαπάνης που καταγράφηκε το 2006 ήταν 8044 δισεκατομμύρια δολάρια. </a:t>
            </a:r>
            <a:endParaRPr lang="en-US" sz="2800" dirty="0"/>
          </a:p>
          <a:p>
            <a:r>
              <a:rPr lang="el-GR" sz="2800" dirty="0"/>
              <a:t>Επομένως το εκτιμημένο υπόδειγμα της Εξ. (I.3.3) </a:t>
            </a:r>
            <a:r>
              <a:rPr lang="el-GR" sz="2800" b="1" dirty="0"/>
              <a:t>υποεκτίμησε </a:t>
            </a:r>
            <a:r>
              <a:rPr lang="el-GR" sz="2800" dirty="0"/>
              <a:t>(</a:t>
            </a:r>
            <a:r>
              <a:rPr lang="en-US" sz="2800" dirty="0" err="1"/>
              <a:t>underpredicted</a:t>
            </a:r>
            <a:r>
              <a:rPr lang="el-GR" sz="2800" dirty="0"/>
              <a:t>) την πραγματική καταναλωτική δαπάνη κατά περίπου 174 δισεκατομμύρια δολάρια. </a:t>
            </a:r>
            <a:endParaRPr lang="en-US" sz="2800" dirty="0"/>
          </a:p>
          <a:p>
            <a:r>
              <a:rPr lang="el-GR" sz="2800" dirty="0"/>
              <a:t>Θα μπορούσαμε να πούμε ότι το </a:t>
            </a:r>
            <a:r>
              <a:rPr lang="el-GR" sz="2800" b="1" dirty="0"/>
              <a:t>σφάλμα πρόβλεψης </a:t>
            </a:r>
            <a:r>
              <a:rPr lang="el-GR" sz="2800" dirty="0"/>
              <a:t>(</a:t>
            </a:r>
            <a:r>
              <a:rPr lang="en-US" sz="2800" dirty="0"/>
              <a:t>forecast error</a:t>
            </a:r>
            <a:r>
              <a:rPr lang="el-GR" sz="2800" dirty="0"/>
              <a:t>) είναι περίπου 174 δισεκατομμύρια δολάρια, που είναι περίπου 1,5 τοις εκατό του πραγματικού ΑΕΠ για το 2006.</a:t>
            </a:r>
          </a:p>
          <a:p>
            <a:endParaRPr lang="el-GR" sz="28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21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60638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l-GR" b="1" dirty="0"/>
              <a:t>Χρήση του Υποδείγματος για Σκοπούς Ελέγχου ή Πολιτικής </a:t>
            </a:r>
          </a:p>
          <a:p>
            <a:pPr marL="0" indent="0">
              <a:buNone/>
            </a:pPr>
            <a:endParaRPr lang="el-GR" sz="1050" dirty="0"/>
          </a:p>
          <a:p>
            <a:r>
              <a:rPr lang="el-GR" sz="2400" dirty="0"/>
              <a:t>Ας υποθέσουμε ότι έχουμε εκτιμήσει τη συνάρτηση κατανάλωσης που παρουσιάζεται στην Εξ. (I.3.3). </a:t>
            </a:r>
            <a:endParaRPr lang="en-US" sz="2400" dirty="0"/>
          </a:p>
          <a:p>
            <a:r>
              <a:rPr lang="el-GR" sz="2400" dirty="0"/>
              <a:t>Έστω πως η κυβέρνηση πιστεύει ότι οι καταναλωτικές δαπάνες των 8750 (δισεκατομμυρίων δολαρίων σε τιμές του 2000) θα διατηρήσουν το ποσοστό ανεργίας στο τρέχον επίπεδο της τάξης του 4,2 τοις εκατό (αρχές 2006). </a:t>
            </a:r>
          </a:p>
          <a:p>
            <a:r>
              <a:rPr lang="el-GR" sz="2400" dirty="0"/>
              <a:t>Ποιο είναι το επίπεδο του εισοδήματος που εγγυάται το ποσό-στόχο των καταναλωτικών δαπανών; </a:t>
            </a:r>
          </a:p>
          <a:p>
            <a:pPr marL="0" indent="0" algn="ctr">
              <a:buNone/>
            </a:pPr>
            <a:r>
              <a:rPr lang="el-GR" sz="2400" dirty="0"/>
              <a:t>8750 = -299,5913 + 0,7218(</a:t>
            </a:r>
            <a:r>
              <a:rPr lang="en-US" sz="2400" i="1" dirty="0"/>
              <a:t>GDP</a:t>
            </a:r>
            <a:r>
              <a:rPr lang="el-GR" sz="2400" baseline="-25000" dirty="0"/>
              <a:t>2006</a:t>
            </a:r>
            <a:r>
              <a:rPr lang="el-GR" sz="2400" dirty="0"/>
              <a:t>)  (Ι.3.6)</a:t>
            </a:r>
          </a:p>
          <a:p>
            <a:r>
              <a:rPr lang="el-GR" sz="2400" dirty="0"/>
              <a:t>Οπότε </a:t>
            </a:r>
            <a:r>
              <a:rPr lang="el-GR" sz="2400" i="1" dirty="0"/>
              <a:t>X</a:t>
            </a:r>
            <a:r>
              <a:rPr lang="el-GR" sz="2400" dirty="0"/>
              <a:t> = 12537. </a:t>
            </a:r>
          </a:p>
          <a:p>
            <a:r>
              <a:rPr lang="el-GR" sz="2400" dirty="0"/>
              <a:t>Δηλαδή, δεδομένης μίας MPC της τάξης του 0,72, ένα επίπεδο εισοδήματος ύψους 12537 (δισεκατομμυρίων) δολαρίων θα οδηγήσει σε δαπάνες ύψους περίπου 8750 δισεκατομμυρίων δολαρίων.</a:t>
            </a:r>
            <a:endParaRPr lang="el-GR" sz="28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22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47122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l-GR" b="1" dirty="0"/>
              <a:t>Χρήση του Υποδείγματος για Σκοπούς Ελέγχου ή Πολιτικής </a:t>
            </a:r>
          </a:p>
          <a:p>
            <a:pPr marL="0" indent="0">
              <a:buNone/>
            </a:pPr>
            <a:endParaRPr lang="el-GR" sz="1050" dirty="0"/>
          </a:p>
          <a:p>
            <a:r>
              <a:rPr lang="el-GR" sz="2400" dirty="0"/>
              <a:t>Ένα εκτιμημένο υπόδειγμα μπορεί να χρησιμοποιηθεί για σκοπούς ελέγχου, ή για σκοπούς πολιτικής. </a:t>
            </a:r>
          </a:p>
          <a:p>
            <a:r>
              <a:rPr lang="el-GR" sz="2400" dirty="0"/>
              <a:t>Με το κατάλληλο μείγμα δημοσιονομικής και νομισματικής πολιτικής, η κυβέρνηση μπορεί να χειραγωγήσει τη </a:t>
            </a:r>
            <a:r>
              <a:rPr lang="el-GR" sz="2400" b="1" dirty="0"/>
              <a:t>μεταβλητή ελέγχου </a:t>
            </a:r>
            <a:r>
              <a:rPr lang="el-GR" sz="2400" dirty="0"/>
              <a:t>(</a:t>
            </a:r>
            <a:r>
              <a:rPr lang="en-US" sz="2400" dirty="0"/>
              <a:t>control variable</a:t>
            </a:r>
            <a:r>
              <a:rPr lang="el-GR" sz="2400" dirty="0"/>
              <a:t>) </a:t>
            </a:r>
            <a:r>
              <a:rPr lang="el-GR" sz="2400" i="1" dirty="0"/>
              <a:t>Χ</a:t>
            </a:r>
            <a:r>
              <a:rPr lang="el-GR" sz="2400" dirty="0"/>
              <a:t> για την παραγωγή του επιθυμητού επιπέδου της </a:t>
            </a:r>
            <a:r>
              <a:rPr lang="el-GR" sz="2400" b="1" dirty="0"/>
              <a:t>μεταβλητής στόχου </a:t>
            </a:r>
            <a:r>
              <a:rPr lang="el-GR" sz="2400" dirty="0"/>
              <a:t>(</a:t>
            </a:r>
            <a:r>
              <a:rPr lang="en-US" sz="2400" dirty="0"/>
              <a:t>target variable</a:t>
            </a:r>
            <a:r>
              <a:rPr lang="el-GR" sz="2400" dirty="0"/>
              <a:t>) </a:t>
            </a:r>
            <a:r>
              <a:rPr lang="el-GR" sz="2400" i="1" dirty="0"/>
              <a:t>Y</a:t>
            </a:r>
            <a:r>
              <a:rPr lang="el-GR" sz="2400" dirty="0"/>
              <a:t>.</a:t>
            </a:r>
            <a:endParaRPr lang="el-GR" sz="28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23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11046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ΔΙΑΓΡΑΜΜΑ Ι.4 </a:t>
            </a:r>
            <a:r>
              <a:rPr lang="el-GR" dirty="0"/>
              <a:t>Ανατομία της μεθοδολογίας της οικονομετρίας</a:t>
            </a:r>
            <a:endParaRPr lang="en-GB" dirty="0"/>
          </a:p>
        </p:txBody>
      </p:sp>
      <p:pic>
        <p:nvPicPr>
          <p:cNvPr id="6" name="Θέση περιεχομένου 5" descr="Απόσπασμα οθόνης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615" y="1484784"/>
            <a:ext cx="3798770" cy="4852444"/>
          </a:xfrm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24</a:t>
            </a:fld>
            <a:endParaRPr lang="el-GR"/>
          </a:p>
        </p:txBody>
      </p:sp>
      <p:pic>
        <p:nvPicPr>
          <p:cNvPr id="7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/>
          </a:bodyPr>
          <a:lstStyle/>
          <a:p>
            <a:r>
              <a:rPr lang="el-GR" sz="2800" dirty="0"/>
              <a:t>Όταν στο μέλλον σας παρουσιάζεται μία νέα θεωρία ή ένα εμπειρικό υπόδειγμα, να θέτετε τα εξής ερωτήματα: </a:t>
            </a:r>
          </a:p>
          <a:p>
            <a:pPr marL="796925" lvl="0" indent="-457200">
              <a:buFont typeface="+mj-lt"/>
              <a:buAutoNum type="arabicPeriod"/>
            </a:pPr>
            <a:r>
              <a:rPr lang="el-GR" sz="2800" i="1" dirty="0"/>
              <a:t>Τι σκοπό έχει; Σε ποιες οικονομικές αποφάσεις συντελεί; </a:t>
            </a:r>
          </a:p>
          <a:p>
            <a:pPr marL="796925" lvl="0" indent="-457200">
              <a:buFont typeface="+mj-lt"/>
              <a:buAutoNum type="arabicPeriod"/>
            </a:pPr>
            <a:r>
              <a:rPr lang="el-GR" sz="2800" i="1" dirty="0"/>
              <a:t>Παρουσιάζονται ενδείξεις που μου επιτρέπουν να αξιολογήσω την ποιότητά του σε σύγκριση με εναλλακτικές θεωρίες ή υποδείγματα; </a:t>
            </a:r>
          </a:p>
          <a:p>
            <a:r>
              <a:rPr lang="el-GR" sz="2800" dirty="0"/>
              <a:t>Η προσοχή σε αυτά τα ερωτήματα θα ενισχύσει την οικονομική έρευνα. 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25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36164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I.4 Κλάδοι της Οικονομετρίας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οικονομετρία μπορεί να χωριστεί σε δύο μεγάλες κατηγορίες: </a:t>
            </a:r>
          </a:p>
          <a:p>
            <a:pPr marL="801688" indent="-514350" defTabSz="901700">
              <a:buFont typeface="+mj-lt"/>
              <a:buAutoNum type="arabicPeriod"/>
            </a:pPr>
            <a:r>
              <a:rPr lang="el-GR" b="1" dirty="0"/>
              <a:t>θεωρητική οικονομετρία </a:t>
            </a:r>
            <a:r>
              <a:rPr lang="el-GR" dirty="0"/>
              <a:t>(</a:t>
            </a:r>
            <a:r>
              <a:rPr lang="en-US" dirty="0"/>
              <a:t>theoretical econometrics</a:t>
            </a:r>
            <a:r>
              <a:rPr lang="el-GR" dirty="0"/>
              <a:t>) </a:t>
            </a:r>
          </a:p>
          <a:p>
            <a:pPr marL="801688" indent="-514350" defTabSz="901700">
              <a:buFont typeface="+mj-lt"/>
              <a:buAutoNum type="arabicPeriod"/>
            </a:pPr>
            <a:r>
              <a:rPr lang="el-GR" b="1" dirty="0"/>
              <a:t>εφαρμοσμένη οικονομετρία</a:t>
            </a:r>
            <a:r>
              <a:rPr lang="el-GR" dirty="0"/>
              <a:t> (</a:t>
            </a:r>
            <a:r>
              <a:rPr lang="en-US" dirty="0"/>
              <a:t>applied econometrics</a:t>
            </a:r>
            <a:r>
              <a:rPr lang="el-GR" dirty="0"/>
              <a:t>).</a:t>
            </a:r>
          </a:p>
          <a:p>
            <a:r>
              <a:rPr lang="el-GR" dirty="0"/>
              <a:t>Σε κάθε κατηγορία, κάποιος μπορεί να προσεγγίσει το θέμα μέσω της κλασικής προσέγγισης ή της προσέγγισης του </a:t>
            </a:r>
            <a:r>
              <a:rPr lang="el-GR" dirty="0" err="1"/>
              <a:t>Bayes</a:t>
            </a:r>
            <a:r>
              <a:rPr lang="el-GR" dirty="0"/>
              <a:t>.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26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I.4 Κλάδοι της Οικονομετρίας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594899"/>
            <a:ext cx="8563755" cy="4643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Η θεωρητική οικονομετρία βασίζεται στην μαθηματική στατιστική και ασχολείται με την ανάπτυξη των κατάλληλων μεθόδων για τη μέτρηση των οικονομικών σχέσεων που καθορίζονται από τα οικονομετρικά υποδείγματα. </a:t>
            </a:r>
          </a:p>
          <a:p>
            <a:pPr algn="just"/>
            <a:r>
              <a:rPr lang="el-GR" dirty="0"/>
              <a:t>Μία από τις μεθόδους που χρησιμοποιείται εκτενώς σε αυτό το βιβλίο είναι η μέθοδος των </a:t>
            </a:r>
            <a:r>
              <a:rPr lang="el-GR" b="1" dirty="0"/>
              <a:t>ελαχίστων τετραγώνων </a:t>
            </a:r>
            <a:r>
              <a:rPr lang="el-GR" dirty="0"/>
              <a:t>(</a:t>
            </a:r>
            <a:r>
              <a:rPr lang="en-US" dirty="0"/>
              <a:t>least squares</a:t>
            </a:r>
            <a:r>
              <a:rPr lang="el-GR" dirty="0"/>
              <a:t>). </a:t>
            </a:r>
          </a:p>
          <a:p>
            <a:pPr algn="just"/>
            <a:r>
              <a:rPr lang="el-GR" dirty="0"/>
              <a:t>Στην εφαρμοσμένη οικονομετρία χρησιμοποιούμε τα εργαλεία της θεωρητικής οικονομετρίας για να μελετήσουμε κάποιο ειδικό </a:t>
            </a:r>
            <a:r>
              <a:rPr lang="el-GR" dirty="0" err="1"/>
              <a:t>πεδίο(α</a:t>
            </a:r>
            <a:r>
              <a:rPr lang="el-GR" dirty="0"/>
              <a:t>) της οικονομίας και των επιχειρήσεων, όπως η </a:t>
            </a:r>
            <a:r>
              <a:rPr lang="el-GR" i="1" dirty="0"/>
              <a:t>συνάρτηση παραγωγής</a:t>
            </a:r>
            <a:r>
              <a:rPr lang="el-GR" dirty="0"/>
              <a:t>, η </a:t>
            </a:r>
            <a:r>
              <a:rPr lang="el-GR" i="1" dirty="0"/>
              <a:t>συνάρτηση επενδύσεων</a:t>
            </a:r>
            <a:r>
              <a:rPr lang="el-GR" dirty="0"/>
              <a:t>, οι </a:t>
            </a:r>
            <a:r>
              <a:rPr lang="el-GR" i="1" dirty="0"/>
              <a:t>συναρτήσεις ζήτησης και προσφοράς</a:t>
            </a:r>
            <a:r>
              <a:rPr lang="el-GR" dirty="0"/>
              <a:t>, η </a:t>
            </a:r>
            <a:r>
              <a:rPr lang="el-GR" i="1" dirty="0"/>
              <a:t>θεωρία χαρτοφυλακίου</a:t>
            </a:r>
            <a:r>
              <a:rPr lang="el-GR" dirty="0"/>
              <a:t>, κ.λπ.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27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I.6 Ο Ρόλος της Πληροφορικής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0535" y="1370168"/>
            <a:ext cx="8962931" cy="5007304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Η ανάλυση παλινδρόμησης είναι αδιανόητη πλέον χωρίς τον Η/Υ και κάποια πρόσβαση σε στατιστικό λογισμικό. </a:t>
            </a:r>
          </a:p>
          <a:p>
            <a:r>
              <a:rPr lang="el-GR" dirty="0"/>
              <a:t>Διαθέσιμα πακέτα παλινδρόμησης, είναι τα: 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ET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LIMDEP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SHAZAM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MICRO TSP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MINITAB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EVIEWS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SAS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SPSS</a:t>
            </a:r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STATA</a:t>
            </a:r>
          </a:p>
          <a:p>
            <a:pPr marL="801688" indent="-450850">
              <a:buFont typeface="+mj-lt"/>
              <a:buAutoNum type="arabicPeriod"/>
            </a:pPr>
            <a:r>
              <a:rPr lang="en-US" sz="2500" dirty="0" err="1"/>
              <a:t>Microfit</a:t>
            </a:r>
            <a:endParaRPr lang="el-GR" sz="2500" dirty="0"/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P</a:t>
            </a:r>
            <a:r>
              <a:rPr lang="en-US" sz="2500" dirty="0"/>
              <a:t>c</a:t>
            </a:r>
            <a:r>
              <a:rPr lang="el-GR" sz="2500" dirty="0"/>
              <a:t>G</a:t>
            </a:r>
            <a:r>
              <a:rPr lang="en-US" sz="2500" dirty="0" err="1"/>
              <a:t>ive</a:t>
            </a:r>
            <a:endParaRPr lang="el-GR" sz="2500" dirty="0"/>
          </a:p>
          <a:p>
            <a:pPr marL="801688" indent="-450850">
              <a:buFont typeface="+mj-lt"/>
              <a:buAutoNum type="arabicPeriod"/>
            </a:pPr>
            <a:r>
              <a:rPr lang="el-GR" sz="2500" dirty="0"/>
              <a:t>BMD 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28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79348"/>
            <a:ext cx="775535" cy="48063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I.7 Προτάσεις για Περαιτέρω Βιβλιογραφική Έρευνα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Neil De </a:t>
            </a:r>
            <a:r>
              <a:rPr lang="en-GB" sz="2000" dirty="0" err="1"/>
              <a:t>Marchi</a:t>
            </a:r>
            <a:r>
              <a:rPr lang="en-GB" sz="2000" dirty="0"/>
              <a:t> </a:t>
            </a:r>
            <a:r>
              <a:rPr lang="en-US" sz="2000" dirty="0"/>
              <a:t>and</a:t>
            </a:r>
            <a:r>
              <a:rPr lang="en-GB" sz="2000" dirty="0"/>
              <a:t> Christopher Gilbert, </a:t>
            </a:r>
            <a:r>
              <a:rPr lang="en-US" sz="2000" dirty="0" err="1"/>
              <a:t>eds</a:t>
            </a:r>
            <a:r>
              <a:rPr lang="en-GB" sz="2000" dirty="0"/>
              <a:t>., </a:t>
            </a:r>
            <a:r>
              <a:rPr lang="en-US" sz="2000" i="1" dirty="0"/>
              <a:t>History and Methodology of Econometrics</a:t>
            </a:r>
            <a:r>
              <a:rPr lang="en-GB" sz="2000" dirty="0"/>
              <a:t>, Oxford University Press, </a:t>
            </a:r>
            <a:r>
              <a:rPr lang="en-US" sz="2000" dirty="0"/>
              <a:t>New York</a:t>
            </a:r>
            <a:r>
              <a:rPr lang="en-GB" sz="2000" dirty="0"/>
              <a:t>, 1989.</a:t>
            </a:r>
            <a:endParaRPr lang="el-GR" sz="2000" dirty="0"/>
          </a:p>
          <a:p>
            <a:r>
              <a:rPr lang="en-GB" sz="2000" dirty="0" err="1"/>
              <a:t>Wojciech</a:t>
            </a:r>
            <a:r>
              <a:rPr lang="en-GB" sz="2000" dirty="0"/>
              <a:t> W. </a:t>
            </a:r>
            <a:r>
              <a:rPr lang="en-GB" sz="2000" dirty="0" err="1"/>
              <a:t>Charemza</a:t>
            </a:r>
            <a:r>
              <a:rPr lang="en-GB" sz="2000" dirty="0"/>
              <a:t> </a:t>
            </a:r>
            <a:r>
              <a:rPr lang="en-US" sz="2000" dirty="0"/>
              <a:t>and </a:t>
            </a:r>
            <a:r>
              <a:rPr lang="en-GB" sz="2000" dirty="0"/>
              <a:t>Derek F. Deadman, </a:t>
            </a:r>
            <a:r>
              <a:rPr lang="en-US" sz="2000" i="1" dirty="0"/>
              <a:t>New Directions in Econometric Practice: General to Specific Modelling</a:t>
            </a:r>
            <a:r>
              <a:rPr lang="en-GB" sz="2000" i="1" dirty="0"/>
              <a:t>, </a:t>
            </a:r>
            <a:r>
              <a:rPr lang="en-US" sz="2000" i="1" dirty="0"/>
              <a:t>Cointegration and </a:t>
            </a:r>
            <a:r>
              <a:rPr lang="en-GB" sz="2000" i="1" dirty="0"/>
              <a:t>Vector </a:t>
            </a:r>
            <a:r>
              <a:rPr lang="en-GB" sz="2000" i="1" dirty="0" err="1"/>
              <a:t>Autogression</a:t>
            </a:r>
            <a:r>
              <a:rPr lang="en-GB" sz="2000" dirty="0"/>
              <a:t>, 2</a:t>
            </a:r>
            <a:r>
              <a:rPr lang="el-GR" sz="2000" baseline="30000" dirty="0"/>
              <a:t>η</a:t>
            </a:r>
            <a:r>
              <a:rPr lang="el-GR" sz="2000" dirty="0"/>
              <a:t> έκδοση</a:t>
            </a:r>
            <a:r>
              <a:rPr lang="en-GB" sz="2000" dirty="0"/>
              <a:t>, Edward Elgar Publishing Ltd, Hants, </a:t>
            </a:r>
            <a:r>
              <a:rPr lang="en-US" sz="2000" dirty="0"/>
              <a:t>England</a:t>
            </a:r>
            <a:r>
              <a:rPr lang="en-GB" sz="2000" dirty="0"/>
              <a:t>, 1997.</a:t>
            </a:r>
            <a:endParaRPr lang="el-GR" sz="2000" dirty="0"/>
          </a:p>
          <a:p>
            <a:r>
              <a:rPr lang="en-GB" sz="2000" dirty="0"/>
              <a:t>Adrian </a:t>
            </a:r>
            <a:r>
              <a:rPr lang="en-US" sz="2000" dirty="0"/>
              <a:t>C</a:t>
            </a:r>
            <a:r>
              <a:rPr lang="en-GB" sz="2000" dirty="0"/>
              <a:t>. Darnell </a:t>
            </a:r>
            <a:r>
              <a:rPr lang="en-US" sz="2000" dirty="0"/>
              <a:t>and </a:t>
            </a:r>
            <a:r>
              <a:rPr lang="en-GB" sz="2000" dirty="0"/>
              <a:t>J. Lynne Evans, </a:t>
            </a:r>
            <a:r>
              <a:rPr lang="en-US" sz="2000" i="1" dirty="0"/>
              <a:t>The Limits of Econometrics</a:t>
            </a:r>
            <a:r>
              <a:rPr lang="en-GB" sz="2000" dirty="0"/>
              <a:t>, Edward Elgar Publishers Ltd, Hants, </a:t>
            </a:r>
            <a:r>
              <a:rPr lang="en-US" sz="2000" dirty="0"/>
              <a:t>England</a:t>
            </a:r>
            <a:r>
              <a:rPr lang="en-GB" sz="2000" dirty="0"/>
              <a:t>, 1990.</a:t>
            </a:r>
            <a:endParaRPr lang="el-GR" sz="2000" dirty="0"/>
          </a:p>
          <a:p>
            <a:r>
              <a:rPr lang="en-GB" sz="2000" dirty="0"/>
              <a:t>Mary S. Morgan, </a:t>
            </a:r>
            <a:r>
              <a:rPr lang="en-US" sz="2000" i="1" dirty="0"/>
              <a:t>The History of Econometric Ideas</a:t>
            </a:r>
            <a:r>
              <a:rPr lang="en-GB" sz="2000" dirty="0"/>
              <a:t>, Cambridge University Press, </a:t>
            </a:r>
            <a:r>
              <a:rPr lang="en-US" sz="2000" dirty="0"/>
              <a:t>New York</a:t>
            </a:r>
            <a:r>
              <a:rPr lang="en-GB" sz="2000" dirty="0"/>
              <a:t>, 1990.</a:t>
            </a:r>
            <a:endParaRPr lang="el-GR" sz="2000" dirty="0"/>
          </a:p>
          <a:p>
            <a:r>
              <a:rPr lang="el-GR" sz="2000" dirty="0" err="1"/>
              <a:t>David</a:t>
            </a:r>
            <a:r>
              <a:rPr lang="el-GR" sz="2000" dirty="0"/>
              <a:t> F. </a:t>
            </a:r>
            <a:r>
              <a:rPr lang="el-GR" sz="2000" dirty="0" err="1"/>
              <a:t>Hendry</a:t>
            </a:r>
            <a:r>
              <a:rPr lang="el-GR" sz="2000" dirty="0"/>
              <a:t> </a:t>
            </a:r>
            <a:r>
              <a:rPr lang="en-US" sz="2000" dirty="0"/>
              <a:t>and Maria S</a:t>
            </a:r>
            <a:r>
              <a:rPr lang="el-GR" sz="2000" dirty="0"/>
              <a:t>. </a:t>
            </a:r>
            <a:r>
              <a:rPr lang="el-GR" sz="2000" dirty="0" err="1"/>
              <a:t>Morgan</a:t>
            </a:r>
            <a:r>
              <a:rPr lang="el-GR" sz="2000" dirty="0"/>
              <a:t>, </a:t>
            </a:r>
            <a:r>
              <a:rPr lang="en-US" sz="2000" i="1" dirty="0"/>
              <a:t>The Foundation of Econometric Analysis</a:t>
            </a:r>
            <a:r>
              <a:rPr lang="el-GR" sz="2000" dirty="0"/>
              <a:t>, </a:t>
            </a:r>
            <a:r>
              <a:rPr lang="el-GR" sz="2000" dirty="0" err="1"/>
              <a:t>Cambridge</a:t>
            </a:r>
            <a:r>
              <a:rPr lang="el-GR" sz="2000" dirty="0"/>
              <a:t> </a:t>
            </a:r>
            <a:r>
              <a:rPr lang="el-GR" sz="2000" dirty="0" err="1"/>
              <a:t>University</a:t>
            </a:r>
            <a:r>
              <a:rPr lang="el-GR" sz="2000" dirty="0"/>
              <a:t> </a:t>
            </a:r>
            <a:r>
              <a:rPr lang="el-GR" sz="2000" dirty="0" err="1"/>
              <a:t>Press</a:t>
            </a:r>
            <a:r>
              <a:rPr lang="el-GR" sz="2000" dirty="0"/>
              <a:t>, </a:t>
            </a:r>
            <a:r>
              <a:rPr lang="en-US" sz="2000" dirty="0"/>
              <a:t>U</a:t>
            </a:r>
            <a:r>
              <a:rPr lang="el-GR" sz="2000" dirty="0"/>
              <a:t>.</a:t>
            </a:r>
            <a:r>
              <a:rPr lang="en-US" sz="2000" dirty="0"/>
              <a:t>K</a:t>
            </a:r>
            <a:r>
              <a:rPr lang="el-GR" sz="2000" dirty="0"/>
              <a:t>., 1995.</a:t>
            </a:r>
          </a:p>
          <a:p>
            <a:r>
              <a:rPr lang="en-US" sz="2000" dirty="0"/>
              <a:t>David Colander and Reuven Brenner, eds., </a:t>
            </a:r>
            <a:r>
              <a:rPr lang="en-US" sz="2000" i="1" dirty="0"/>
              <a:t>Educating Economists</a:t>
            </a:r>
            <a:r>
              <a:rPr lang="en-US" sz="2000" dirty="0"/>
              <a:t>, University of Michigan Press, Ann Arbor, Michigan, 1992.</a:t>
            </a:r>
            <a:endParaRPr lang="el-GR" sz="2000" dirty="0"/>
          </a:p>
          <a:p>
            <a:endParaRPr lang="en-GB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29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I.2 Γιατί ένα Ξεχωριστό Γνωστικό Αντικείμενο;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οικονομετρία είναι ένα αμάλγαμα οικονομικής θεωρίας, οικονομικών μαθηματικών, οικονομικής στατιστικής και μαθηματικής στατιστικής. </a:t>
            </a:r>
          </a:p>
          <a:p>
            <a:r>
              <a:rPr lang="el-GR" dirty="0"/>
              <a:t>Ωστόσο, το γνωστικό αυτό αντικείμενο αξίζει να μελετηθεί μεμονωμένα από τα παραπάνω. 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3</a:t>
            </a:fld>
            <a:endParaRPr lang="el-GR"/>
          </a:p>
        </p:txBody>
      </p:sp>
      <p:pic>
        <p:nvPicPr>
          <p:cNvPr id="7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I.7 Προτάσεις για Περαιτέρω Βιβλιογραφική Έρευνα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/>
              <a:t>Για </a:t>
            </a:r>
            <a:r>
              <a:rPr lang="en-GB" sz="2000" dirty="0"/>
              <a:t>Bayesian </a:t>
            </a:r>
            <a:r>
              <a:rPr lang="el-GR" sz="2000" dirty="0"/>
              <a:t>στατιστική και οικονομετρία</a:t>
            </a:r>
            <a:r>
              <a:rPr lang="en-US" sz="2000" dirty="0"/>
              <a:t>, </a:t>
            </a:r>
            <a:r>
              <a:rPr lang="el-GR" sz="2000" dirty="0"/>
              <a:t>τα ακόλουθα βιβλία είναι ιδιαίτερα χρήσιμα</a:t>
            </a:r>
            <a:r>
              <a:rPr lang="en-US" sz="2000" dirty="0"/>
              <a:t>:</a:t>
            </a:r>
            <a:endParaRPr lang="el-GR" sz="2000" dirty="0"/>
          </a:p>
          <a:p>
            <a:r>
              <a:rPr lang="en-GB" sz="2000" dirty="0"/>
              <a:t>John H</a:t>
            </a:r>
            <a:r>
              <a:rPr lang="en-US" sz="2000" dirty="0"/>
              <a:t>. </a:t>
            </a:r>
            <a:r>
              <a:rPr lang="en-GB" sz="2000" dirty="0" err="1"/>
              <a:t>Dey</a:t>
            </a:r>
            <a:r>
              <a:rPr lang="en-US" sz="2000" dirty="0"/>
              <a:t>, </a:t>
            </a:r>
            <a:r>
              <a:rPr lang="en-GB" sz="2000" i="1" dirty="0"/>
              <a:t>Data in Doubt</a:t>
            </a:r>
            <a:r>
              <a:rPr lang="en-US" sz="2000" dirty="0"/>
              <a:t>, </a:t>
            </a:r>
            <a:r>
              <a:rPr lang="en-GB" sz="2000" dirty="0"/>
              <a:t>Basil Blackwell Ltd</a:t>
            </a:r>
            <a:r>
              <a:rPr lang="en-US" sz="2000" dirty="0"/>
              <a:t>., </a:t>
            </a:r>
            <a:r>
              <a:rPr lang="en-GB" sz="2000" dirty="0"/>
              <a:t>Oxford University Press</a:t>
            </a:r>
            <a:r>
              <a:rPr lang="en-US" sz="2000" dirty="0"/>
              <a:t>, England, 1985</a:t>
            </a:r>
            <a:r>
              <a:rPr lang="el-GR" sz="2000" dirty="0"/>
              <a:t>.</a:t>
            </a:r>
          </a:p>
          <a:p>
            <a:r>
              <a:rPr lang="en-GB" sz="2000" dirty="0"/>
              <a:t>Peter M</a:t>
            </a:r>
            <a:r>
              <a:rPr lang="en-US" sz="2000" dirty="0"/>
              <a:t>. </a:t>
            </a:r>
            <a:r>
              <a:rPr lang="en-GB" sz="2000" dirty="0"/>
              <a:t>Lee</a:t>
            </a:r>
            <a:r>
              <a:rPr lang="en-US" sz="2000" dirty="0"/>
              <a:t>, </a:t>
            </a:r>
            <a:r>
              <a:rPr lang="en-GB" sz="2000" i="1" dirty="0"/>
              <a:t>Bayesian Statistics</a:t>
            </a:r>
            <a:r>
              <a:rPr lang="en-US" sz="2000" i="1" dirty="0"/>
              <a:t>: </a:t>
            </a:r>
            <a:r>
              <a:rPr lang="en-GB" sz="2000" i="1" dirty="0"/>
              <a:t>An Introduction</a:t>
            </a:r>
            <a:r>
              <a:rPr lang="en-US" sz="2000" dirty="0"/>
              <a:t>, </a:t>
            </a:r>
            <a:r>
              <a:rPr lang="en-GB" sz="2000" dirty="0"/>
              <a:t>Oxford University Press</a:t>
            </a:r>
            <a:r>
              <a:rPr lang="en-US" sz="2000" dirty="0"/>
              <a:t>, England, 1989</a:t>
            </a:r>
            <a:r>
              <a:rPr lang="el-GR" sz="2000" dirty="0"/>
              <a:t>.</a:t>
            </a:r>
          </a:p>
          <a:p>
            <a:r>
              <a:rPr lang="en-GB" sz="2000" dirty="0"/>
              <a:t>Dale J</a:t>
            </a:r>
            <a:r>
              <a:rPr lang="en-US" sz="2000" dirty="0"/>
              <a:t>. </a:t>
            </a:r>
            <a:r>
              <a:rPr lang="en-GB" sz="2000" dirty="0" err="1"/>
              <a:t>Porier</a:t>
            </a:r>
            <a:r>
              <a:rPr lang="en-US" sz="2000" dirty="0"/>
              <a:t>, </a:t>
            </a:r>
            <a:r>
              <a:rPr lang="en-GB" sz="2000" i="1" dirty="0"/>
              <a:t>Intermediate Statistics and Econometrics</a:t>
            </a:r>
            <a:r>
              <a:rPr lang="en-US" sz="2000" i="1" dirty="0"/>
              <a:t>: </a:t>
            </a:r>
            <a:r>
              <a:rPr lang="en-GB" sz="2000" i="1" dirty="0"/>
              <a:t>A Comparative Approach</a:t>
            </a:r>
            <a:r>
              <a:rPr lang="en-US" sz="2000" dirty="0"/>
              <a:t>, </a:t>
            </a:r>
            <a:r>
              <a:rPr lang="en-GB" sz="2000" dirty="0"/>
              <a:t>MIT Press</a:t>
            </a:r>
            <a:r>
              <a:rPr lang="en-US" sz="2000" dirty="0"/>
              <a:t>, </a:t>
            </a:r>
            <a:r>
              <a:rPr lang="en-GB" sz="2000" dirty="0"/>
              <a:t>Cambridge</a:t>
            </a:r>
            <a:r>
              <a:rPr lang="en-US" sz="2000" dirty="0"/>
              <a:t>, Massachusetts, 1995. </a:t>
            </a:r>
            <a:endParaRPr lang="el-GR" sz="2000" dirty="0"/>
          </a:p>
          <a:p>
            <a:r>
              <a:rPr lang="en-GB" sz="2000" dirty="0"/>
              <a:t>Arnold Zeller</a:t>
            </a:r>
            <a:r>
              <a:rPr lang="en-US" sz="2000" dirty="0"/>
              <a:t>, </a:t>
            </a:r>
            <a:r>
              <a:rPr lang="en-GB" sz="2000" i="1" dirty="0"/>
              <a:t>An Introduction to Bayesian Inference in Econometrics</a:t>
            </a:r>
            <a:r>
              <a:rPr lang="en-US" sz="2000" dirty="0"/>
              <a:t>, </a:t>
            </a:r>
            <a:r>
              <a:rPr lang="en-GB" sz="2000" dirty="0"/>
              <a:t>John Wiley</a:t>
            </a:r>
            <a:r>
              <a:rPr lang="en-US" sz="2000" dirty="0"/>
              <a:t> &amp; </a:t>
            </a:r>
            <a:r>
              <a:rPr lang="en-GB" sz="2000" dirty="0"/>
              <a:t>Sons</a:t>
            </a:r>
            <a:r>
              <a:rPr lang="en-US" sz="2000" dirty="0"/>
              <a:t>, New York, 1971</a:t>
            </a:r>
            <a:r>
              <a:rPr lang="el-GR" sz="2000" dirty="0"/>
              <a:t>.</a:t>
            </a:r>
            <a:r>
              <a:rPr lang="en-US" sz="2000" dirty="0"/>
              <a:t> </a:t>
            </a:r>
            <a:endParaRPr lang="el-GR" sz="2000" dirty="0"/>
          </a:p>
          <a:p>
            <a:r>
              <a:rPr lang="en-GB" sz="2000" i="1" dirty="0"/>
              <a:t>Palgrave Handbook of Econometrics</a:t>
            </a:r>
            <a:r>
              <a:rPr lang="en-GB" sz="2000" dirty="0"/>
              <a:t>: Volume 1: </a:t>
            </a:r>
            <a:r>
              <a:rPr lang="en-GB" sz="2000" i="1" dirty="0"/>
              <a:t>Econometric Theory</a:t>
            </a:r>
            <a:r>
              <a:rPr lang="en-GB" sz="2000" dirty="0"/>
              <a:t>, </a:t>
            </a:r>
            <a:r>
              <a:rPr lang="el-GR" sz="2000" dirty="0"/>
              <a:t>με την επιστημονική επιμέλεια των</a:t>
            </a:r>
            <a:r>
              <a:rPr lang="en-GB" sz="2000" dirty="0"/>
              <a:t> Terence C. Mills </a:t>
            </a:r>
            <a:r>
              <a:rPr lang="en-US" sz="2000" dirty="0"/>
              <a:t>and </a:t>
            </a:r>
            <a:r>
              <a:rPr lang="en-GB" sz="2000" dirty="0"/>
              <a:t>Kerry Patterson, Palgrave Macmillan, </a:t>
            </a:r>
            <a:r>
              <a:rPr lang="en-US" sz="2000" dirty="0"/>
              <a:t>New York</a:t>
            </a:r>
            <a:r>
              <a:rPr lang="en-GB" sz="2000" dirty="0"/>
              <a:t>, 2007.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30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6852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I.2 Γιατί ένα Ξεχωριστό Γνωστικό Αντικείμενο;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8837" y="1600200"/>
            <a:ext cx="8786326" cy="4525963"/>
          </a:xfrm>
        </p:spPr>
        <p:txBody>
          <a:bodyPr>
            <a:noAutofit/>
          </a:bodyPr>
          <a:lstStyle/>
          <a:p>
            <a:r>
              <a:rPr lang="el-GR" sz="2400" dirty="0"/>
              <a:t>Η οικονομική θεωρία διατυπώνει δηλώσεις ή υποθέσεις που είναι ως επί το πλείστον ποιοτικής φύσης. </a:t>
            </a:r>
          </a:p>
          <a:p>
            <a:r>
              <a:rPr lang="el-GR" sz="2400" dirty="0"/>
              <a:t>Το κύριο ενδιαφέρον των οικονομικών μαθηματικών είναι η έκφραση της οικονομικής θεωρίας σε μαθηματική μορφή (εξισώσεις) χωρίς να λαμβάνεται υπόψη η </a:t>
            </a:r>
            <a:r>
              <a:rPr lang="el-GR" sz="2400" dirty="0" err="1"/>
              <a:t>μετρησιμότητα</a:t>
            </a:r>
            <a:r>
              <a:rPr lang="el-GR" sz="2400" dirty="0"/>
              <a:t> ή η εμπειρική επαλήθευση της θεωρίας.</a:t>
            </a:r>
          </a:p>
          <a:p>
            <a:r>
              <a:rPr lang="el-GR" sz="2400" dirty="0"/>
              <a:t>Η οικονομική στατιστική ασχολείται κατά κύριο λόγο με τη συλλογή, την επεξεργασία και την παρουσίαση οικονομικών στοιχείων με τη μορφή διαγραμμάτων και πινάκων.</a:t>
            </a:r>
          </a:p>
          <a:p>
            <a:r>
              <a:rPr lang="el-GR" sz="2400" dirty="0"/>
              <a:t>Παρόλο που η μαθηματική στατιστική παρέχει πολλά εργαλεία, ο οικονομέτρης χρειάζεται συχνά ειδικές μεθόδους λόγω της ιδιαίτερης φύσης της πλειοψηφίας των οικονομικών στοιχείων.</a:t>
            </a:r>
            <a:endParaRPr lang="en-GB" sz="24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4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3567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I.2 Γιατί ένα Ξεχωριστό Γνωστικό Αντικείμενο;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8837" y="1600200"/>
            <a:ext cx="8786326" cy="4525963"/>
          </a:xfrm>
        </p:spPr>
        <p:txBody>
          <a:bodyPr>
            <a:noAutofit/>
          </a:bodyPr>
          <a:lstStyle/>
          <a:p>
            <a:r>
              <a:rPr lang="el-GR" sz="2400" dirty="0"/>
              <a:t>Στην οικονομετρία ο ερευνητής έρχεται συχνά αντιμέτωπος με στοιχεία που είναι το αποτέλεσμα </a:t>
            </a:r>
            <a:r>
              <a:rPr lang="el-GR" sz="2400" b="1" dirty="0"/>
              <a:t>παρατήρησης</a:t>
            </a:r>
            <a:r>
              <a:rPr lang="el-GR" sz="2400" dirty="0"/>
              <a:t> και όχι </a:t>
            </a:r>
            <a:r>
              <a:rPr lang="el-GR" sz="2400" b="1" dirty="0"/>
              <a:t>πειράματος</a:t>
            </a:r>
            <a:r>
              <a:rPr lang="el-GR" sz="2400" dirty="0"/>
              <a:t>. </a:t>
            </a:r>
          </a:p>
          <a:p>
            <a:r>
              <a:rPr lang="el-GR" sz="2400" dirty="0"/>
              <a:t>Δύο σημαντικές συνέπειες για την εμπειρική </a:t>
            </a:r>
            <a:r>
              <a:rPr lang="el-GR" sz="2400" dirty="0" err="1"/>
              <a:t>υποδειγματοποίηση</a:t>
            </a:r>
            <a:r>
              <a:rPr lang="el-GR" sz="2400" dirty="0"/>
              <a:t> στην οικονομετρία. </a:t>
            </a:r>
          </a:p>
          <a:p>
            <a:pPr marL="796925" indent="-457200">
              <a:buFont typeface="+mj-lt"/>
              <a:buAutoNum type="arabicPeriod"/>
            </a:pPr>
            <a:r>
              <a:rPr lang="el-GR" sz="2400" dirty="0"/>
              <a:t>Ο ερευνητής απαιτείται να κατέχει πολύ διαφορετικές δεξιότητες από αυτές που χρειάζονται για την ανάλυση πειραματικών στοιχείων</a:t>
            </a:r>
          </a:p>
          <a:p>
            <a:pPr marL="796925" indent="-457200">
              <a:buFont typeface="+mj-lt"/>
              <a:buAutoNum type="arabicPeriod"/>
            </a:pPr>
            <a:r>
              <a:rPr lang="el-GR" sz="2400" dirty="0"/>
              <a:t>Ο διαχωρισμός μεταξύ αυτού που συνέλλεξε τα στοιχεία και αυτού που θα τα αναλύσει απαιτεί ο ερευνητής να εξοικειωθεί σημαντικά με τη φύση και τη δομή των υπό εξέταση στοιχείων.</a:t>
            </a:r>
            <a:endParaRPr lang="en-GB" sz="24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5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5773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 fontScale="77500" lnSpcReduction="20000"/>
          </a:bodyPr>
          <a:lstStyle/>
          <a:p>
            <a:r>
              <a:rPr lang="el-GR" sz="3600" dirty="0"/>
              <a:t>Η </a:t>
            </a:r>
            <a:r>
              <a:rPr lang="el-GR" sz="3600" b="1" dirty="0"/>
              <a:t>παραδοσιακή</a:t>
            </a:r>
            <a:r>
              <a:rPr lang="el-GR" sz="3600" dirty="0"/>
              <a:t> ή </a:t>
            </a:r>
            <a:r>
              <a:rPr lang="el-GR" sz="3600" b="1" dirty="0"/>
              <a:t>κλασική</a:t>
            </a:r>
            <a:r>
              <a:rPr lang="el-GR" sz="3600" dirty="0"/>
              <a:t> οικονομετρική μεθοδολογία ακολουθεί τα ακόλουθα στάδια: 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Δήλωση της θεωρίας ή της υπόθεσης. 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Προσδιορισμός του μαθηματικού υποδείγματος της θεωρίας. 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Προσδιορισμός του στατιστικού, ή οικονομετρικού υποδείγματος.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Συλλογή των στοιχείων. 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Εκτίμηση των παραμέτρων του οικονομετρικού υποδείγματος. 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Έλεγχοι υποθέσεων. 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Πρόβλεψη. </a:t>
            </a:r>
          </a:p>
          <a:p>
            <a:pPr marL="714375" indent="-350838">
              <a:buFont typeface="+mj-lt"/>
              <a:buAutoNum type="arabicPeriod"/>
            </a:pPr>
            <a:r>
              <a:rPr lang="el-GR" dirty="0"/>
              <a:t>Χρήση του υποδείγματος για σκοπούς ελέγχου ή πολιτικής. 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6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5562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/>
              <a:t>Ως παράδειγμα των προηγούμενων σταδίων, ας εξετάσουμε τη γνωστή Κεϋνσιανή θεωρία της κατανάλωσης.</a:t>
            </a:r>
          </a:p>
          <a:p>
            <a:pPr marL="0" indent="0">
              <a:buNone/>
            </a:pPr>
            <a:endParaRPr lang="el-GR" sz="2800" dirty="0"/>
          </a:p>
          <a:p>
            <a:pPr marL="514350" indent="-514350">
              <a:buAutoNum type="arabicPeriod"/>
            </a:pPr>
            <a:r>
              <a:rPr lang="el-GR" sz="2800" b="1" dirty="0"/>
              <a:t>Δήλωση της Θεωρίας ή της Υπόθεσης</a:t>
            </a:r>
          </a:p>
          <a:p>
            <a:pPr marL="514350" indent="-514350">
              <a:buAutoNum type="arabicPeriod"/>
            </a:pPr>
            <a:endParaRPr lang="el-GR" sz="2800" dirty="0"/>
          </a:p>
          <a:p>
            <a:pPr marL="538163" indent="0">
              <a:buNone/>
            </a:pPr>
            <a:r>
              <a:rPr lang="el-GR" sz="2800" dirty="0"/>
              <a:t>Ο Keynes διατύπωσε την άποψη ότι η </a:t>
            </a:r>
            <a:r>
              <a:rPr lang="el-GR" sz="2800" b="1" dirty="0"/>
              <a:t>οριακή ροπή προς κατανάλωση </a:t>
            </a:r>
            <a:r>
              <a:rPr lang="el-GR" sz="2800" dirty="0"/>
              <a:t>(</a:t>
            </a:r>
            <a:r>
              <a:rPr lang="en-US" sz="2800" dirty="0"/>
              <a:t>Marginal Propensity to Consume</a:t>
            </a:r>
            <a:r>
              <a:rPr lang="el-GR" sz="2800" dirty="0"/>
              <a:t> - MPC), δηλαδή ο ρυθμός μεταβολής της κατανάλωσης για μία μεταβολή του εισοδήματος κατά μία μονάδα (π.χ., ένα δολάριο), είναι μεγαλύτερη από το μηδέν αλλά μικρότερη από το 1</a:t>
            </a:r>
          </a:p>
          <a:p>
            <a:endParaRPr lang="el-GR" sz="28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7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4408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sz="2800" b="1" dirty="0"/>
              <a:t>Προσδιορισμός του Μαθηματικού Υποδείγματος της Κατανάλωσης</a:t>
            </a:r>
          </a:p>
          <a:p>
            <a:pPr marL="514350" indent="-514350">
              <a:buAutoNum type="arabicPeriod" startAt="2"/>
            </a:pPr>
            <a:endParaRPr lang="el-GR" sz="1000" dirty="0"/>
          </a:p>
          <a:p>
            <a:pPr marL="538163" indent="0">
              <a:buNone/>
            </a:pPr>
            <a:r>
              <a:rPr lang="el-GR" sz="2800" dirty="0"/>
              <a:t>Παρά το γεγονός ότι ο Keynes αξίωνε μία θετική σχέση μεταξύ της κατανάλωσης και του εισοδήματος, δεν προσδιόρισε την ακριβή μορφή της συναρτησιακής σχέσης μεταξύ των δύο</a:t>
            </a:r>
          </a:p>
          <a:p>
            <a:pPr marL="538163" indent="0">
              <a:buNone/>
            </a:pPr>
            <a:r>
              <a:rPr lang="el-GR" sz="2800" dirty="0"/>
              <a:t>Έχουμε την ακόλουθη μορφή για την Κεϋνσιανή συνάρτηση κατανάλωσης:</a:t>
            </a:r>
          </a:p>
          <a:p>
            <a:pPr marL="538163" indent="0" algn="ctr">
              <a:buNone/>
            </a:pPr>
            <a:r>
              <a:rPr lang="en-US" sz="2800" i="1" dirty="0"/>
              <a:t>Y</a:t>
            </a:r>
            <a:r>
              <a:rPr lang="el-GR" sz="2800" dirty="0"/>
              <a:t> = </a:t>
            </a:r>
            <a:r>
              <a:rPr lang="el-GR" sz="2800" i="1" dirty="0"/>
              <a:t>β</a:t>
            </a:r>
            <a:r>
              <a:rPr lang="el-GR" sz="2800" baseline="-25000" dirty="0"/>
              <a:t>1</a:t>
            </a:r>
            <a:r>
              <a:rPr lang="el-GR" sz="2800" dirty="0"/>
              <a:t> + </a:t>
            </a:r>
            <a:r>
              <a:rPr lang="el-GR" sz="2800" i="1" dirty="0"/>
              <a:t>β</a:t>
            </a:r>
            <a:r>
              <a:rPr lang="el-GR" sz="2800" baseline="-25000" dirty="0"/>
              <a:t>2</a:t>
            </a:r>
            <a:r>
              <a:rPr lang="en-US" sz="2800" i="1" dirty="0"/>
              <a:t>X</a:t>
            </a:r>
            <a:r>
              <a:rPr lang="el-GR" sz="2800" dirty="0"/>
              <a:t> 0 &lt;</a:t>
            </a:r>
            <a:r>
              <a:rPr lang="el-GR" sz="2800" i="1" dirty="0"/>
              <a:t> β</a:t>
            </a:r>
            <a:r>
              <a:rPr lang="el-GR" sz="2800" baseline="-25000" dirty="0"/>
              <a:t>2 </a:t>
            </a:r>
            <a:r>
              <a:rPr lang="el-GR" sz="2800" dirty="0"/>
              <a:t>&lt; 1 (Ι.3.1)</a:t>
            </a:r>
          </a:p>
          <a:p>
            <a:pPr marL="538163" indent="0">
              <a:buNone/>
            </a:pPr>
            <a:r>
              <a:rPr lang="el-GR" sz="2800" dirty="0"/>
              <a:t>όπου </a:t>
            </a:r>
          </a:p>
          <a:p>
            <a:pPr marL="538163" indent="0">
              <a:buNone/>
            </a:pPr>
            <a:endParaRPr lang="el-GR" sz="2800" i="1" dirty="0"/>
          </a:p>
          <a:p>
            <a:pPr marL="538163" indent="0">
              <a:buNone/>
            </a:pPr>
            <a:r>
              <a:rPr lang="el-GR" sz="2800" i="1" dirty="0"/>
              <a:t>Y</a:t>
            </a:r>
            <a:r>
              <a:rPr lang="el-GR" sz="2800" dirty="0"/>
              <a:t> = καταναλωτικές δαπάνες </a:t>
            </a:r>
          </a:p>
          <a:p>
            <a:pPr marL="538163" indent="0">
              <a:buNone/>
            </a:pPr>
            <a:r>
              <a:rPr lang="el-GR" sz="2800" i="1" dirty="0"/>
              <a:t>Χ</a:t>
            </a:r>
            <a:r>
              <a:rPr lang="el-GR" sz="2800" dirty="0"/>
              <a:t> = εισόδημα </a:t>
            </a:r>
          </a:p>
          <a:p>
            <a:pPr marL="538163" indent="0">
              <a:buNone/>
            </a:pPr>
            <a:r>
              <a:rPr lang="el-GR" sz="2800" i="1" dirty="0"/>
              <a:t>β</a:t>
            </a:r>
            <a:r>
              <a:rPr lang="el-GR" sz="2800" baseline="-25000" dirty="0"/>
              <a:t>1</a:t>
            </a:r>
            <a:r>
              <a:rPr lang="el-GR" sz="2800" dirty="0"/>
              <a:t> και </a:t>
            </a:r>
            <a:r>
              <a:rPr lang="el-GR" sz="2800" i="1" dirty="0"/>
              <a:t>β</a:t>
            </a:r>
            <a:r>
              <a:rPr lang="el-GR" sz="2800" baseline="-25000" dirty="0"/>
              <a:t>2</a:t>
            </a:r>
            <a:r>
              <a:rPr lang="el-GR" sz="2800" dirty="0"/>
              <a:t> = οι </a:t>
            </a:r>
            <a:r>
              <a:rPr lang="el-GR" sz="2800" b="1" dirty="0"/>
              <a:t>παράμετροι</a:t>
            </a:r>
            <a:r>
              <a:rPr lang="el-GR" sz="2800" dirty="0"/>
              <a:t> του υποδείγματος. Συντελεστές </a:t>
            </a:r>
            <a:r>
              <a:rPr lang="el-GR" sz="2800" b="1" dirty="0"/>
              <a:t>σταθεράς </a:t>
            </a:r>
            <a:r>
              <a:rPr lang="el-GR" sz="2800" dirty="0"/>
              <a:t>(</a:t>
            </a:r>
            <a:r>
              <a:rPr lang="en-US" sz="2800" dirty="0"/>
              <a:t>intercept</a:t>
            </a:r>
            <a:r>
              <a:rPr lang="el-GR" sz="2800" dirty="0"/>
              <a:t>) και </a:t>
            </a:r>
            <a:r>
              <a:rPr lang="el-GR" sz="2800" b="1" dirty="0"/>
              <a:t>κλίσης </a:t>
            </a:r>
            <a:r>
              <a:rPr lang="el-GR" sz="2800" dirty="0"/>
              <a:t>(</a:t>
            </a:r>
            <a:r>
              <a:rPr lang="en-US" sz="2800" dirty="0"/>
              <a:t>slope</a:t>
            </a:r>
            <a:r>
              <a:rPr lang="el-GR" sz="2800" dirty="0"/>
              <a:t>). </a:t>
            </a:r>
          </a:p>
          <a:p>
            <a:pPr marL="538163" indent="0">
              <a:buNone/>
            </a:pPr>
            <a:endParaRPr lang="el-GR" sz="2800" dirty="0"/>
          </a:p>
          <a:p>
            <a:endParaRPr lang="el-GR" sz="28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8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3590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I.3 Μεθοδολογία της Οικονομετρίας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123" y="1474777"/>
            <a:ext cx="8563755" cy="49785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sz="2800" b="1" dirty="0"/>
              <a:t>Προσδιορισμός του Μαθηματικού Υποδείγματος της Κατανάλωσης</a:t>
            </a:r>
          </a:p>
          <a:p>
            <a:pPr marL="514350" indent="-514350">
              <a:buAutoNum type="arabicPeriod" startAt="2"/>
            </a:pPr>
            <a:endParaRPr lang="el-GR" sz="1000" dirty="0"/>
          </a:p>
          <a:p>
            <a:pPr marL="706438"/>
            <a:r>
              <a:rPr lang="el-GR" sz="2400" dirty="0"/>
              <a:t>Η εξίσωση αυτή ονομάζεται </a:t>
            </a:r>
            <a:r>
              <a:rPr lang="el-GR" sz="2400" b="1" dirty="0"/>
              <a:t>συνάρτηση κατανάλωσης</a:t>
            </a:r>
            <a:r>
              <a:rPr lang="el-GR" sz="2400" dirty="0"/>
              <a:t> (</a:t>
            </a:r>
            <a:r>
              <a:rPr lang="en-US" sz="2400" dirty="0"/>
              <a:t>consumption function</a:t>
            </a:r>
            <a:r>
              <a:rPr lang="el-GR" sz="2400" dirty="0"/>
              <a:t>). </a:t>
            </a:r>
          </a:p>
          <a:p>
            <a:pPr marL="706438"/>
            <a:r>
              <a:rPr lang="el-GR" sz="2400" dirty="0"/>
              <a:t>Ένα υπόδειγμα είναι απλά ένα σύνολο μαθηματικών εξισώσεων. </a:t>
            </a:r>
          </a:p>
          <a:p>
            <a:pPr marL="706438"/>
            <a:r>
              <a:rPr lang="el-GR" sz="2400" dirty="0"/>
              <a:t>Αν το υπόδειγμα έχει μόνο μία εξίσωση, ονομάζεται </a:t>
            </a:r>
            <a:r>
              <a:rPr lang="el-GR" sz="2400" b="1" dirty="0"/>
              <a:t>υπόδειγμα μίας εξίσωσης</a:t>
            </a:r>
            <a:r>
              <a:rPr lang="el-GR" sz="2400" dirty="0"/>
              <a:t> (</a:t>
            </a:r>
            <a:r>
              <a:rPr lang="en-US" sz="2400" dirty="0"/>
              <a:t>single</a:t>
            </a:r>
            <a:r>
              <a:rPr lang="el-GR" sz="2400" dirty="0"/>
              <a:t>-</a:t>
            </a:r>
            <a:r>
              <a:rPr lang="en-US" sz="2400" dirty="0"/>
              <a:t>equation model</a:t>
            </a:r>
            <a:r>
              <a:rPr lang="el-GR" sz="2400" dirty="0"/>
              <a:t>). </a:t>
            </a:r>
          </a:p>
          <a:p>
            <a:pPr marL="706438"/>
            <a:r>
              <a:rPr lang="el-GR" sz="2400" dirty="0"/>
              <a:t>Αν το υπόδειγμα έχει περισσότερες από μία εξίσωση, είναι γνωστό ως </a:t>
            </a:r>
            <a:r>
              <a:rPr lang="el-GR" sz="2400" b="1" dirty="0"/>
              <a:t>υπόδειγμα πολλαπλών εξισώσεων </a:t>
            </a:r>
            <a:r>
              <a:rPr lang="el-GR" sz="2400" dirty="0"/>
              <a:t>(</a:t>
            </a:r>
            <a:r>
              <a:rPr lang="en-US" sz="2400" dirty="0"/>
              <a:t>multiple equation model</a:t>
            </a:r>
            <a:r>
              <a:rPr lang="el-GR" sz="2400" dirty="0"/>
              <a:t>). </a:t>
            </a:r>
          </a:p>
          <a:p>
            <a:pPr marL="706438"/>
            <a:r>
              <a:rPr lang="el-GR" sz="2400" dirty="0"/>
              <a:t>Η μεταβλητή που εμφανίζεται στην αριστερή πλευρά του συμβόλου της ισότητας ονομάζεται </a:t>
            </a:r>
            <a:r>
              <a:rPr lang="el-GR" sz="2400" b="1" dirty="0"/>
              <a:t>εξαρτημένη μεταβλητή </a:t>
            </a:r>
            <a:r>
              <a:rPr lang="el-GR" sz="2400" dirty="0"/>
              <a:t>(</a:t>
            </a:r>
            <a:r>
              <a:rPr lang="en-US" sz="2400" dirty="0"/>
              <a:t>dependent variable</a:t>
            </a:r>
            <a:r>
              <a:rPr lang="el-GR" sz="2400" dirty="0"/>
              <a:t>) </a:t>
            </a:r>
          </a:p>
          <a:p>
            <a:pPr marL="706438"/>
            <a:r>
              <a:rPr lang="el-GR" sz="2400" dirty="0"/>
              <a:t>Η μεταβλητή που βρίσκεται στη δεξιά πλευρά ονομάζεται </a:t>
            </a:r>
            <a:r>
              <a:rPr lang="el-GR" sz="2400" b="1" dirty="0"/>
              <a:t>ανεξάρτητη </a:t>
            </a:r>
            <a:r>
              <a:rPr lang="el-GR" sz="2400" dirty="0"/>
              <a:t>(</a:t>
            </a:r>
            <a:r>
              <a:rPr lang="en-US" sz="2400" dirty="0"/>
              <a:t>independent variable</a:t>
            </a:r>
            <a:r>
              <a:rPr lang="el-GR" sz="2400" dirty="0"/>
              <a:t>), ή </a:t>
            </a:r>
            <a:r>
              <a:rPr lang="el-GR" sz="2400" b="1" dirty="0"/>
              <a:t>ερμηνευτική</a:t>
            </a:r>
            <a:r>
              <a:rPr lang="el-GR" sz="2400" dirty="0"/>
              <a:t> (</a:t>
            </a:r>
            <a:r>
              <a:rPr lang="en-US" sz="2400" dirty="0"/>
              <a:t>explanatory</a:t>
            </a:r>
            <a:r>
              <a:rPr lang="el-GR" sz="2400" dirty="0"/>
              <a:t>) μεταβλητή. </a:t>
            </a:r>
            <a:endParaRPr lang="el-GR" sz="2800" dirty="0"/>
          </a:p>
          <a:p>
            <a:endParaRPr lang="el-GR" sz="28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Οικονομετρία: Αρχές και Εφαρμογές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9</a:t>
            </a:fld>
            <a:endParaRPr lang="el-GR"/>
          </a:p>
        </p:txBody>
      </p:sp>
      <p:pic>
        <p:nvPicPr>
          <p:cNvPr id="6" name="Picture 7" descr="C:\Users\Pavlos\Documents\Slides_for_Tziola\Gujarati\logo_tzio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6265714"/>
            <a:ext cx="938398" cy="5815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00802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2363</Words>
  <Application>Microsoft Office PowerPoint</Application>
  <PresentationFormat>Προβολή στην οθόνη (4:3)</PresentationFormat>
  <Paragraphs>228</Paragraphs>
  <Slides>30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3" baseType="lpstr">
      <vt:lpstr>Arial</vt:lpstr>
      <vt:lpstr>Calibri</vt:lpstr>
      <vt:lpstr>Θέμα του Office</vt:lpstr>
      <vt:lpstr>Παρουσίαση του PowerPoint</vt:lpstr>
      <vt:lpstr>I.1 Τι Είναι η Οικονομετρία;</vt:lpstr>
      <vt:lpstr>I.2 Γιατί ένα Ξεχωριστό Γνωστικό Αντικείμενο; </vt:lpstr>
      <vt:lpstr>I.2 Γιατί ένα Ξεχωριστό Γνωστικό Αντικείμενο; </vt:lpstr>
      <vt:lpstr>I.2 Γιατί ένα Ξεχωριστό Γνωστικό Αντικείμενο; </vt:lpstr>
      <vt:lpstr>I.3 Μεθοδολογία της Οικονομετρίας </vt:lpstr>
      <vt:lpstr>I.3 Μεθοδολογία της Οικονομετρίας </vt:lpstr>
      <vt:lpstr>I.3 Μεθοδολογία της Οικονομετρίας </vt:lpstr>
      <vt:lpstr>I.3 Μεθοδολογία της Οικονομετρίας </vt:lpstr>
      <vt:lpstr>ΔΙΑΓΡΑΜΜΑ I.1 Η Κεϋνσιανή συνάρτηση κατανάλωσης</vt:lpstr>
      <vt:lpstr>I.3 Μεθοδολογία της Οικονομετρίας </vt:lpstr>
      <vt:lpstr>I.3 Μεθοδολογία της Οικονομετρίας </vt:lpstr>
      <vt:lpstr>I.3 Μεθοδολογία της Οικονομετρίας </vt:lpstr>
      <vt:lpstr>ΔΙΑΓΡΑΜΜΑ I.2 Οικονομετρικό υπόδειγμα της Κεϋνσιανής συνάρτησης κατανάλωσης</vt:lpstr>
      <vt:lpstr>I.3 Μεθοδολογία της Οικονομετρίας </vt:lpstr>
      <vt:lpstr>I.3 Μεθοδολογία της Οικονομετρίας </vt:lpstr>
      <vt:lpstr>ΠΙΝΑΚΑΣ I.1  Y (Προσωπική Καταναλωτική Δαπάνη (Personal Consumption Expenditure – PCE) και Χ (Ακαθάριστο Εγχώριο Προϊόν (Gross Domestic Product – GDP, 1960-2005), </vt:lpstr>
      <vt:lpstr>ΔΙΑΓΡΑΜΜΑ I.3 Προσωπική καταναλωτική δαπάνη (Y) σε σχέση με το ΑΕΠ (Χ), 1960-2005, σε δισεκατομμύρια δολάρια (σε τιμές του 2000).</vt:lpstr>
      <vt:lpstr>I.3 Μεθοδολογία της Οικονομετρίας </vt:lpstr>
      <vt:lpstr>I.3 Μεθοδολογία της Οικονομετρίας </vt:lpstr>
      <vt:lpstr>I.3 Μεθοδολογία της Οικονομετρίας </vt:lpstr>
      <vt:lpstr>I.3 Μεθοδολογία της Οικονομετρίας </vt:lpstr>
      <vt:lpstr>I.3 Μεθοδολογία της Οικονομετρίας </vt:lpstr>
      <vt:lpstr>ΔΙΑΓΡΑΜΜΑ Ι.4 Ανατομία της μεθοδολογίας της οικονομετρίας</vt:lpstr>
      <vt:lpstr>I.3 Μεθοδολογία της Οικονομετρίας </vt:lpstr>
      <vt:lpstr>I.4 Κλάδοι της Οικονομετρίας </vt:lpstr>
      <vt:lpstr>I.4 Κλάδοι της Οικονομετρίας </vt:lpstr>
      <vt:lpstr>I.6 Ο Ρόλος της Πληροφορικής </vt:lpstr>
      <vt:lpstr>I.7 Προτάσεις για Περαιτέρω Βιβλιογραφική Έρευνα </vt:lpstr>
      <vt:lpstr>I.7 Προτάσεις για Περαιτέρω Βιβλιογραφική Έρευνα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Οικονομετρία: Αρχές και Εφαρμογές</dc:title>
  <dc:creator>Pavlos</dc:creator>
  <cp:lastModifiedBy>ΓΕΩΡΓΙΟΣ ΜΠΑΜΠΙΝΑΣ</cp:lastModifiedBy>
  <cp:revision>22</cp:revision>
  <dcterms:created xsi:type="dcterms:W3CDTF">2016-09-11T06:08:36Z</dcterms:created>
  <dcterms:modified xsi:type="dcterms:W3CDTF">2023-10-10T09:23:02Z</dcterms:modified>
</cp:coreProperties>
</file>