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44" r:id="rId22"/>
    <p:sldId id="339" r:id="rId23"/>
    <p:sldId id="340" r:id="rId24"/>
    <p:sldId id="341" r:id="rId25"/>
    <p:sldId id="342" r:id="rId26"/>
    <p:sldId id="343" r:id="rId2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2349B"/>
    <a:srgbClr val="768281"/>
    <a:srgbClr val="FFCC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p:scale>
          <a:sx n="70" d="100"/>
          <a:sy n="70" d="100"/>
        </p:scale>
        <p:origin x="-726" y="-780"/>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00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945C51-55D1-48FC-BAE3-D983B43C44DC}" type="datetimeFigureOut">
              <a:rPr lang="en-US"/>
              <a:pPr>
                <a:defRPr/>
              </a:pPr>
              <a:t>12/13/2022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41213C-FAEB-4C75-AEFA-303055D5406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A7939F-0ED3-45E8-A872-2C0241E12A3A}" type="datetimeFigureOut">
              <a:rPr lang="en-US"/>
              <a:pPr>
                <a:defRPr/>
              </a:pPr>
              <a:t>12/13/2022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40AA3E-8338-4EA7-AAEF-0B8C1AB6F8F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10E2C2-D2C5-4AE2-8C48-C371C92B7D9B}" type="datetimeFigureOut">
              <a:rPr lang="en-US"/>
              <a:pPr>
                <a:defRPr/>
              </a:pPr>
              <a:t>12/13/2022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7FEB2A-5E44-4D4D-8A45-51E6C4F0E8D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67FE6C-10A3-4257-8BE1-6392685334C2}" type="datetimeFigureOut">
              <a:rPr lang="en-US"/>
              <a:pPr>
                <a:defRPr/>
              </a:pPr>
              <a:t>12/13/2022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57D7FE-DE95-47F4-B48D-FE27A1F4C03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3F15B4-125F-4B0B-902C-CB45653D8806}" type="datetimeFigureOut">
              <a:rPr lang="en-US"/>
              <a:pPr>
                <a:defRPr/>
              </a:pPr>
              <a:t>12/13/2022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FE79BA-5C29-4DCB-9D8B-657D265F003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5DA720-AC3F-45CE-9E51-E9AD2D0329E9}" type="datetimeFigureOut">
              <a:rPr lang="en-US"/>
              <a:pPr>
                <a:defRPr/>
              </a:pPr>
              <a:t>12/13/2022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270407-F79C-4C30-8B36-EA33FA480C8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C9C3C4-8553-449C-8DCA-0228554AB653}" type="datetimeFigureOut">
              <a:rPr lang="en-US"/>
              <a:pPr>
                <a:defRPr/>
              </a:pPr>
              <a:t>12/13/2022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49F40B-0A37-4E19-B8D2-65C817FC4A8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0B24DD-99D1-47F6-A47A-0094DF86E149}" type="datetimeFigureOut">
              <a:rPr lang="en-US"/>
              <a:pPr>
                <a:defRPr/>
              </a:pPr>
              <a:t>12/13/2022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5AFD90-23FB-46F4-B780-2E40B007FB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310BDD-8091-4CF7-9CF5-4F91A46ED4F2}" type="datetimeFigureOut">
              <a:rPr lang="en-US"/>
              <a:pPr>
                <a:defRPr/>
              </a:pPr>
              <a:t>12/13/2022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D3FD1D-1631-432D-9351-25785A38C1B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F1C766-851D-448E-BA91-EA84A33A45E8}" type="datetimeFigureOut">
              <a:rPr lang="en-US"/>
              <a:pPr>
                <a:defRPr/>
              </a:pPr>
              <a:t>12/13/2022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F40291-500F-4159-A295-685BEFAB2E9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A2DAD8-D19A-4B38-8DE0-F47B4BE8CA00}" type="datetimeFigureOut">
              <a:rPr lang="en-US"/>
              <a:pPr>
                <a:defRPr/>
              </a:pPr>
              <a:t>12/13/2022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D195E9-0636-4887-A3F2-60510561DE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333375"/>
            <a:ext cx="3884612" cy="4741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333375"/>
            <a:ext cx="3884613" cy="4741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800" i="0">
                <a:solidFill>
                  <a:schemeClr val="tx1"/>
                </a:solidFill>
              </a:defRPr>
            </a:lvl1pPr>
          </a:lstStyle>
          <a:p>
            <a:pPr>
              <a:defRPr/>
            </a:pPr>
            <a:r>
              <a:rPr lang="en-GB"/>
              <a:t>Damodar Gujarati</a:t>
            </a:r>
          </a:p>
          <a:p>
            <a:pPr>
              <a:defRPr/>
            </a:pPr>
            <a:endParaRPr lang="en-GB"/>
          </a:p>
          <a:p>
            <a:pPr>
              <a:defRPr/>
            </a:pPr>
            <a:r>
              <a:rPr lang="en-GB"/>
              <a:t>Econometrics by Example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4213" y="333375"/>
            <a:ext cx="7921625"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ltLang="en-US" smtClean="0"/>
          </a:p>
          <a:p>
            <a:pPr lvl="0"/>
            <a:endParaRPr lang="en-US" altLang="en-US" smtClean="0"/>
          </a:p>
        </p:txBody>
      </p:sp>
      <p:sp>
        <p:nvSpPr>
          <p:cNvPr id="1029" name="Rectangle 5"/>
          <p:cNvSpPr>
            <a:spLocks noGrp="1" noChangeArrowheads="1"/>
          </p:cNvSpPr>
          <p:nvPr>
            <p:ph type="ftr" sz="quarter" idx="3"/>
          </p:nvPr>
        </p:nvSpPr>
        <p:spPr bwMode="auto">
          <a:xfrm>
            <a:off x="323850" y="5516563"/>
            <a:ext cx="8496300" cy="1125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000" b="1" i="1">
                <a:solidFill>
                  <a:srgbClr val="FF0000"/>
                </a:solidFill>
              </a:defRPr>
            </a:lvl1pPr>
          </a:lstStyle>
          <a:p>
            <a:pPr>
              <a:defRPr/>
            </a:pPr>
            <a:r>
              <a:rPr lang="en-GB"/>
              <a:t>Damodar Gujarati</a:t>
            </a:r>
          </a:p>
          <a:p>
            <a:pPr>
              <a:defRPr/>
            </a:pPr>
            <a:endParaRPr lang="en-GB"/>
          </a:p>
          <a:p>
            <a:pPr>
              <a:defRPr/>
            </a:pPr>
            <a:r>
              <a:rPr lang="en-GB"/>
              <a:t>Econometrics by Example</a:t>
            </a: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ctr" rtl="0" eaLnBrk="0" fontAlgn="base" hangingPunct="0">
        <a:spcBef>
          <a:spcPct val="20000"/>
        </a:spcBef>
        <a:spcAft>
          <a:spcPct val="0"/>
        </a:spcAft>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FE997A-046B-45C1-A0BC-545C3CB6C765}" type="datetimeFigureOut">
              <a:rPr lang="en-US"/>
              <a:pPr>
                <a:defRPr/>
              </a:pPr>
              <a:t>12/13/2022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008439-C8F4-4275-8377-97AD5503C6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endParaRPr lang="en-GB" altLang="en-US" sz="2000" smtClean="0">
              <a:solidFill>
                <a:srgbClr val="FF0000"/>
              </a:solidFill>
            </a:endParaRPr>
          </a:p>
          <a:p>
            <a:r>
              <a:rPr lang="en-GB" altLang="en-US" sz="2000" smtClean="0">
                <a:solidFill>
                  <a:srgbClr val="12349B"/>
                </a:solidFill>
              </a:rPr>
              <a:t>Damodar Gujarati</a:t>
            </a:r>
          </a:p>
          <a:p>
            <a:r>
              <a:rPr lang="en-GB" altLang="en-US" sz="2000" i="1" smtClean="0">
                <a:solidFill>
                  <a:srgbClr val="12349B"/>
                </a:solidFill>
              </a:rPr>
              <a:t>Econometrics by Example, </a:t>
            </a:r>
            <a:r>
              <a:rPr lang="en-GB" altLang="en-US" sz="2000" smtClean="0">
                <a:solidFill>
                  <a:srgbClr val="12349B"/>
                </a:solidFill>
              </a:rPr>
              <a:t>second edition</a:t>
            </a:r>
            <a:endParaRPr lang="en-GB" altLang="en-US" sz="2000" i="1" smtClean="0">
              <a:solidFill>
                <a:srgbClr val="12349B"/>
              </a:solidFill>
            </a:endParaRPr>
          </a:p>
        </p:txBody>
      </p:sp>
      <p:sp>
        <p:nvSpPr>
          <p:cNvPr id="14339" name="Rectangle 2"/>
          <p:cNvSpPr>
            <a:spLocks noChangeArrowheads="1"/>
          </p:cNvSpPr>
          <p:nvPr>
            <p:ph type="ctrTitle"/>
          </p:nvPr>
        </p:nvSpPr>
        <p:spPr bwMode="auto">
          <a:xfrm>
            <a:off x="684213" y="1125538"/>
            <a:ext cx="7772400" cy="79057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b="1" smtClean="0">
                <a:solidFill>
                  <a:srgbClr val="768281"/>
                </a:solidFill>
                <a:latin typeface="Times New Roman" pitchFamily="18" charset="0"/>
                <a:cs typeface="Times New Roman" pitchFamily="18" charset="0"/>
              </a:rPr>
              <a:t>CHAPTER 8</a:t>
            </a:r>
          </a:p>
        </p:txBody>
      </p:sp>
      <p:sp>
        <p:nvSpPr>
          <p:cNvPr id="14340" name="Rectangle 3"/>
          <p:cNvSpPr>
            <a:spLocks noGrp="1" noChangeArrowheads="1"/>
          </p:cNvSpPr>
          <p:nvPr>
            <p:ph type="subTitle" idx="1"/>
          </p:nvPr>
        </p:nvSpPr>
        <p:spPr>
          <a:xfrm>
            <a:off x="611188" y="2852738"/>
            <a:ext cx="7993062" cy="720725"/>
          </a:xfrm>
        </p:spPr>
        <p:txBody>
          <a:bodyPr/>
          <a:lstStyle/>
          <a:p>
            <a:pPr eaLnBrk="1" hangingPunct="1"/>
            <a:r>
              <a:rPr lang="en-US" altLang="en-US" smtClean="0">
                <a:solidFill>
                  <a:srgbClr val="12349B"/>
                </a:solidFill>
                <a:latin typeface="Times New Roman" pitchFamily="18" charset="0"/>
                <a:cs typeface="Times New Roman" pitchFamily="18" charset="0"/>
              </a:rPr>
              <a:t>THE LOGIT AND PROBIT MODELS</a:t>
            </a:r>
          </a:p>
        </p:txBody>
      </p:sp>
      <p:pic>
        <p:nvPicPr>
          <p:cNvPr id="5" name="Picture 4"/>
          <p:cNvPicPr>
            <a:picLocks noChangeAspect="1"/>
          </p:cNvPicPr>
          <p:nvPr/>
        </p:nvPicPr>
        <p:blipFill>
          <a:blip r:embed="rId2"/>
          <a:stretch>
            <a:fillRect/>
          </a:stretch>
        </p:blipFill>
        <p:spPr>
          <a:xfrm>
            <a:off x="6851650" y="4221163"/>
            <a:ext cx="1798638" cy="2339975"/>
          </a:xfrm>
          <a:prstGeom prst="rect">
            <a:avLst/>
          </a:prstGeom>
          <a:ln>
            <a:solidFill>
              <a:schemeClr val="bg2">
                <a:lumMod val="40000"/>
                <a:lumOff val="60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bwMode="auto">
          <a:xfrm>
            <a:off x="504825" y="333375"/>
            <a:ext cx="8315325" cy="576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THE LOGIT MODEL</a:t>
            </a:r>
          </a:p>
        </p:txBody>
      </p:sp>
      <p:sp>
        <p:nvSpPr>
          <p:cNvPr id="3076" name="Content Placeholder 2"/>
          <p:cNvSpPr>
            <a:spLocks noGrp="1"/>
          </p:cNvSpPr>
          <p:nvPr>
            <p:ph idx="1"/>
          </p:nvPr>
        </p:nvSpPr>
        <p:spPr>
          <a:xfrm>
            <a:off x="323850" y="1052513"/>
            <a:ext cx="8567738" cy="4752975"/>
          </a:xfrm>
        </p:spPr>
        <p:txBody>
          <a:bodyPr/>
          <a:lstStyle/>
          <a:p>
            <a:pPr algn="l">
              <a:buFont typeface="Wingdings" pitchFamily="2" charset="2"/>
              <a:buChar char="Ø"/>
            </a:pPr>
            <a:r>
              <a:rPr lang="en-US" altLang="en-US" sz="2400" b="0" smtClean="0">
                <a:latin typeface="Times New Roman" pitchFamily="18" charset="0"/>
                <a:cs typeface="Times New Roman" pitchFamily="18" charset="0"/>
              </a:rPr>
              <a:t>If a person’s utility index </a:t>
            </a:r>
            <a:r>
              <a:rPr lang="en-US" altLang="en-US" sz="2400" b="0" i="1"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 exceeds the threshold level </a:t>
            </a:r>
            <a:r>
              <a:rPr lang="en-US" altLang="en-US" sz="2400" b="0" i="1"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 the dichotomous outcome </a:t>
            </a:r>
            <a:r>
              <a:rPr lang="en-US" altLang="en-US" sz="2400" b="0" i="1" smtClean="0">
                <a:latin typeface="Times New Roman" pitchFamily="18" charset="0"/>
                <a:cs typeface="Times New Roman" pitchFamily="18" charset="0"/>
              </a:rPr>
              <a:t>Y</a:t>
            </a:r>
            <a:r>
              <a:rPr lang="en-US" altLang="en-US" sz="2400" b="0" smtClean="0">
                <a:latin typeface="Times New Roman" pitchFamily="18" charset="0"/>
                <a:cs typeface="Times New Roman" pitchFamily="18" charset="0"/>
              </a:rPr>
              <a:t>=1, and if not, then </a:t>
            </a:r>
            <a:r>
              <a:rPr lang="en-US" altLang="en-US" sz="2400" b="0" i="1" smtClean="0">
                <a:latin typeface="Times New Roman" pitchFamily="18" charset="0"/>
                <a:cs typeface="Times New Roman" pitchFamily="18" charset="0"/>
              </a:rPr>
              <a:t>Y</a:t>
            </a:r>
            <a:r>
              <a:rPr lang="en-US" altLang="en-US" sz="2400" b="0" smtClean="0">
                <a:latin typeface="Times New Roman" pitchFamily="18" charset="0"/>
                <a:cs typeface="Times New Roman" pitchFamily="18" charset="0"/>
              </a:rPr>
              <a:t>=0:</a:t>
            </a:r>
            <a:endParaRPr lang="el-GR" altLang="en-US" sz="2400" b="0" smtClean="0">
              <a:latin typeface="Times New Roman" pitchFamily="18" charset="0"/>
              <a:cs typeface="Times New Roman" pitchFamily="18" charset="0"/>
            </a:endParaRPr>
          </a:p>
          <a:p>
            <a:pPr algn="l">
              <a:buFont typeface="Wingdings" pitchFamily="2" charset="2"/>
              <a:buChar char="Ø"/>
            </a:pPr>
            <a:endParaRPr lang="el-GR" altLang="en-US" sz="2400" b="0" smtClean="0">
              <a:latin typeface="Times New Roman" pitchFamily="18" charset="0"/>
              <a:cs typeface="Times New Roman" pitchFamily="18" charset="0"/>
            </a:endParaRPr>
          </a:p>
          <a:p>
            <a:pPr algn="l">
              <a:buFont typeface="Wingdings" pitchFamily="2" charset="2"/>
              <a:buChar char="Ø"/>
            </a:pPr>
            <a:endParaRPr lang="el-GR" altLang="en-US" sz="2400" b="0" smtClean="0">
              <a:latin typeface="Times New Roman" pitchFamily="18" charset="0"/>
              <a:cs typeface="Times New Roman" pitchFamily="18" charset="0"/>
            </a:endParaRPr>
          </a:p>
          <a:p>
            <a:pPr algn="l">
              <a:buFont typeface="Wingdings" pitchFamily="2" charset="2"/>
              <a:buChar char="Ø"/>
            </a:pPr>
            <a:endParaRPr lang="el-GR" altLang="en-US" sz="2400" b="0" smtClean="0">
              <a:latin typeface="Times New Roman" pitchFamily="18" charset="0"/>
              <a:cs typeface="Times New Roman" pitchFamily="18" charset="0"/>
            </a:endParaRPr>
          </a:p>
          <a:p>
            <a:pPr algn="l">
              <a:buFont typeface="Wingdings" pitchFamily="2" charset="2"/>
              <a:buChar char="Ø"/>
            </a:pPr>
            <a:endParaRPr lang="el-GR" altLang="en-US" sz="2400" b="0" smtClean="0">
              <a:latin typeface="Times New Roman" pitchFamily="18" charset="0"/>
              <a:cs typeface="Times New Roman" pitchFamily="18" charset="0"/>
            </a:endParaRPr>
          </a:p>
          <a:p>
            <a:pPr algn="just">
              <a:buFont typeface="Wingdings" pitchFamily="2" charset="2"/>
              <a:buChar char="Ø"/>
            </a:pPr>
            <a:r>
              <a:rPr lang="en-US" altLang="en-US" sz="2400" b="0" smtClean="0">
                <a:latin typeface="Times New Roman" pitchFamily="18" charset="0"/>
                <a:cs typeface="Times New Roman" pitchFamily="18" charset="0"/>
              </a:rPr>
              <a:t>Now this probability depends on the (probability) distribution of </a:t>
            </a:r>
            <a:r>
              <a:rPr lang="en-US" altLang="en-US" sz="2400" b="0" i="1" smtClean="0">
                <a:latin typeface="Times New Roman" pitchFamily="18" charset="0"/>
                <a:cs typeface="Times New Roman" pitchFamily="18" charset="0"/>
              </a:rPr>
              <a:t>Y</a:t>
            </a:r>
            <a:r>
              <a:rPr lang="en-US" altLang="en-US" sz="2400" b="0" i="1" baseline="-25000" smtClean="0">
                <a:latin typeface="Times New Roman" pitchFamily="18" charset="0"/>
                <a:cs typeface="Times New Roman" pitchFamily="18" charset="0"/>
              </a:rPr>
              <a:t>i</a:t>
            </a:r>
            <a:r>
              <a:rPr lang="el-GR" altLang="en-US" sz="2400" b="0" smtClean="0">
                <a:latin typeface="Times New Roman" pitchFamily="18" charset="0"/>
                <a:cs typeface="Times New Roman" pitchFamily="18" charset="0"/>
              </a:rPr>
              <a:t>,</a:t>
            </a:r>
            <a:r>
              <a:rPr lang="en-US" altLang="en-US" sz="2400" b="0" smtClean="0">
                <a:latin typeface="Times New Roman" pitchFamily="18" charset="0"/>
                <a:cs typeface="Times New Roman" pitchFamily="18" charset="0"/>
              </a:rPr>
              <a:t> which in turn</a:t>
            </a:r>
            <a:r>
              <a:rPr lang="el-GR" altLang="en-US" sz="2400" b="0" smtClean="0">
                <a:latin typeface="Times New Roman" pitchFamily="18" charset="0"/>
                <a:cs typeface="Times New Roman" pitchFamily="18" charset="0"/>
              </a:rPr>
              <a:t> </a:t>
            </a:r>
            <a:r>
              <a:rPr lang="en-US" altLang="en-US" sz="2400" b="0" smtClean="0">
                <a:latin typeface="Times New Roman" pitchFamily="18" charset="0"/>
                <a:cs typeface="Times New Roman" pitchFamily="18" charset="0"/>
              </a:rPr>
              <a:t>depends on the probability distribution of the error term, </a:t>
            </a:r>
            <a:r>
              <a:rPr lang="en-US" altLang="en-US" sz="2400" b="0" i="1" smtClean="0">
                <a:latin typeface="Times New Roman" pitchFamily="18" charset="0"/>
                <a:cs typeface="Times New Roman" pitchFamily="18" charset="0"/>
              </a:rPr>
              <a:t>u</a:t>
            </a:r>
            <a:r>
              <a:rPr lang="en-US" altLang="en-US" sz="2400" b="0" i="1" baseline="-25000"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a:t>
            </a:r>
          </a:p>
        </p:txBody>
      </p:sp>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8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8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8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8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85"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3074" name="Object 41"/>
          <p:cNvGraphicFramePr>
            <a:graphicFrameLocks noChangeAspect="1"/>
          </p:cNvGraphicFramePr>
          <p:nvPr/>
        </p:nvGraphicFramePr>
        <p:xfrm>
          <a:off x="3059113" y="1916113"/>
          <a:ext cx="3673475" cy="1655762"/>
        </p:xfrm>
        <a:graphic>
          <a:graphicData uri="http://schemas.openxmlformats.org/presentationml/2006/ole">
            <p:oleObj spid="_x0000_s48130" r:id="rId3" imgW="1701800" imgH="889000" progId="">
              <p:embed/>
            </p:oleObj>
          </a:graphicData>
        </a:graphic>
      </p:graphicFrame>
      <p:sp>
        <p:nvSpPr>
          <p:cNvPr id="3086"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3087"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title"/>
          </p:nvPr>
        </p:nvSpPr>
        <p:spPr bwMode="auto">
          <a:xfrm>
            <a:off x="504825" y="333375"/>
            <a:ext cx="8315325" cy="576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THE LOGIT MODEL (CONT.)</a:t>
            </a:r>
          </a:p>
        </p:txBody>
      </p:sp>
      <p:sp>
        <p:nvSpPr>
          <p:cNvPr id="4102" name="Content Placeholder 2"/>
          <p:cNvSpPr>
            <a:spLocks noGrp="1"/>
          </p:cNvSpPr>
          <p:nvPr>
            <p:ph idx="1"/>
          </p:nvPr>
        </p:nvSpPr>
        <p:spPr>
          <a:xfrm>
            <a:off x="107950" y="1052513"/>
            <a:ext cx="8783638" cy="5472112"/>
          </a:xfrm>
        </p:spPr>
        <p:txBody>
          <a:bodyPr/>
          <a:lstStyle/>
          <a:p>
            <a:pPr algn="l">
              <a:buFont typeface="Wingdings" pitchFamily="2" charset="2"/>
              <a:buChar char="Ø"/>
            </a:pPr>
            <a:r>
              <a:rPr lang="en-US" altLang="en-US" sz="2400" b="0" dirty="0" smtClean="0">
                <a:latin typeface="Times New Roman" pitchFamily="18" charset="0"/>
                <a:cs typeface="Times New Roman" pitchFamily="18" charset="0"/>
              </a:rPr>
              <a:t>If the probability is symmetric around zero, then the previous equation can be written as:</a:t>
            </a:r>
          </a:p>
          <a:p>
            <a:pPr algn="l">
              <a:buFont typeface="Wingdings" pitchFamily="2" charset="2"/>
              <a:buChar char="Ø"/>
            </a:pPr>
            <a:endParaRPr lang="en-US" altLang="en-US" sz="2400" b="0" dirty="0" smtClean="0">
              <a:latin typeface="Times New Roman" pitchFamily="18" charset="0"/>
              <a:cs typeface="Times New Roman" pitchFamily="18" charset="0"/>
            </a:endParaRPr>
          </a:p>
          <a:p>
            <a:pPr algn="l">
              <a:buFont typeface="Wingdings" pitchFamily="2" charset="2"/>
              <a:buChar char="Ø"/>
            </a:pPr>
            <a:r>
              <a:rPr lang="en-US" altLang="en-US" sz="2400" b="0" dirty="0" smtClean="0">
                <a:latin typeface="Times New Roman" pitchFamily="18" charset="0"/>
                <a:cs typeface="Times New Roman" pitchFamily="18" charset="0"/>
              </a:rPr>
              <a:t>Therefore:</a:t>
            </a:r>
          </a:p>
          <a:p>
            <a:pPr algn="l">
              <a:buFontTx/>
              <a:buNone/>
            </a:pPr>
            <a:endParaRPr lang="en-US" altLang="en-US" sz="2400" b="0" dirty="0" smtClean="0">
              <a:latin typeface="Times New Roman" pitchFamily="18" charset="0"/>
              <a:cs typeface="Times New Roman" pitchFamily="18" charset="0"/>
            </a:endParaRPr>
          </a:p>
          <a:p>
            <a:pPr algn="just">
              <a:buFontTx/>
              <a:buNone/>
            </a:pPr>
            <a:r>
              <a:rPr lang="en-US" altLang="en-US" sz="2400" b="0" i="1" dirty="0" smtClean="0">
                <a:latin typeface="Times New Roman" pitchFamily="18" charset="0"/>
                <a:cs typeface="Times New Roman" pitchFamily="18" charset="0"/>
              </a:rPr>
              <a:t>P</a:t>
            </a:r>
            <a:r>
              <a:rPr lang="en-US" altLang="en-US" sz="2400" b="0" i="1" baseline="-25000" dirty="0" smtClean="0">
                <a:latin typeface="Times New Roman" pitchFamily="18" charset="0"/>
                <a:cs typeface="Times New Roman" pitchFamily="18" charset="0"/>
              </a:rPr>
              <a:t>i</a:t>
            </a:r>
            <a:r>
              <a:rPr lang="en-US" altLang="en-US" sz="2400" b="0" dirty="0" smtClean="0">
                <a:latin typeface="Times New Roman" pitchFamily="18" charset="0"/>
                <a:cs typeface="Times New Roman" pitchFamily="18" charset="0"/>
              </a:rPr>
              <a:t> depends on the particular probability distribution of </a:t>
            </a:r>
            <a:r>
              <a:rPr lang="en-US" altLang="en-US" sz="2400" b="0" i="1" dirty="0" err="1" smtClean="0">
                <a:latin typeface="Times New Roman" pitchFamily="18" charset="0"/>
                <a:cs typeface="Times New Roman" pitchFamily="18" charset="0"/>
              </a:rPr>
              <a:t>u</a:t>
            </a:r>
            <a:r>
              <a:rPr lang="en-US" altLang="en-US" sz="2400" b="0" i="1" baseline="-25000" dirty="0" err="1" smtClean="0">
                <a:latin typeface="Times New Roman" pitchFamily="18" charset="0"/>
                <a:cs typeface="Times New Roman" pitchFamily="18" charset="0"/>
              </a:rPr>
              <a:t>i</a:t>
            </a:r>
            <a:r>
              <a:rPr lang="en-US" altLang="en-US" sz="2400" b="0" dirty="0" smtClean="0">
                <a:latin typeface="Times New Roman" pitchFamily="18" charset="0"/>
                <a:cs typeface="Times New Roman" pitchFamily="18" charset="0"/>
              </a:rPr>
              <a:t>  which is assumed to follow a </a:t>
            </a:r>
            <a:r>
              <a:rPr lang="en-US" altLang="en-US" sz="2400" dirty="0" smtClean="0">
                <a:latin typeface="Times New Roman" pitchFamily="18" charset="0"/>
                <a:cs typeface="Times New Roman" pitchFamily="18" charset="0"/>
              </a:rPr>
              <a:t>cumulative probability distribution</a:t>
            </a:r>
            <a:endParaRPr lang="en-US" altLang="en-US" sz="2400" b="0" dirty="0" smtClean="0">
              <a:latin typeface="Times New Roman" pitchFamily="18" charset="0"/>
              <a:cs typeface="Times New Roman" pitchFamily="18" charset="0"/>
            </a:endParaRPr>
          </a:p>
          <a:p>
            <a:pPr algn="just">
              <a:buFont typeface="Wingdings" pitchFamily="2" charset="2"/>
              <a:buChar char="Ø"/>
            </a:pPr>
            <a:r>
              <a:rPr lang="en-US" altLang="en-US" sz="2400" b="0" dirty="0" smtClean="0">
                <a:latin typeface="Times New Roman" pitchFamily="18" charset="0"/>
                <a:cs typeface="Times New Roman" pitchFamily="18" charset="0"/>
              </a:rPr>
              <a:t>Remember that the probability that a random variable takes a value less than some specified value is given by the </a:t>
            </a:r>
            <a:r>
              <a:rPr lang="en-US" altLang="en-US" sz="2400" b="0" i="1" dirty="0" smtClean="0">
                <a:latin typeface="Times New Roman" pitchFamily="18" charset="0"/>
                <a:cs typeface="Times New Roman" pitchFamily="18" charset="0"/>
              </a:rPr>
              <a:t>cumulative distribution function</a:t>
            </a:r>
            <a:r>
              <a:rPr lang="en-US" altLang="en-US" sz="2400" b="0" dirty="0" smtClean="0">
                <a:latin typeface="Times New Roman" pitchFamily="18" charset="0"/>
                <a:cs typeface="Times New Roman" pitchFamily="18" charset="0"/>
              </a:rPr>
              <a:t> (CDF) of that variable.</a:t>
            </a:r>
          </a:p>
          <a:p>
            <a:pPr lvl="1" algn="just">
              <a:buFont typeface="Wingdings" pitchFamily="2" charset="2"/>
              <a:buChar char="Ø"/>
            </a:pPr>
            <a:r>
              <a:rPr lang="en-US" altLang="en-US" sz="2000" dirty="0" smtClean="0">
                <a:latin typeface="Times New Roman" pitchFamily="18" charset="0"/>
                <a:cs typeface="Times New Roman" pitchFamily="18" charset="0"/>
              </a:rPr>
              <a:t>Recall from elementary statistics that the cumulative distribution function of a random variable </a:t>
            </a:r>
            <a:r>
              <a:rPr lang="en-US" altLang="en-US" sz="2000" i="1" dirty="0" smtClean="0">
                <a:latin typeface="Times New Roman" pitchFamily="18" charset="0"/>
                <a:cs typeface="Times New Roman" pitchFamily="18" charset="0"/>
              </a:rPr>
              <a:t>X</a:t>
            </a:r>
            <a:r>
              <a:rPr lang="en-US" altLang="en-US" sz="2000" dirty="0" smtClean="0">
                <a:latin typeface="Times New Roman" pitchFamily="18" charset="0"/>
                <a:cs typeface="Times New Roman" pitchFamily="18" charset="0"/>
              </a:rPr>
              <a:t>, </a:t>
            </a:r>
            <a:r>
              <a:rPr lang="en-US" altLang="en-US" sz="2000" i="1" dirty="0" smtClean="0">
                <a:latin typeface="Times New Roman" pitchFamily="18" charset="0"/>
                <a:cs typeface="Times New Roman" pitchFamily="18" charset="0"/>
              </a:rPr>
              <a:t>F(X)</a:t>
            </a:r>
            <a:r>
              <a:rPr lang="en-US" altLang="en-US" sz="2000" dirty="0" smtClean="0">
                <a:latin typeface="Times New Roman" pitchFamily="18" charset="0"/>
                <a:cs typeface="Times New Roman" pitchFamily="18" charset="0"/>
              </a:rPr>
              <a:t>, is defined as:                         where </a:t>
            </a:r>
            <a:r>
              <a:rPr lang="en-US" altLang="en-US" sz="2000" i="1" dirty="0" smtClean="0">
                <a:latin typeface="Times New Roman" pitchFamily="18" charset="0"/>
                <a:cs typeface="Times New Roman" pitchFamily="18" charset="0"/>
              </a:rPr>
              <a:t>x</a:t>
            </a:r>
            <a:r>
              <a:rPr lang="en-US" altLang="en-US" sz="2000" dirty="0" smtClean="0">
                <a:latin typeface="Times New Roman" pitchFamily="18" charset="0"/>
                <a:cs typeface="Times New Roman" pitchFamily="18" charset="0"/>
              </a:rPr>
              <a:t> is a particular value of </a:t>
            </a:r>
            <a:r>
              <a:rPr lang="en-US" altLang="en-US" sz="2000" i="1" dirty="0" smtClean="0">
                <a:latin typeface="Times New Roman" pitchFamily="18" charset="0"/>
                <a:cs typeface="Times New Roman" pitchFamily="18" charset="0"/>
              </a:rPr>
              <a:t>X</a:t>
            </a:r>
          </a:p>
          <a:p>
            <a:pPr algn="l">
              <a:buFont typeface="Wingdings" pitchFamily="2" charset="2"/>
              <a:buChar char="Ø"/>
            </a:pPr>
            <a:endParaRPr lang="en-US" altLang="en-US" sz="2400" b="0" dirty="0" smtClean="0">
              <a:latin typeface="Times New Roman" pitchFamily="18" charset="0"/>
              <a:cs typeface="Times New Roman" pitchFamily="18" charset="0"/>
            </a:endParaRPr>
          </a:p>
        </p:txBody>
      </p:sp>
      <p:sp>
        <p:nvSpPr>
          <p:cNvPr id="410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0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0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0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0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11"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12"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13"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1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4098" name="Object 8"/>
          <p:cNvGraphicFramePr>
            <a:graphicFrameLocks noChangeAspect="1"/>
          </p:cNvGraphicFramePr>
          <p:nvPr/>
        </p:nvGraphicFramePr>
        <p:xfrm>
          <a:off x="3857625" y="1500188"/>
          <a:ext cx="3787775" cy="500062"/>
        </p:xfrm>
        <a:graphic>
          <a:graphicData uri="http://schemas.openxmlformats.org/presentationml/2006/ole">
            <p:oleObj spid="_x0000_s49154" r:id="rId3" imgW="1778000" imgH="228600" progId="">
              <p:embed/>
            </p:oleObj>
          </a:graphicData>
        </a:graphic>
      </p:graphicFrame>
      <p:sp>
        <p:nvSpPr>
          <p:cNvPr id="411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4099" name="Object 10"/>
          <p:cNvGraphicFramePr>
            <a:graphicFrameLocks noChangeAspect="1"/>
          </p:cNvGraphicFramePr>
          <p:nvPr/>
        </p:nvGraphicFramePr>
        <p:xfrm>
          <a:off x="2214546" y="2214554"/>
          <a:ext cx="2214578" cy="1016041"/>
        </p:xfrm>
        <a:graphic>
          <a:graphicData uri="http://schemas.openxmlformats.org/presentationml/2006/ole">
            <p:oleObj spid="_x0000_s49155" r:id="rId4" imgW="1079500" imgH="457200" progId="">
              <p:embed/>
            </p:oleObj>
          </a:graphicData>
        </a:graphic>
      </p:graphicFrame>
      <p:sp>
        <p:nvSpPr>
          <p:cNvPr id="411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18"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19"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4100" name="Object 27"/>
          <p:cNvGraphicFramePr>
            <a:graphicFrameLocks noChangeAspect="1"/>
          </p:cNvGraphicFramePr>
          <p:nvPr/>
        </p:nvGraphicFramePr>
        <p:xfrm>
          <a:off x="5286375" y="5500688"/>
          <a:ext cx="2195513" cy="357187"/>
        </p:xfrm>
        <a:graphic>
          <a:graphicData uri="http://schemas.openxmlformats.org/presentationml/2006/ole">
            <p:oleObj spid="_x0000_s49156" name="Εξίσωση" r:id="rId5" imgW="1130040" imgH="21564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title"/>
          </p:nvPr>
        </p:nvSpPr>
        <p:spPr bwMode="auto">
          <a:xfrm>
            <a:off x="504825" y="333375"/>
            <a:ext cx="8315325" cy="576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THE LOGIT MODEL (CONT.)</a:t>
            </a:r>
          </a:p>
        </p:txBody>
      </p:sp>
      <p:sp>
        <p:nvSpPr>
          <p:cNvPr id="5126" name="Content Placeholder 2"/>
          <p:cNvSpPr>
            <a:spLocks noGrp="1"/>
          </p:cNvSpPr>
          <p:nvPr>
            <p:ph idx="1"/>
          </p:nvPr>
        </p:nvSpPr>
        <p:spPr>
          <a:xfrm>
            <a:off x="323850" y="1052513"/>
            <a:ext cx="8567738" cy="4752975"/>
          </a:xfrm>
        </p:spPr>
        <p:txBody>
          <a:bodyPr/>
          <a:lstStyle/>
          <a:p>
            <a:pPr algn="just">
              <a:buFont typeface="Wingdings" pitchFamily="2" charset="2"/>
              <a:buChar char="Ø"/>
            </a:pPr>
            <a:r>
              <a:rPr lang="en-US" altLang="en-US" sz="2400" b="0" smtClean="0">
                <a:latin typeface="Times New Roman" pitchFamily="18" charset="0"/>
                <a:cs typeface="Times New Roman" pitchFamily="18" charset="0"/>
              </a:rPr>
              <a:t>The logit model assumes that the probability distribution of </a:t>
            </a:r>
            <a:r>
              <a:rPr lang="en-US" altLang="en-US" sz="2400" b="0" i="1" smtClean="0">
                <a:latin typeface="Times New Roman" pitchFamily="18" charset="0"/>
                <a:cs typeface="Times New Roman" pitchFamily="18" charset="0"/>
              </a:rPr>
              <a:t>u</a:t>
            </a:r>
            <a:r>
              <a:rPr lang="en-US" altLang="en-US" sz="2400" b="0" i="1" baseline="-25000"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 follows the logistic probability distribution, which for our example can be written as:</a:t>
            </a:r>
          </a:p>
          <a:p>
            <a:pPr algn="l">
              <a:buFontTx/>
              <a:buNone/>
            </a:pPr>
            <a:r>
              <a:rPr lang="el-GR" altLang="en-US" sz="2400" b="0" smtClean="0">
                <a:latin typeface="Times New Roman" pitchFamily="18" charset="0"/>
                <a:cs typeface="Times New Roman" pitchFamily="18" charset="0"/>
              </a:rPr>
              <a:t>                                                                              (8.7)</a:t>
            </a:r>
            <a:endParaRPr lang="en-US" altLang="en-US" sz="2400" b="0" smtClean="0">
              <a:latin typeface="Times New Roman" pitchFamily="18" charset="0"/>
              <a:cs typeface="Times New Roman" pitchFamily="18" charset="0"/>
            </a:endParaRPr>
          </a:p>
          <a:p>
            <a:pPr algn="l">
              <a:buFont typeface="Wingdings" pitchFamily="2" charset="2"/>
              <a:buChar char="Ø"/>
            </a:pPr>
            <a:endParaRPr lang="en-US" altLang="en-US" sz="2400" b="0" smtClean="0">
              <a:latin typeface="Times New Roman" pitchFamily="18" charset="0"/>
              <a:cs typeface="Times New Roman" pitchFamily="18" charset="0"/>
            </a:endParaRPr>
          </a:p>
          <a:p>
            <a:pPr lvl="1">
              <a:buFontTx/>
              <a:buNone/>
            </a:pPr>
            <a:r>
              <a:rPr lang="en-US" altLang="en-US" sz="2000" smtClean="0">
                <a:latin typeface="Times New Roman" pitchFamily="18" charset="0"/>
                <a:cs typeface="Times New Roman" pitchFamily="18" charset="0"/>
              </a:rPr>
              <a:t>where  </a:t>
            </a:r>
            <a:r>
              <a:rPr lang="en-US" altLang="en-US" sz="2000" i="1" smtClean="0">
                <a:latin typeface="Times New Roman" pitchFamily="18" charset="0"/>
                <a:cs typeface="Times New Roman" pitchFamily="18" charset="0"/>
              </a:rPr>
              <a:t>P</a:t>
            </a:r>
            <a:r>
              <a:rPr lang="en-US" altLang="en-US" sz="2000" i="1" baseline="-25000" smtClean="0">
                <a:latin typeface="Times New Roman" pitchFamily="18" charset="0"/>
                <a:cs typeface="Times New Roman" pitchFamily="18" charset="0"/>
              </a:rPr>
              <a:t>i</a:t>
            </a:r>
            <a:r>
              <a:rPr lang="en-US" altLang="en-US" sz="2000" smtClean="0">
                <a:latin typeface="Times New Roman" pitchFamily="18" charset="0"/>
                <a:cs typeface="Times New Roman" pitchFamily="18" charset="0"/>
              </a:rPr>
              <a:t> is the probability of smoking (ie </a:t>
            </a:r>
            <a:r>
              <a:rPr lang="en-US" altLang="en-US" sz="2000" i="1" smtClean="0">
                <a:latin typeface="Times New Roman" pitchFamily="18" charset="0"/>
                <a:cs typeface="Times New Roman" pitchFamily="18" charset="0"/>
              </a:rPr>
              <a:t>Y</a:t>
            </a:r>
            <a:r>
              <a:rPr lang="en-US" altLang="en-US" sz="2000" i="1" baseline="-25000" smtClean="0">
                <a:latin typeface="Times New Roman" pitchFamily="18" charset="0"/>
                <a:cs typeface="Times New Roman" pitchFamily="18" charset="0"/>
              </a:rPr>
              <a:t>i</a:t>
            </a:r>
            <a:r>
              <a:rPr lang="en-US" altLang="en-US" sz="2000" i="1" smtClean="0">
                <a:latin typeface="Times New Roman" pitchFamily="18" charset="0"/>
                <a:cs typeface="Times New Roman" pitchFamily="18" charset="0"/>
              </a:rPr>
              <a:t>=1</a:t>
            </a:r>
            <a:r>
              <a:rPr lang="en-US" altLang="en-US" sz="2000" smtClean="0">
                <a:latin typeface="Times New Roman" pitchFamily="18" charset="0"/>
                <a:cs typeface="Times New Roman" pitchFamily="18" charset="0"/>
              </a:rPr>
              <a:t>) and                     + </a:t>
            </a:r>
            <a:r>
              <a:rPr lang="en-US" altLang="en-US" sz="2000" i="1" smtClean="0">
                <a:latin typeface="Times New Roman" pitchFamily="18" charset="0"/>
                <a:cs typeface="Times New Roman" pitchFamily="18" charset="0"/>
              </a:rPr>
              <a:t>u</a:t>
            </a:r>
            <a:r>
              <a:rPr lang="en-US" altLang="en-US" sz="2000" i="1" baseline="-25000" smtClean="0">
                <a:latin typeface="Times New Roman" pitchFamily="18" charset="0"/>
                <a:cs typeface="Times New Roman" pitchFamily="18" charset="0"/>
              </a:rPr>
              <a:t>i</a:t>
            </a:r>
            <a:r>
              <a:rPr lang="el-GR" altLang="en-US" sz="2000" i="1" baseline="-25000" smtClean="0">
                <a:latin typeface="Times New Roman" pitchFamily="18" charset="0"/>
                <a:cs typeface="Times New Roman" pitchFamily="18" charset="0"/>
              </a:rPr>
              <a:t>    </a:t>
            </a:r>
            <a:r>
              <a:rPr lang="el-GR" altLang="en-US" sz="2000" smtClean="0">
                <a:latin typeface="Times New Roman" pitchFamily="18" charset="0"/>
                <a:cs typeface="Times New Roman" pitchFamily="18" charset="0"/>
              </a:rPr>
              <a:t>(8.8)</a:t>
            </a:r>
            <a:endParaRPr lang="en-US" altLang="en-US" sz="2000" smtClean="0">
              <a:latin typeface="Times New Roman" pitchFamily="18" charset="0"/>
              <a:cs typeface="Times New Roman" pitchFamily="18" charset="0"/>
            </a:endParaRPr>
          </a:p>
          <a:p>
            <a:pPr algn="l">
              <a:buFontTx/>
              <a:buNone/>
            </a:pPr>
            <a:r>
              <a:rPr lang="en-US" altLang="en-US" sz="2400" b="0" smtClean="0">
                <a:latin typeface="Times New Roman" pitchFamily="18" charset="0"/>
                <a:cs typeface="Times New Roman" pitchFamily="18" charset="0"/>
              </a:rPr>
              <a:t>                               </a:t>
            </a:r>
            <a:endParaRPr lang="en-US" altLang="en-US" sz="2400" b="0" i="1" smtClean="0">
              <a:latin typeface="Times New Roman" pitchFamily="18" charset="0"/>
              <a:cs typeface="Times New Roman" pitchFamily="18" charset="0"/>
            </a:endParaRPr>
          </a:p>
          <a:p>
            <a:pPr algn="l">
              <a:buFont typeface="Wingdings" pitchFamily="2" charset="2"/>
              <a:buChar char="Ø"/>
            </a:pPr>
            <a:r>
              <a:rPr lang="en-US" altLang="en-US" sz="2000" b="0" smtClean="0">
                <a:latin typeface="Times New Roman" pitchFamily="18" charset="0"/>
                <a:cs typeface="Times New Roman" pitchFamily="18" charset="0"/>
              </a:rPr>
              <a:t>The probability that </a:t>
            </a:r>
            <a:r>
              <a:rPr lang="en-US" altLang="en-US" sz="2000" b="0" i="1" smtClean="0">
                <a:latin typeface="Times New Roman" pitchFamily="18" charset="0"/>
                <a:cs typeface="Times New Roman" pitchFamily="18" charset="0"/>
              </a:rPr>
              <a:t>P(Y=0)</a:t>
            </a:r>
            <a:r>
              <a:rPr lang="en-US" altLang="en-US" sz="2000" b="0" smtClean="0">
                <a:latin typeface="Times New Roman" pitchFamily="18" charset="0"/>
                <a:cs typeface="Times New Roman" pitchFamily="18" charset="0"/>
              </a:rPr>
              <a:t>, that is, the person is not a smoker, is given by </a:t>
            </a:r>
            <a:r>
              <a:rPr lang="en-US" altLang="en-US" sz="2400" b="0" smtClean="0">
                <a:latin typeface="Times New Roman" pitchFamily="18" charset="0"/>
                <a:cs typeface="Times New Roman" pitchFamily="18" charset="0"/>
              </a:rPr>
              <a:t>:</a:t>
            </a:r>
            <a:endParaRPr lang="el-GR" altLang="en-US" sz="2400" b="0" smtClean="0">
              <a:latin typeface="Times New Roman" pitchFamily="18" charset="0"/>
              <a:cs typeface="Times New Roman" pitchFamily="18" charset="0"/>
            </a:endParaRPr>
          </a:p>
          <a:p>
            <a:pPr algn="l">
              <a:buFont typeface="Wingdings" pitchFamily="2" charset="2"/>
              <a:buChar char="Ø"/>
            </a:pPr>
            <a:endParaRPr lang="el-GR" altLang="en-US" sz="2400" b="0" smtClean="0">
              <a:latin typeface="Times New Roman" pitchFamily="18" charset="0"/>
              <a:cs typeface="Times New Roman" pitchFamily="18" charset="0"/>
            </a:endParaRPr>
          </a:p>
          <a:p>
            <a:pPr algn="l">
              <a:buFontTx/>
              <a:buNone/>
            </a:pPr>
            <a:r>
              <a:rPr lang="el-GR" altLang="en-US" sz="2400" b="0" smtClean="0">
                <a:latin typeface="Times New Roman" pitchFamily="18" charset="0"/>
                <a:cs typeface="Times New Roman" pitchFamily="18" charset="0"/>
              </a:rPr>
              <a:t>                                                                       (8.9)</a:t>
            </a:r>
            <a:endParaRPr lang="en-US" altLang="en-US" sz="2400" b="0" smtClean="0">
              <a:latin typeface="Times New Roman" pitchFamily="18" charset="0"/>
              <a:cs typeface="Times New Roman" pitchFamily="18" charset="0"/>
            </a:endParaRPr>
          </a:p>
        </p:txBody>
      </p:sp>
      <p:sp>
        <p:nvSpPr>
          <p:cNvPr id="512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5"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6"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7"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3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4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4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5122" name="Object 12"/>
          <p:cNvGraphicFramePr>
            <a:graphicFrameLocks noChangeAspect="1"/>
          </p:cNvGraphicFramePr>
          <p:nvPr/>
        </p:nvGraphicFramePr>
        <p:xfrm>
          <a:off x="4211638" y="1916113"/>
          <a:ext cx="1800225" cy="1000125"/>
        </p:xfrm>
        <a:graphic>
          <a:graphicData uri="http://schemas.openxmlformats.org/presentationml/2006/ole">
            <p:oleObj spid="_x0000_s50178" r:id="rId3" imgW="774364" imgH="431613" progId="">
              <p:embed/>
            </p:oleObj>
          </a:graphicData>
        </a:graphic>
      </p:graphicFrame>
      <p:sp>
        <p:nvSpPr>
          <p:cNvPr id="514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5123" name="Object 14"/>
          <p:cNvGraphicFramePr>
            <a:graphicFrameLocks noChangeAspect="1"/>
          </p:cNvGraphicFramePr>
          <p:nvPr/>
        </p:nvGraphicFramePr>
        <p:xfrm>
          <a:off x="6429375" y="3071813"/>
          <a:ext cx="1079500" cy="431800"/>
        </p:xfrm>
        <a:graphic>
          <a:graphicData uri="http://schemas.openxmlformats.org/presentationml/2006/ole">
            <p:oleObj spid="_x0000_s50179" r:id="rId4" imgW="571252" imgH="228501" progId="">
              <p:embed/>
            </p:oleObj>
          </a:graphicData>
        </a:graphic>
      </p:graphicFrame>
      <p:sp>
        <p:nvSpPr>
          <p:cNvPr id="5143"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5124" name="Object 16"/>
          <p:cNvGraphicFramePr>
            <a:graphicFrameLocks noChangeAspect="1"/>
          </p:cNvGraphicFramePr>
          <p:nvPr/>
        </p:nvGraphicFramePr>
        <p:xfrm>
          <a:off x="3348038" y="4508500"/>
          <a:ext cx="1938337" cy="863600"/>
        </p:xfrm>
        <a:graphic>
          <a:graphicData uri="http://schemas.openxmlformats.org/presentationml/2006/ole">
            <p:oleObj spid="_x0000_s50180" r:id="rId5" imgW="875920" imgH="393529"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bwMode="auto">
          <a:xfrm>
            <a:off x="504825" y="115888"/>
            <a:ext cx="8315325" cy="504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THE LOGIT MODEL (CONT.)</a:t>
            </a:r>
          </a:p>
        </p:txBody>
      </p:sp>
      <p:sp>
        <p:nvSpPr>
          <p:cNvPr id="6149" name="Content Placeholder 2"/>
          <p:cNvSpPr>
            <a:spLocks noGrp="1"/>
          </p:cNvSpPr>
          <p:nvPr>
            <p:ph idx="1"/>
          </p:nvPr>
        </p:nvSpPr>
        <p:spPr>
          <a:xfrm>
            <a:off x="323850" y="620713"/>
            <a:ext cx="8567738" cy="5184775"/>
          </a:xfrm>
        </p:spPr>
        <p:txBody>
          <a:bodyPr/>
          <a:lstStyle/>
          <a:p>
            <a:pPr algn="just">
              <a:buFont typeface="Wingdings" pitchFamily="2" charset="2"/>
              <a:buChar char="Ø"/>
            </a:pPr>
            <a:r>
              <a:rPr lang="en-US" altLang="en-US" sz="2400" b="0" dirty="0" smtClean="0">
                <a:latin typeface="Times New Roman" pitchFamily="18" charset="0"/>
                <a:cs typeface="Times New Roman" pitchFamily="18" charset="0"/>
              </a:rPr>
              <a:t>The ratio of the two probabilities is the odds ratio in favor of the outcome</a:t>
            </a:r>
            <a:r>
              <a:rPr lang="el-GR" altLang="en-US" sz="2400" b="0" dirty="0" smtClean="0">
                <a:latin typeface="Times New Roman" pitchFamily="18" charset="0"/>
                <a:cs typeface="Times New Roman" pitchFamily="18" charset="0"/>
              </a:rPr>
              <a:t> (</a:t>
            </a:r>
            <a:r>
              <a:rPr lang="en-US" altLang="en-US" sz="2400" b="0" dirty="0" smtClean="0">
                <a:latin typeface="Times New Roman" pitchFamily="18" charset="0"/>
                <a:cs typeface="Times New Roman" pitchFamily="18" charset="0"/>
              </a:rPr>
              <a:t>that is the probability that a</a:t>
            </a:r>
            <a:r>
              <a:rPr lang="el-GR" altLang="en-US" sz="2400" b="0" dirty="0" smtClean="0">
                <a:latin typeface="Times New Roman" pitchFamily="18" charset="0"/>
                <a:cs typeface="Times New Roman" pitchFamily="18" charset="0"/>
              </a:rPr>
              <a:t> </a:t>
            </a:r>
            <a:r>
              <a:rPr lang="en-US" altLang="en-US" sz="2400" b="0" dirty="0" smtClean="0">
                <a:latin typeface="Times New Roman" pitchFamily="18" charset="0"/>
                <a:cs typeface="Times New Roman" pitchFamily="18" charset="0"/>
              </a:rPr>
              <a:t>person is a smoker against the probability that he/she is not</a:t>
            </a:r>
            <a:r>
              <a:rPr lang="el-GR" altLang="en-US" sz="2400" b="0" dirty="0" smtClean="0">
                <a:latin typeface="Times New Roman" pitchFamily="18" charset="0"/>
                <a:cs typeface="Times New Roman" pitchFamily="18" charset="0"/>
              </a:rPr>
              <a:t>)</a:t>
            </a:r>
            <a:r>
              <a:rPr lang="en-US" altLang="en-US" sz="2400" b="0" dirty="0" smtClean="0">
                <a:latin typeface="Times New Roman" pitchFamily="18" charset="0"/>
                <a:cs typeface="Times New Roman" pitchFamily="18" charset="0"/>
              </a:rPr>
              <a:t>:</a:t>
            </a:r>
            <a:endParaRPr lang="el-GR" altLang="en-US" sz="2400" b="0" dirty="0" smtClean="0">
              <a:latin typeface="Times New Roman" pitchFamily="18" charset="0"/>
              <a:cs typeface="Times New Roman" pitchFamily="18" charset="0"/>
            </a:endParaRPr>
          </a:p>
          <a:p>
            <a:pPr algn="just">
              <a:buFont typeface="Wingdings" pitchFamily="2" charset="2"/>
              <a:buChar char="Ø"/>
            </a:pPr>
            <a:endParaRPr lang="el-GR" altLang="en-US" sz="2400" b="0" dirty="0" smtClean="0">
              <a:latin typeface="Times New Roman" pitchFamily="18" charset="0"/>
              <a:cs typeface="Times New Roman" pitchFamily="18" charset="0"/>
            </a:endParaRPr>
          </a:p>
          <a:p>
            <a:pPr algn="just">
              <a:buFontTx/>
              <a:buNone/>
            </a:pPr>
            <a:r>
              <a:rPr lang="el-GR" altLang="en-US" sz="2400" b="0" dirty="0" smtClean="0">
                <a:latin typeface="Times New Roman" pitchFamily="18" charset="0"/>
                <a:cs typeface="Times New Roman" pitchFamily="18" charset="0"/>
              </a:rPr>
              <a:t>                                                                                             (8.10)</a:t>
            </a:r>
            <a:endParaRPr lang="en-US" altLang="en-US" sz="2400" b="0" dirty="0" smtClean="0">
              <a:latin typeface="Times New Roman" pitchFamily="18" charset="0"/>
              <a:cs typeface="Times New Roman" pitchFamily="18" charset="0"/>
            </a:endParaRPr>
          </a:p>
          <a:p>
            <a:pPr algn="l">
              <a:buFontTx/>
              <a:buNone/>
            </a:pPr>
            <a:endParaRPr lang="el-GR" altLang="en-US" sz="2400" b="0" dirty="0" smtClean="0">
              <a:latin typeface="Times New Roman" pitchFamily="18" charset="0"/>
              <a:cs typeface="Times New Roman" pitchFamily="18" charset="0"/>
            </a:endParaRPr>
          </a:p>
          <a:p>
            <a:pPr algn="l">
              <a:buFont typeface="Wingdings" pitchFamily="2" charset="2"/>
              <a:buChar char="Ø"/>
            </a:pPr>
            <a:r>
              <a:rPr lang="en-US" altLang="en-US" sz="2400" b="0" dirty="0" smtClean="0">
                <a:latin typeface="Times New Roman" pitchFamily="18" charset="0"/>
                <a:cs typeface="Times New Roman" pitchFamily="18" charset="0"/>
              </a:rPr>
              <a:t>The log of the odds ratio (</a:t>
            </a:r>
            <a:r>
              <a:rPr lang="en-US" altLang="en-US" sz="2400" dirty="0" err="1" smtClean="0">
                <a:latin typeface="Times New Roman" pitchFamily="18" charset="0"/>
                <a:cs typeface="Times New Roman" pitchFamily="18" charset="0"/>
              </a:rPr>
              <a:t>logit</a:t>
            </a:r>
            <a:r>
              <a:rPr lang="en-US" altLang="en-US" sz="2400" b="0" dirty="0" smtClean="0">
                <a:latin typeface="Times New Roman" pitchFamily="18" charset="0"/>
                <a:cs typeface="Times New Roman" pitchFamily="18" charset="0"/>
              </a:rPr>
              <a:t>) is given as:</a:t>
            </a:r>
            <a:endParaRPr lang="el-GR" altLang="en-US" sz="2400" b="0" dirty="0" smtClean="0">
              <a:latin typeface="Times New Roman" pitchFamily="18" charset="0"/>
              <a:cs typeface="Times New Roman" pitchFamily="18" charset="0"/>
            </a:endParaRPr>
          </a:p>
          <a:p>
            <a:pPr algn="l">
              <a:buFontTx/>
              <a:buNone/>
            </a:pPr>
            <a:r>
              <a:rPr lang="el-GR" altLang="en-US" sz="2400" b="0" dirty="0" smtClean="0">
                <a:latin typeface="Times New Roman" pitchFamily="18" charset="0"/>
                <a:cs typeface="Times New Roman" pitchFamily="18" charset="0"/>
              </a:rPr>
              <a:t>                                                                                               (8.11)</a:t>
            </a:r>
          </a:p>
          <a:p>
            <a:pPr algn="l">
              <a:buFont typeface="Wingdings" pitchFamily="2" charset="2"/>
              <a:buChar char="Ø"/>
            </a:pPr>
            <a:endParaRPr lang="el-GR" altLang="en-US" sz="2400" b="0" dirty="0" smtClean="0">
              <a:latin typeface="Times New Roman" pitchFamily="18" charset="0"/>
              <a:cs typeface="Times New Roman" pitchFamily="18" charset="0"/>
            </a:endParaRPr>
          </a:p>
          <a:p>
            <a:pPr algn="just">
              <a:buFont typeface="Wingdings" pitchFamily="2" charset="2"/>
              <a:buChar char="Ø"/>
            </a:pPr>
            <a:r>
              <a:rPr lang="en-US" altLang="en-US" sz="2400" b="0" dirty="0" smtClean="0">
                <a:latin typeface="Times New Roman" pitchFamily="18" charset="0"/>
                <a:cs typeface="Times New Roman" pitchFamily="18" charset="0"/>
              </a:rPr>
              <a:t>Eq. (8.11) states that the log of the odds ratio is a linear function of the </a:t>
            </a:r>
            <a:r>
              <a:rPr lang="en-US" altLang="en-US" sz="2400" b="0" i="1" dirty="0" smtClean="0">
                <a:latin typeface="Times New Roman" pitchFamily="18" charset="0"/>
                <a:cs typeface="Times New Roman" pitchFamily="18" charset="0"/>
              </a:rPr>
              <a:t>B</a:t>
            </a:r>
            <a:r>
              <a:rPr lang="en-US" altLang="en-US" sz="2400" b="0" dirty="0" smtClean="0">
                <a:latin typeface="Times New Roman" pitchFamily="18" charset="0"/>
                <a:cs typeface="Times New Roman" pitchFamily="18" charset="0"/>
              </a:rPr>
              <a:t>s as</a:t>
            </a:r>
            <a:r>
              <a:rPr lang="el-GR" altLang="en-US" sz="2400" b="0" dirty="0" smtClean="0">
                <a:latin typeface="Times New Roman" pitchFamily="18" charset="0"/>
                <a:cs typeface="Times New Roman" pitchFamily="18" charset="0"/>
              </a:rPr>
              <a:t> </a:t>
            </a:r>
            <a:r>
              <a:rPr lang="en-US" altLang="en-US" sz="2400" b="0" dirty="0" smtClean="0">
                <a:latin typeface="Times New Roman" pitchFamily="18" charset="0"/>
                <a:cs typeface="Times New Roman" pitchFamily="18" charset="0"/>
              </a:rPr>
              <a:t>well as the </a:t>
            </a:r>
            <a:r>
              <a:rPr lang="en-US" altLang="en-US" sz="2400" b="0" i="1" dirty="0" smtClean="0">
                <a:latin typeface="Times New Roman" pitchFamily="18" charset="0"/>
                <a:cs typeface="Times New Roman" pitchFamily="18" charset="0"/>
              </a:rPr>
              <a:t>X</a:t>
            </a:r>
            <a:r>
              <a:rPr lang="en-US" altLang="en-US" sz="2400" b="0" dirty="0" smtClean="0">
                <a:latin typeface="Times New Roman" pitchFamily="18" charset="0"/>
                <a:cs typeface="Times New Roman" pitchFamily="18" charset="0"/>
              </a:rPr>
              <a:t>s. </a:t>
            </a:r>
            <a:r>
              <a:rPr lang="en-US" altLang="en-US" sz="2400" b="0" i="1" dirty="0" smtClean="0">
                <a:latin typeface="Times New Roman" pitchFamily="18" charset="0"/>
                <a:cs typeface="Times New Roman" pitchFamily="18" charset="0"/>
              </a:rPr>
              <a:t>L</a:t>
            </a:r>
            <a:r>
              <a:rPr lang="en-US" altLang="en-US" sz="2400" b="0" i="1" baseline="-25000" dirty="0" smtClean="0">
                <a:latin typeface="Times New Roman" pitchFamily="18" charset="0"/>
                <a:cs typeface="Times New Roman" pitchFamily="18" charset="0"/>
              </a:rPr>
              <a:t>i</a:t>
            </a:r>
            <a:r>
              <a:rPr lang="en-US" altLang="en-US" sz="2400" b="0" dirty="0" smtClean="0">
                <a:latin typeface="Times New Roman" pitchFamily="18" charset="0"/>
                <a:cs typeface="Times New Roman" pitchFamily="18" charset="0"/>
              </a:rPr>
              <a:t> is know as the log</a:t>
            </a:r>
            <a:r>
              <a:rPr lang="el-GR" altLang="en-US" sz="2400" b="0" dirty="0" smtClean="0">
                <a:latin typeface="Times New Roman" pitchFamily="18" charset="0"/>
                <a:cs typeface="Times New Roman" pitchFamily="18" charset="0"/>
              </a:rPr>
              <a:t>ι</a:t>
            </a:r>
            <a:r>
              <a:rPr lang="en-US" altLang="en-US" sz="2400" b="0" dirty="0" smtClean="0">
                <a:latin typeface="Times New Roman" pitchFamily="18" charset="0"/>
                <a:cs typeface="Times New Roman" pitchFamily="18" charset="0"/>
              </a:rPr>
              <a:t>t (log</a:t>
            </a:r>
            <a:r>
              <a:rPr lang="el-GR" altLang="en-US" sz="2400" b="0" dirty="0" smtClean="0">
                <a:latin typeface="Times New Roman" pitchFamily="18" charset="0"/>
                <a:cs typeface="Times New Roman" pitchFamily="18" charset="0"/>
              </a:rPr>
              <a:t> </a:t>
            </a:r>
            <a:r>
              <a:rPr lang="en-US" altLang="en-US" sz="2400" b="0" dirty="0" smtClean="0">
                <a:latin typeface="Times New Roman" pitchFamily="18" charset="0"/>
                <a:cs typeface="Times New Roman" pitchFamily="18" charset="0"/>
              </a:rPr>
              <a:t>of the odds ratio) and hence the name </a:t>
            </a:r>
            <a:r>
              <a:rPr lang="en-US" altLang="en-US" sz="2400" b="0" i="1" dirty="0" err="1" smtClean="0">
                <a:latin typeface="Times New Roman" pitchFamily="18" charset="0"/>
                <a:cs typeface="Times New Roman" pitchFamily="18" charset="0"/>
              </a:rPr>
              <a:t>logit</a:t>
            </a:r>
            <a:r>
              <a:rPr lang="el-GR" altLang="en-US" sz="2400" b="0" dirty="0" smtClean="0">
                <a:latin typeface="Times New Roman" pitchFamily="18" charset="0"/>
                <a:cs typeface="Times New Roman" pitchFamily="18" charset="0"/>
              </a:rPr>
              <a:t> </a:t>
            </a:r>
            <a:r>
              <a:rPr lang="en-US" altLang="en-US" sz="2400" b="0" dirty="0" smtClean="0">
                <a:latin typeface="Times New Roman" pitchFamily="18" charset="0"/>
                <a:cs typeface="Times New Roman" pitchFamily="18" charset="0"/>
              </a:rPr>
              <a:t>model. </a:t>
            </a:r>
            <a:r>
              <a:rPr lang="en-US" altLang="en-US" sz="2400" b="0" dirty="0" smtClean="0">
                <a:latin typeface="Times New Roman" pitchFamily="18" charset="0"/>
                <a:cs typeface="Times New Roman" pitchFamily="18" charset="0"/>
              </a:rPr>
              <a:t>It </a:t>
            </a:r>
            <a:r>
              <a:rPr lang="en-US" altLang="en-US" sz="2400" b="0" dirty="0" smtClean="0">
                <a:latin typeface="Times New Roman" pitchFamily="18" charset="0"/>
                <a:cs typeface="Times New Roman" pitchFamily="18" charset="0"/>
              </a:rPr>
              <a:t>is interesting to observe that the linear probability</a:t>
            </a:r>
            <a:r>
              <a:rPr lang="el-GR" altLang="en-US" sz="2400" b="0" dirty="0" smtClean="0">
                <a:latin typeface="Times New Roman" pitchFamily="18" charset="0"/>
                <a:cs typeface="Times New Roman" pitchFamily="18" charset="0"/>
              </a:rPr>
              <a:t> </a:t>
            </a:r>
            <a:r>
              <a:rPr lang="en-US" altLang="en-US" sz="2400" b="0" dirty="0" smtClean="0">
                <a:latin typeface="Times New Roman" pitchFamily="18" charset="0"/>
                <a:cs typeface="Times New Roman" pitchFamily="18" charset="0"/>
              </a:rPr>
              <a:t>model (LPM) discussed previously assumes that </a:t>
            </a:r>
            <a:r>
              <a:rPr lang="en-US" altLang="en-US" sz="2400" b="0" i="1" dirty="0" smtClean="0">
                <a:latin typeface="Times New Roman" pitchFamily="18" charset="0"/>
                <a:cs typeface="Times New Roman" pitchFamily="18" charset="0"/>
              </a:rPr>
              <a:t>P</a:t>
            </a:r>
            <a:r>
              <a:rPr lang="en-US" altLang="en-US" sz="2400" b="0" i="1" baseline="-25000" dirty="0" smtClean="0">
                <a:latin typeface="Times New Roman" pitchFamily="18" charset="0"/>
                <a:cs typeface="Times New Roman" pitchFamily="18" charset="0"/>
              </a:rPr>
              <a:t>i</a:t>
            </a:r>
            <a:r>
              <a:rPr lang="en-US" altLang="en-US" sz="2400" b="0" dirty="0" smtClean="0">
                <a:latin typeface="Times New Roman" pitchFamily="18" charset="0"/>
                <a:cs typeface="Times New Roman" pitchFamily="18" charset="0"/>
              </a:rPr>
              <a:t> is linearly related to </a:t>
            </a:r>
            <a:r>
              <a:rPr lang="en-US" altLang="en-US" sz="2400" b="0" i="1" dirty="0" smtClean="0">
                <a:latin typeface="Times New Roman" pitchFamily="18" charset="0"/>
                <a:cs typeface="Times New Roman" pitchFamily="18" charset="0"/>
              </a:rPr>
              <a:t>X</a:t>
            </a:r>
            <a:r>
              <a:rPr lang="en-US" altLang="en-US" sz="2400" b="0" dirty="0" smtClean="0">
                <a:latin typeface="Times New Roman" pitchFamily="18" charset="0"/>
                <a:cs typeface="Times New Roman" pitchFamily="18" charset="0"/>
              </a:rPr>
              <a:t>; whereas the</a:t>
            </a:r>
            <a:r>
              <a:rPr lang="el-GR" altLang="en-US" sz="2400" b="0" dirty="0" smtClean="0">
                <a:latin typeface="Times New Roman" pitchFamily="18" charset="0"/>
                <a:cs typeface="Times New Roman" pitchFamily="18" charset="0"/>
              </a:rPr>
              <a:t> </a:t>
            </a:r>
            <a:r>
              <a:rPr lang="en-US" altLang="en-US" sz="2400" b="0" dirty="0" err="1" smtClean="0">
                <a:latin typeface="Times New Roman" pitchFamily="18" charset="0"/>
                <a:cs typeface="Times New Roman" pitchFamily="18" charset="0"/>
              </a:rPr>
              <a:t>logit</a:t>
            </a:r>
            <a:r>
              <a:rPr lang="en-US" altLang="en-US" sz="2400" b="0" dirty="0" smtClean="0">
                <a:latin typeface="Times New Roman" pitchFamily="18" charset="0"/>
                <a:cs typeface="Times New Roman" pitchFamily="18" charset="0"/>
              </a:rPr>
              <a:t> model assumes that the log of the odds ratio is linearly related to </a:t>
            </a:r>
            <a:r>
              <a:rPr lang="en-US" altLang="en-US" sz="2400" b="0" i="1" dirty="0" smtClean="0">
                <a:latin typeface="Times New Roman" pitchFamily="18" charset="0"/>
                <a:cs typeface="Times New Roman" pitchFamily="18" charset="0"/>
              </a:rPr>
              <a:t>X</a:t>
            </a:r>
            <a:r>
              <a:rPr lang="en-US" altLang="en-US" sz="2400" b="0" i="1" baseline="-25000" dirty="0" smtClean="0">
                <a:latin typeface="Times New Roman" pitchFamily="18" charset="0"/>
                <a:cs typeface="Times New Roman" pitchFamily="18" charset="0"/>
              </a:rPr>
              <a:t>i</a:t>
            </a:r>
            <a:r>
              <a:rPr lang="en-US" altLang="en-US" sz="2400" b="0" dirty="0" smtClean="0">
                <a:latin typeface="Times New Roman" pitchFamily="18" charset="0"/>
                <a:cs typeface="Times New Roman" pitchFamily="18" charset="0"/>
              </a:rPr>
              <a:t>.</a:t>
            </a:r>
          </a:p>
        </p:txBody>
      </p:sp>
      <p:sp>
        <p:nvSpPr>
          <p:cNvPr id="615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8"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59"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60"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6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6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6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6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6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66"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616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6146" name="Object 7"/>
          <p:cNvGraphicFramePr>
            <a:graphicFrameLocks noChangeAspect="1"/>
          </p:cNvGraphicFramePr>
          <p:nvPr/>
        </p:nvGraphicFramePr>
        <p:xfrm>
          <a:off x="4067175" y="1844675"/>
          <a:ext cx="3168650" cy="1152525"/>
        </p:xfrm>
        <a:graphic>
          <a:graphicData uri="http://schemas.openxmlformats.org/presentationml/2006/ole">
            <p:oleObj spid="_x0000_s51202" r:id="rId3" imgW="1257300" imgH="457200" progId="">
              <p:embed/>
            </p:oleObj>
          </a:graphicData>
        </a:graphic>
      </p:graphicFrame>
      <p:sp>
        <p:nvSpPr>
          <p:cNvPr id="616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6147" name="Object 9"/>
          <p:cNvGraphicFramePr>
            <a:graphicFrameLocks noChangeAspect="1"/>
          </p:cNvGraphicFramePr>
          <p:nvPr/>
        </p:nvGraphicFramePr>
        <p:xfrm>
          <a:off x="4067175" y="3500438"/>
          <a:ext cx="3313113" cy="998537"/>
        </p:xfrm>
        <a:graphic>
          <a:graphicData uri="http://schemas.openxmlformats.org/presentationml/2006/ole">
            <p:oleObj spid="_x0000_s51203" r:id="rId4" imgW="1612900" imgH="48260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504825" y="188913"/>
            <a:ext cx="8315325" cy="576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CHARACTERISTICS OF LOGIT MODEL</a:t>
            </a:r>
          </a:p>
        </p:txBody>
      </p:sp>
      <p:sp>
        <p:nvSpPr>
          <p:cNvPr id="47107" name="Content Placeholder 2"/>
          <p:cNvSpPr>
            <a:spLocks noGrp="1"/>
          </p:cNvSpPr>
          <p:nvPr>
            <p:ph idx="1"/>
          </p:nvPr>
        </p:nvSpPr>
        <p:spPr>
          <a:xfrm>
            <a:off x="179388" y="765175"/>
            <a:ext cx="8820150" cy="5472113"/>
          </a:xfrm>
        </p:spPr>
        <p:txBody>
          <a:bodyPr/>
          <a:lstStyle/>
          <a:p>
            <a:pPr algn="just">
              <a:buFontTx/>
              <a:buNone/>
            </a:pPr>
            <a:r>
              <a:rPr lang="en-US" altLang="en-US" sz="2000" b="0" smtClean="0">
                <a:latin typeface="Times New Roman" pitchFamily="18" charset="0"/>
                <a:cs typeface="Times New Roman" pitchFamily="18" charset="0"/>
              </a:rPr>
              <a:t>1. As </a:t>
            </a:r>
            <a:r>
              <a:rPr lang="en-US" altLang="en-US" sz="2000" b="0" i="1" smtClean="0">
                <a:latin typeface="Times New Roman" pitchFamily="18" charset="0"/>
                <a:cs typeface="Times New Roman" pitchFamily="18" charset="0"/>
              </a:rPr>
              <a:t>P</a:t>
            </a:r>
            <a:r>
              <a:rPr lang="en-US" altLang="en-US" sz="2000" b="0" baseline="-25000" smtClean="0">
                <a:latin typeface="Times New Roman" pitchFamily="18" charset="0"/>
                <a:cs typeface="Times New Roman" pitchFamily="18" charset="0"/>
              </a:rPr>
              <a:t>i</a:t>
            </a:r>
            <a:r>
              <a:rPr lang="en-US" altLang="en-US" sz="2000" b="0" smtClean="0">
                <a:latin typeface="Times New Roman" pitchFamily="18" charset="0"/>
                <a:cs typeface="Times New Roman" pitchFamily="18" charset="0"/>
              </a:rPr>
              <a:t> goes from 0 to 1, </a:t>
            </a:r>
            <a:r>
              <a:rPr lang="en-US" altLang="en-US" sz="2000" b="0" i="1" smtClean="0">
                <a:latin typeface="Times New Roman" pitchFamily="18" charset="0"/>
                <a:cs typeface="Times New Roman" pitchFamily="18" charset="0"/>
              </a:rPr>
              <a:t>L</a:t>
            </a:r>
            <a:r>
              <a:rPr lang="en-US" altLang="en-US" sz="2000" b="0" baseline="-25000" smtClean="0">
                <a:latin typeface="Times New Roman" pitchFamily="18" charset="0"/>
                <a:cs typeface="Times New Roman" pitchFamily="18" charset="0"/>
              </a:rPr>
              <a:t>i</a:t>
            </a:r>
            <a:r>
              <a:rPr lang="en-US" altLang="en-US" sz="2000" b="0" smtClean="0">
                <a:latin typeface="Times New Roman" pitchFamily="18" charset="0"/>
                <a:cs typeface="Times New Roman" pitchFamily="18" charset="0"/>
              </a:rPr>
              <a:t> goes from  -∞ to ∞.</a:t>
            </a:r>
          </a:p>
          <a:p>
            <a:pPr algn="just">
              <a:buFontTx/>
              <a:buNone/>
            </a:pPr>
            <a:r>
              <a:rPr lang="en-US" altLang="en-US" sz="2000" b="0" smtClean="0">
                <a:latin typeface="Times New Roman" pitchFamily="18" charset="0"/>
                <a:cs typeface="Times New Roman" pitchFamily="18" charset="0"/>
              </a:rPr>
              <a:t>2. Although </a:t>
            </a:r>
            <a:r>
              <a:rPr lang="el-GR" altLang="en-US" sz="2000" b="0" smtClean="0">
                <a:latin typeface="Times New Roman" pitchFamily="18" charset="0"/>
                <a:cs typeface="Times New Roman" pitchFamily="18" charset="0"/>
              </a:rPr>
              <a:t> </a:t>
            </a:r>
            <a:r>
              <a:rPr lang="en-US" altLang="en-US" sz="2000" b="0" i="1" smtClean="0">
                <a:latin typeface="Times New Roman" pitchFamily="18" charset="0"/>
                <a:cs typeface="Times New Roman" pitchFamily="18" charset="0"/>
              </a:rPr>
              <a:t>L</a:t>
            </a:r>
            <a:r>
              <a:rPr lang="en-US" altLang="en-US" sz="2000" b="0" baseline="-25000" smtClean="0">
                <a:latin typeface="Times New Roman" pitchFamily="18" charset="0"/>
                <a:cs typeface="Times New Roman" pitchFamily="18" charset="0"/>
              </a:rPr>
              <a:t>i</a:t>
            </a:r>
            <a:r>
              <a:rPr lang="en-US" altLang="en-US" sz="2000" b="0" smtClean="0">
                <a:latin typeface="Times New Roman" pitchFamily="18" charset="0"/>
                <a:cs typeface="Times New Roman" pitchFamily="18" charset="0"/>
              </a:rPr>
              <a:t> is linear in </a:t>
            </a:r>
            <a:r>
              <a:rPr lang="en-US" altLang="en-US" sz="2000" b="0" i="1" smtClean="0">
                <a:latin typeface="Times New Roman" pitchFamily="18" charset="0"/>
                <a:cs typeface="Times New Roman" pitchFamily="18" charset="0"/>
              </a:rPr>
              <a:t>X</a:t>
            </a:r>
            <a:r>
              <a:rPr lang="en-US" altLang="en-US" sz="2000" b="0" baseline="-25000" smtClean="0">
                <a:latin typeface="Times New Roman" pitchFamily="18" charset="0"/>
                <a:cs typeface="Times New Roman" pitchFamily="18" charset="0"/>
              </a:rPr>
              <a:t>i</a:t>
            </a:r>
            <a:r>
              <a:rPr lang="en-US" altLang="en-US" sz="2000" b="0" smtClean="0">
                <a:latin typeface="Times New Roman" pitchFamily="18" charset="0"/>
                <a:cs typeface="Times New Roman" pitchFamily="18" charset="0"/>
              </a:rPr>
              <a:t>, the probabilities themselves are not.</a:t>
            </a:r>
          </a:p>
          <a:p>
            <a:pPr algn="just">
              <a:buFontTx/>
              <a:buNone/>
            </a:pPr>
            <a:r>
              <a:rPr lang="en-US" altLang="en-US" sz="2000" b="0" smtClean="0">
                <a:latin typeface="Times New Roman" pitchFamily="18" charset="0"/>
                <a:cs typeface="Times New Roman" pitchFamily="18" charset="0"/>
              </a:rPr>
              <a:t>3. If </a:t>
            </a:r>
            <a:r>
              <a:rPr lang="en-US" altLang="en-US" sz="2000" b="0" i="1" smtClean="0">
                <a:latin typeface="Times New Roman" pitchFamily="18" charset="0"/>
                <a:cs typeface="Times New Roman" pitchFamily="18" charset="0"/>
              </a:rPr>
              <a:t>L</a:t>
            </a:r>
            <a:r>
              <a:rPr lang="en-US" altLang="en-US" sz="2000" b="0" baseline="-25000" smtClean="0">
                <a:latin typeface="Times New Roman" pitchFamily="18" charset="0"/>
                <a:cs typeface="Times New Roman" pitchFamily="18" charset="0"/>
              </a:rPr>
              <a:t>i</a:t>
            </a:r>
            <a:r>
              <a:rPr lang="en-US" altLang="en-US" sz="2000" b="0" smtClean="0">
                <a:latin typeface="Times New Roman" pitchFamily="18" charset="0"/>
                <a:cs typeface="Times New Roman" pitchFamily="18" charset="0"/>
              </a:rPr>
              <a:t> is positive, when the value of the explanatory variable(s) increases, the odds of the outcome increase.  If it negative, the odds of the outcome decrease.</a:t>
            </a:r>
          </a:p>
          <a:p>
            <a:pPr algn="just">
              <a:buFontTx/>
              <a:buNone/>
            </a:pPr>
            <a:r>
              <a:rPr lang="en-US" altLang="en-US" sz="2000" b="0" smtClean="0">
                <a:latin typeface="Times New Roman" pitchFamily="18" charset="0"/>
                <a:cs typeface="Times New Roman" pitchFamily="18" charset="0"/>
              </a:rPr>
              <a:t>4. The interpretation of the logit model is as follows: Each slope coefficient shows how the log of the odds in favor of the outcome changes as the value of the </a:t>
            </a:r>
            <a:r>
              <a:rPr lang="en-US" altLang="en-US" sz="2000" b="0" i="1" smtClean="0">
                <a:latin typeface="Times New Roman" pitchFamily="18" charset="0"/>
                <a:cs typeface="Times New Roman" pitchFamily="18" charset="0"/>
              </a:rPr>
              <a:t>X </a:t>
            </a:r>
            <a:r>
              <a:rPr lang="en-US" altLang="en-US" sz="2000" b="0" smtClean="0">
                <a:latin typeface="Times New Roman" pitchFamily="18" charset="0"/>
                <a:cs typeface="Times New Roman" pitchFamily="18" charset="0"/>
              </a:rPr>
              <a:t>variable changes by a unit.</a:t>
            </a:r>
          </a:p>
          <a:p>
            <a:pPr algn="just">
              <a:buFontTx/>
              <a:buNone/>
            </a:pPr>
            <a:r>
              <a:rPr lang="en-US" altLang="en-US" sz="2000" b="0" smtClean="0">
                <a:latin typeface="Times New Roman" pitchFamily="18" charset="0"/>
                <a:cs typeface="Times New Roman" pitchFamily="18" charset="0"/>
              </a:rPr>
              <a:t>5. Once the coefficients of the logit model are estimated, we can easily compute the probabilities of the outcome.</a:t>
            </a:r>
          </a:p>
          <a:p>
            <a:pPr algn="just">
              <a:buFontTx/>
              <a:buNone/>
            </a:pPr>
            <a:r>
              <a:rPr lang="en-US" altLang="en-US" sz="2000" b="0" smtClean="0">
                <a:latin typeface="Times New Roman" pitchFamily="18" charset="0"/>
                <a:cs typeface="Times New Roman" pitchFamily="18" charset="0"/>
              </a:rPr>
              <a:t>6. In the LPM the slope coefficient measures the marginal effect of a unit change in the explanatory variable on the probability of the outcome(e.g smoking), holding other variables constant.  In the logit model, the marginal effect of a unit change in the explanatory variable not only depends on the coefficient of that variable but also on the level of probability from which the change is measured.  The latter depends on the values of </a:t>
            </a:r>
            <a:r>
              <a:rPr lang="en-US" altLang="en-US" sz="2000" b="0" i="1" smtClean="0">
                <a:latin typeface="Times New Roman" pitchFamily="18" charset="0"/>
                <a:cs typeface="Times New Roman" pitchFamily="18" charset="0"/>
              </a:rPr>
              <a:t>all</a:t>
            </a:r>
            <a:r>
              <a:rPr lang="en-US" altLang="en-US" sz="2000" b="0" smtClean="0">
                <a:latin typeface="Times New Roman" pitchFamily="18" charset="0"/>
                <a:cs typeface="Times New Roman" pitchFamily="18" charset="0"/>
              </a:rPr>
              <a:t> the explanatory variables in the model.</a:t>
            </a:r>
          </a:p>
        </p:txBody>
      </p:sp>
      <p:sp>
        <p:nvSpPr>
          <p:cNvPr id="4710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0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6"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7"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8"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1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2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2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2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2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24"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2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712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504825" y="188913"/>
            <a:ext cx="8315325" cy="576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Estimation of the logit model</a:t>
            </a:r>
          </a:p>
        </p:txBody>
      </p:sp>
      <p:sp>
        <p:nvSpPr>
          <p:cNvPr id="48131" name="Content Placeholder 2"/>
          <p:cNvSpPr>
            <a:spLocks noGrp="1"/>
          </p:cNvSpPr>
          <p:nvPr>
            <p:ph idx="1"/>
          </p:nvPr>
        </p:nvSpPr>
        <p:spPr>
          <a:xfrm>
            <a:off x="179388" y="765175"/>
            <a:ext cx="8820150" cy="5472113"/>
          </a:xfrm>
        </p:spPr>
        <p:txBody>
          <a:bodyPr/>
          <a:lstStyle/>
          <a:p>
            <a:pPr algn="just">
              <a:buFont typeface="Wingdings" pitchFamily="2" charset="2"/>
              <a:buChar char="Ø"/>
            </a:pPr>
            <a:r>
              <a:rPr lang="en-US" altLang="en-US" sz="2000" b="0" smtClean="0">
                <a:latin typeface="Times New Roman" pitchFamily="18" charset="0"/>
                <a:cs typeface="Times New Roman" pitchFamily="18" charset="0"/>
              </a:rPr>
              <a:t>For our smoker example, we have data on 1,196 individuals</a:t>
            </a:r>
            <a:r>
              <a:rPr lang="el-GR" altLang="en-US" sz="2000" b="0" smtClean="0">
                <a:latin typeface="Times New Roman" pitchFamily="18" charset="0"/>
                <a:cs typeface="Times New Roman" pitchFamily="18" charset="0"/>
              </a:rPr>
              <a:t> </a:t>
            </a:r>
            <a:r>
              <a:rPr lang="en-US" altLang="en-US" sz="2000" b="0" smtClean="0">
                <a:latin typeface="Times New Roman" pitchFamily="18" charset="0"/>
                <a:cs typeface="Times New Roman" pitchFamily="18" charset="0"/>
              </a:rPr>
              <a:t> and the estimation of a logit model gives as:</a:t>
            </a:r>
          </a:p>
          <a:p>
            <a:pPr algn="just">
              <a:buFontTx/>
              <a:buNone/>
            </a:pPr>
            <a:endParaRPr lang="en-US" altLang="en-US" sz="2000" b="0" smtClean="0">
              <a:latin typeface="Times New Roman" pitchFamily="18" charset="0"/>
              <a:cs typeface="Times New Roman" pitchFamily="18" charset="0"/>
            </a:endParaRPr>
          </a:p>
        </p:txBody>
      </p:sp>
      <p:sp>
        <p:nvSpPr>
          <p:cNvPr id="481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3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3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3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3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3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3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0"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1"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2"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4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815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pic>
        <p:nvPicPr>
          <p:cNvPr id="55298" name="Picture 2"/>
          <p:cNvPicPr>
            <a:picLocks noChangeAspect="1" noChangeArrowheads="1"/>
          </p:cNvPicPr>
          <p:nvPr/>
        </p:nvPicPr>
        <p:blipFill>
          <a:blip r:embed="rId2"/>
          <a:srcRect/>
          <a:stretch>
            <a:fillRect/>
          </a:stretch>
        </p:blipFill>
        <p:spPr bwMode="auto">
          <a:xfrm>
            <a:off x="1000100" y="1571612"/>
            <a:ext cx="6858048"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504825" y="188913"/>
            <a:ext cx="8315325" cy="576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Interpretation of the logit model results</a:t>
            </a:r>
          </a:p>
        </p:txBody>
      </p:sp>
      <p:sp>
        <p:nvSpPr>
          <p:cNvPr id="49155" name="Content Placeholder 2"/>
          <p:cNvSpPr>
            <a:spLocks noGrp="1"/>
          </p:cNvSpPr>
          <p:nvPr>
            <p:ph idx="1"/>
          </p:nvPr>
        </p:nvSpPr>
        <p:spPr>
          <a:xfrm>
            <a:off x="179388" y="765175"/>
            <a:ext cx="8820150" cy="5472113"/>
          </a:xfrm>
        </p:spPr>
        <p:txBody>
          <a:bodyPr/>
          <a:lstStyle/>
          <a:p>
            <a:pPr algn="just">
              <a:buFont typeface="Wingdings" pitchFamily="2" charset="2"/>
              <a:buChar char="Ø"/>
            </a:pPr>
            <a:r>
              <a:rPr lang="en-US" altLang="en-US" sz="2400" b="0" smtClean="0">
                <a:latin typeface="Times New Roman" pitchFamily="18" charset="0"/>
                <a:cs typeface="Times New Roman" pitchFamily="18" charset="0"/>
              </a:rPr>
              <a:t>The variables age and education are highly statistically significant and have the expected signs. </a:t>
            </a:r>
          </a:p>
          <a:p>
            <a:pPr lvl="1" algn="just">
              <a:buFont typeface="Wingdings" pitchFamily="2" charset="2"/>
              <a:buChar char="Ø"/>
            </a:pPr>
            <a:r>
              <a:rPr lang="en-US" altLang="en-US" sz="2000" smtClean="0">
                <a:latin typeface="Times New Roman" pitchFamily="18" charset="0"/>
                <a:cs typeface="Times New Roman" pitchFamily="18" charset="0"/>
              </a:rPr>
              <a:t>As age increases, the value of the logit decreases, perhaps due to health concerns that is, as people age, they are less likely to smoke. </a:t>
            </a:r>
          </a:p>
          <a:p>
            <a:pPr lvl="1" algn="just">
              <a:buFont typeface="Wingdings" pitchFamily="2" charset="2"/>
              <a:buChar char="Ø"/>
            </a:pPr>
            <a:r>
              <a:rPr lang="en-US" altLang="en-US" sz="2000" smtClean="0">
                <a:latin typeface="Times New Roman" pitchFamily="18" charset="0"/>
                <a:cs typeface="Times New Roman" pitchFamily="18" charset="0"/>
              </a:rPr>
              <a:t>Likewise, more educated people are less likely to smoke, perhaps due to the ill effects of smoking. </a:t>
            </a:r>
          </a:p>
          <a:p>
            <a:pPr algn="just">
              <a:buFont typeface="Wingdings" pitchFamily="2" charset="2"/>
              <a:buChar char="Ø"/>
            </a:pPr>
            <a:r>
              <a:rPr lang="en-US" altLang="en-US" sz="2400" b="0" smtClean="0">
                <a:latin typeface="Times New Roman" pitchFamily="18" charset="0"/>
                <a:cs typeface="Times New Roman" pitchFamily="18" charset="0"/>
              </a:rPr>
              <a:t>The price of cigarettes has the expected negative sign and is significant at about the 7% level. </a:t>
            </a:r>
          </a:p>
          <a:p>
            <a:pPr algn="just">
              <a:buFont typeface="Wingdings" pitchFamily="2" charset="2"/>
              <a:buChar char="Ø"/>
            </a:pPr>
            <a:r>
              <a:rPr lang="en-US" altLang="en-US" sz="2400" b="0" i="1" smtClean="0">
                <a:latin typeface="Times New Roman" pitchFamily="18" charset="0"/>
                <a:cs typeface="Times New Roman" pitchFamily="18" charset="0"/>
              </a:rPr>
              <a:t>Ceteris paribus</a:t>
            </a:r>
            <a:r>
              <a:rPr lang="en-US" altLang="en-US" sz="2400" b="0" smtClean="0">
                <a:latin typeface="Times New Roman" pitchFamily="18" charset="0"/>
                <a:cs typeface="Times New Roman" pitchFamily="18" charset="0"/>
              </a:rPr>
              <a:t>, the higher the price of cigarettes, the lower is the probability of smoking. </a:t>
            </a:r>
          </a:p>
          <a:p>
            <a:pPr algn="just">
              <a:buFont typeface="Wingdings" pitchFamily="2" charset="2"/>
              <a:buChar char="Ø"/>
            </a:pPr>
            <a:r>
              <a:rPr lang="en-US" altLang="en-US" sz="2400" b="0" smtClean="0">
                <a:latin typeface="Times New Roman" pitchFamily="18" charset="0"/>
                <a:cs typeface="Times New Roman" pitchFamily="18" charset="0"/>
              </a:rPr>
              <a:t>Income has no statistically visible impact on smoking, perhaps because expenditure on cigarettes may be a small proportion of family income.</a:t>
            </a:r>
          </a:p>
        </p:txBody>
      </p:sp>
      <p:sp>
        <p:nvSpPr>
          <p:cNvPr id="4915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5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4"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5"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6"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6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7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7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72"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7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917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bwMode="auto">
          <a:xfrm>
            <a:off x="504825" y="188913"/>
            <a:ext cx="8315325" cy="576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Interpretation of the logit model results</a:t>
            </a:r>
          </a:p>
        </p:txBody>
      </p:sp>
      <p:sp>
        <p:nvSpPr>
          <p:cNvPr id="7173" name="Content Placeholder 2"/>
          <p:cNvSpPr>
            <a:spLocks noGrp="1"/>
          </p:cNvSpPr>
          <p:nvPr>
            <p:ph idx="1"/>
          </p:nvPr>
        </p:nvSpPr>
        <p:spPr>
          <a:xfrm>
            <a:off x="179388" y="765175"/>
            <a:ext cx="8820150" cy="5472113"/>
          </a:xfrm>
        </p:spPr>
        <p:txBody>
          <a:bodyPr/>
          <a:lstStyle/>
          <a:p>
            <a:pPr algn="just">
              <a:buFont typeface="Wingdings" pitchFamily="2" charset="2"/>
              <a:buChar char="Ø"/>
            </a:pPr>
            <a:r>
              <a:rPr lang="en-US" altLang="en-US" sz="2400" b="0" smtClean="0">
                <a:latin typeface="Times New Roman" pitchFamily="18" charset="0"/>
                <a:cs typeface="Times New Roman" pitchFamily="18" charset="0"/>
              </a:rPr>
              <a:t>The interpretation of the various coefficients is as follows: holding other variables constant, if, for example, education increases by one year, the average logit value goes down by almost 0.09, that is, the log of odds in favor of smoking goes down by about 0.09.</a:t>
            </a:r>
          </a:p>
          <a:p>
            <a:pPr algn="just">
              <a:buFont typeface="Wingdings" pitchFamily="2" charset="2"/>
              <a:buChar char="Ø"/>
            </a:pPr>
            <a:r>
              <a:rPr lang="en-US" altLang="en-US" sz="2400" b="0" smtClean="0">
                <a:latin typeface="Times New Roman" pitchFamily="18" charset="0"/>
                <a:cs typeface="Times New Roman" pitchFamily="18" charset="0"/>
              </a:rPr>
              <a:t>What we would like to know is the probability of smoking, given values of the explanatory variables. But this can be computed from Eq. (8.7):</a:t>
            </a:r>
          </a:p>
          <a:p>
            <a:pPr algn="just">
              <a:buFont typeface="Wingdings" pitchFamily="2" charset="2"/>
              <a:buChar char="Ø"/>
            </a:pPr>
            <a:endParaRPr lang="en-US" altLang="en-US" sz="2400" b="0" smtClean="0">
              <a:latin typeface="Times New Roman" pitchFamily="18" charset="0"/>
              <a:cs typeface="Times New Roman" pitchFamily="18" charset="0"/>
            </a:endParaRPr>
          </a:p>
          <a:p>
            <a:pPr algn="just">
              <a:buFont typeface="Wingdings" pitchFamily="2" charset="2"/>
              <a:buChar char="Ø"/>
            </a:pPr>
            <a:r>
              <a:rPr lang="en-US" altLang="en-US" sz="2400" b="0" smtClean="0">
                <a:latin typeface="Times New Roman" pitchFamily="18" charset="0"/>
                <a:cs typeface="Times New Roman" pitchFamily="18" charset="0"/>
              </a:rPr>
              <a:t>To illustrate, take smoker #2 from Table 8.1(excel) also. His data are as follows: age =28, educ = 15, income=12,500 and pcigs79= 60.0. Inserting these values in Eq. (8.7) add the constant term:</a:t>
            </a:r>
          </a:p>
          <a:p>
            <a:pPr algn="just">
              <a:buFontTx/>
              <a:buNone/>
            </a:pPr>
            <a:endParaRPr lang="en-US" altLang="en-US" sz="2400" b="0" smtClean="0">
              <a:latin typeface="Times New Roman" pitchFamily="18" charset="0"/>
              <a:cs typeface="Times New Roman" pitchFamily="18" charset="0"/>
            </a:endParaRPr>
          </a:p>
          <a:p>
            <a:pPr algn="just">
              <a:buFontTx/>
              <a:buNone/>
            </a:pPr>
            <a:endParaRPr lang="en-US" altLang="en-US" sz="2400" b="0" smtClean="0">
              <a:latin typeface="Times New Roman" pitchFamily="18" charset="0"/>
              <a:cs typeface="Times New Roman" pitchFamily="18" charset="0"/>
            </a:endParaRPr>
          </a:p>
          <a:p>
            <a:pPr algn="just">
              <a:buFontTx/>
              <a:buNone/>
            </a:pPr>
            <a:r>
              <a:rPr lang="en-US" altLang="en-US" sz="2400" b="0" smtClean="0">
                <a:latin typeface="Times New Roman" pitchFamily="18" charset="0"/>
                <a:cs typeface="Times New Roman" pitchFamily="18" charset="0"/>
              </a:rPr>
              <a:t>That is, the probability that a person with the given characteristics is a smoker is about </a:t>
            </a:r>
            <a:r>
              <a:rPr lang="el-GR" altLang="en-US" sz="2400" b="0" smtClean="0">
                <a:latin typeface="Times New Roman" pitchFamily="18" charset="0"/>
                <a:cs typeface="Times New Roman" pitchFamily="18" charset="0"/>
              </a:rPr>
              <a:t>38%.</a:t>
            </a:r>
            <a:endParaRPr lang="en-US" altLang="en-US" sz="2400" b="0" smtClean="0">
              <a:latin typeface="Times New Roman" pitchFamily="18" charset="0"/>
              <a:cs typeface="Times New Roman" pitchFamily="18" charset="0"/>
            </a:endParaRPr>
          </a:p>
          <a:p>
            <a:pPr>
              <a:buFontTx/>
              <a:buNone/>
            </a:pPr>
            <a:endParaRPr lang="en-US" altLang="en-US" sz="2400" b="0" smtClean="0">
              <a:latin typeface="Times New Roman" pitchFamily="18" charset="0"/>
              <a:cs typeface="Times New Roman" pitchFamily="18" charset="0"/>
            </a:endParaRPr>
          </a:p>
          <a:p>
            <a:pPr algn="just">
              <a:buFont typeface="Wingdings" pitchFamily="2" charset="2"/>
              <a:buChar char="Ø"/>
            </a:pPr>
            <a:endParaRPr lang="en-US" altLang="en-US" sz="2400" b="0" smtClean="0">
              <a:latin typeface="Times New Roman" pitchFamily="18" charset="0"/>
              <a:cs typeface="Times New Roman" pitchFamily="18" charset="0"/>
            </a:endParaRPr>
          </a:p>
        </p:txBody>
      </p:sp>
      <p:sp>
        <p:nvSpPr>
          <p:cNvPr id="717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7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7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7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2"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3"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4"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8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9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9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719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7170" name="Object 12"/>
          <p:cNvGraphicFramePr>
            <a:graphicFrameLocks noChangeAspect="1"/>
          </p:cNvGraphicFramePr>
          <p:nvPr/>
        </p:nvGraphicFramePr>
        <p:xfrm>
          <a:off x="1979613" y="3068638"/>
          <a:ext cx="1800225" cy="1000125"/>
        </p:xfrm>
        <a:graphic>
          <a:graphicData uri="http://schemas.openxmlformats.org/presentationml/2006/ole">
            <p:oleObj spid="_x0000_s52226" r:id="rId3" imgW="774364" imgH="431613" progId="">
              <p:embed/>
            </p:oleObj>
          </a:graphicData>
        </a:graphic>
      </p:graphicFrame>
      <p:graphicFrame>
        <p:nvGraphicFramePr>
          <p:cNvPr id="7171" name="Object 3"/>
          <p:cNvGraphicFramePr>
            <a:graphicFrameLocks noChangeAspect="1"/>
          </p:cNvGraphicFramePr>
          <p:nvPr/>
        </p:nvGraphicFramePr>
        <p:xfrm>
          <a:off x="3000375" y="5072063"/>
          <a:ext cx="3671888" cy="992187"/>
        </p:xfrm>
        <a:graphic>
          <a:graphicData uri="http://schemas.openxmlformats.org/presentationml/2006/ole">
            <p:oleObj spid="_x0000_s52227" name="Εξίσωση" r:id="rId4" imgW="1587240" imgH="39348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504825" y="0"/>
            <a:ext cx="8315325" cy="642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Interpretation of the logit model results</a:t>
            </a:r>
          </a:p>
        </p:txBody>
      </p:sp>
      <p:sp>
        <p:nvSpPr>
          <p:cNvPr id="50179" name="Content Placeholder 2"/>
          <p:cNvSpPr>
            <a:spLocks noGrp="1"/>
          </p:cNvSpPr>
          <p:nvPr>
            <p:ph idx="1"/>
          </p:nvPr>
        </p:nvSpPr>
        <p:spPr>
          <a:xfrm>
            <a:off x="179388" y="571500"/>
            <a:ext cx="8820150" cy="5665788"/>
          </a:xfrm>
        </p:spPr>
        <p:txBody>
          <a:bodyPr/>
          <a:lstStyle/>
          <a:p>
            <a:pPr algn="just">
              <a:buFont typeface="Wingdings" pitchFamily="2" charset="2"/>
              <a:buChar char="Ø"/>
            </a:pPr>
            <a:r>
              <a:rPr lang="en-GB" altLang="en-US" sz="2800" b="0" dirty="0" smtClean="0">
                <a:latin typeface="Times New Roman" pitchFamily="18" charset="0"/>
                <a:cs typeface="Times New Roman" pitchFamily="18" charset="0"/>
              </a:rPr>
              <a:t>Can we compute the marginal effect of an explanatory variable on the probability of smoking, holding all other variables constant?</a:t>
            </a:r>
          </a:p>
          <a:p>
            <a:pPr algn="l">
              <a:buFont typeface="Wingdings" pitchFamily="2" charset="2"/>
              <a:buChar char="Ø"/>
            </a:pPr>
            <a:r>
              <a:rPr lang="en-GB" altLang="en-US" sz="2800" b="0" dirty="0" smtClean="0">
                <a:latin typeface="Times New Roman" pitchFamily="18" charset="0"/>
                <a:cs typeface="Times New Roman" pitchFamily="18" charset="0"/>
              </a:rPr>
              <a:t> Suppose we want to find out, the effect of a unit change in age on the probability of </a:t>
            </a:r>
            <a:r>
              <a:rPr lang="en-GB" altLang="en-US" sz="2800" b="0" dirty="0" smtClean="0">
                <a:latin typeface="Times New Roman" pitchFamily="18" charset="0"/>
                <a:cs typeface="Times New Roman" pitchFamily="18" charset="0"/>
              </a:rPr>
              <a:t>smoking</a:t>
            </a:r>
            <a:endParaRPr lang="en-GB" altLang="en-US" sz="2800" b="0" dirty="0" smtClean="0">
              <a:latin typeface="Times New Roman" pitchFamily="18" charset="0"/>
              <a:cs typeface="Times New Roman" pitchFamily="18" charset="0"/>
            </a:endParaRPr>
          </a:p>
          <a:p>
            <a:pPr algn="just">
              <a:buFont typeface="Wingdings" pitchFamily="2" charset="2"/>
              <a:buChar char="Ø"/>
            </a:pPr>
            <a:r>
              <a:rPr lang="en-GB" altLang="en-US" sz="2800" b="0" dirty="0" smtClean="0">
                <a:latin typeface="Times New Roman" pitchFamily="18" charset="0"/>
                <a:cs typeface="Times New Roman" pitchFamily="18" charset="0"/>
              </a:rPr>
              <a:t>This was very straightforward in the LPM, but it is not that simple with </a:t>
            </a:r>
            <a:r>
              <a:rPr lang="en-GB" altLang="en-US" sz="2800" b="0" dirty="0" err="1" smtClean="0">
                <a:latin typeface="Times New Roman" pitchFamily="18" charset="0"/>
                <a:cs typeface="Times New Roman" pitchFamily="18" charset="0"/>
              </a:rPr>
              <a:t>logit</a:t>
            </a:r>
            <a:r>
              <a:rPr lang="en-GB" altLang="en-US" sz="2800" b="0" dirty="0" smtClean="0">
                <a:latin typeface="Times New Roman" pitchFamily="18" charset="0"/>
                <a:cs typeface="Times New Roman" pitchFamily="18" charset="0"/>
              </a:rPr>
              <a:t> or </a:t>
            </a:r>
            <a:r>
              <a:rPr lang="en-GB" altLang="en-US" sz="2800" b="0" dirty="0" err="1" smtClean="0">
                <a:latin typeface="Times New Roman" pitchFamily="18" charset="0"/>
                <a:cs typeface="Times New Roman" pitchFamily="18" charset="0"/>
              </a:rPr>
              <a:t>probit</a:t>
            </a:r>
            <a:r>
              <a:rPr lang="en-GB" altLang="en-US" sz="2800" b="0" dirty="0" smtClean="0">
                <a:latin typeface="Times New Roman" pitchFamily="18" charset="0"/>
                <a:cs typeface="Times New Roman" pitchFamily="18" charset="0"/>
              </a:rPr>
              <a:t> models, because the change in probability of smoking if age changes by a unit (say, a year) depends not only on the coefficient of the age variable but also on the level of probability from which the change is measured</a:t>
            </a:r>
          </a:p>
          <a:p>
            <a:pPr algn="l">
              <a:buFont typeface="Wingdings" pitchFamily="2" charset="2"/>
              <a:buChar char="Ø"/>
            </a:pPr>
            <a:r>
              <a:rPr lang="en-GB" sz="2800" dirty="0" smtClean="0">
                <a:latin typeface="Times New Roman" pitchFamily="18" charset="0"/>
                <a:cs typeface="Times New Roman" pitchFamily="18" charset="0"/>
              </a:rPr>
              <a:t> </a:t>
            </a:r>
            <a:r>
              <a:rPr lang="en-GB" altLang="en-US" sz="2800" b="0" dirty="0" smtClean="0">
                <a:latin typeface="Times New Roman" pitchFamily="18" charset="0"/>
                <a:cs typeface="Times New Roman" pitchFamily="18" charset="0"/>
              </a:rPr>
              <a:t>But the latter depends on values of all the explanatory variables.</a:t>
            </a:r>
            <a:r>
              <a:rPr lang="en-GB" sz="2800" dirty="0" smtClean="0">
                <a:latin typeface="Times New Roman" pitchFamily="18" charset="0"/>
                <a:cs typeface="Times New Roman" pitchFamily="18" charset="0"/>
              </a:rPr>
              <a:t> </a:t>
            </a:r>
            <a:br>
              <a:rPr lang="en-GB" sz="2800" dirty="0" smtClean="0">
                <a:latin typeface="Times New Roman" pitchFamily="18" charset="0"/>
                <a:cs typeface="Times New Roman" pitchFamily="18" charset="0"/>
              </a:rPr>
            </a:br>
            <a:r>
              <a:rPr lang="en-GB" sz="2800" dirty="0" smtClean="0">
                <a:latin typeface="Times New Roman" pitchFamily="18" charset="0"/>
                <a:cs typeface="Times New Roman" pitchFamily="18" charset="0"/>
              </a:rPr>
              <a:t> </a:t>
            </a:r>
            <a:r>
              <a:rPr lang="en-GB" altLang="en-US" sz="2400" b="0" dirty="0" smtClean="0">
                <a:latin typeface="Times New Roman" pitchFamily="18" charset="0"/>
                <a:cs typeface="Times New Roman" pitchFamily="18" charset="0"/>
              </a:rPr>
              <a:t/>
            </a:r>
            <a:br>
              <a:rPr lang="en-GB" altLang="en-US" sz="2400" b="0" dirty="0" smtClean="0">
                <a:latin typeface="Times New Roman" pitchFamily="18" charset="0"/>
                <a:cs typeface="Times New Roman" pitchFamily="18" charset="0"/>
              </a:rPr>
            </a:br>
            <a:endParaRPr lang="en-US" altLang="en-US" sz="2400" b="0" dirty="0" smtClean="0">
              <a:latin typeface="Times New Roman" pitchFamily="18" charset="0"/>
              <a:cs typeface="Times New Roman" pitchFamily="18" charset="0"/>
            </a:endParaRPr>
          </a:p>
          <a:p>
            <a:pPr algn="just">
              <a:buFontTx/>
              <a:buNone/>
            </a:pPr>
            <a:endParaRPr lang="en-US" altLang="en-US" sz="2400" b="0" dirty="0" smtClean="0">
              <a:latin typeface="Times New Roman" pitchFamily="18" charset="0"/>
              <a:cs typeface="Times New Roman" pitchFamily="18" charset="0"/>
            </a:endParaRPr>
          </a:p>
          <a:p>
            <a:pPr>
              <a:buFontTx/>
              <a:buNone/>
            </a:pPr>
            <a:endParaRPr lang="en-US" altLang="en-US" sz="2400" b="0" dirty="0" smtClean="0">
              <a:latin typeface="Times New Roman" pitchFamily="18" charset="0"/>
              <a:cs typeface="Times New Roman" pitchFamily="18" charset="0"/>
            </a:endParaRPr>
          </a:p>
          <a:p>
            <a:pPr algn="just">
              <a:buFont typeface="Wingdings" pitchFamily="2" charset="2"/>
              <a:buChar char="Ø"/>
            </a:pPr>
            <a:endParaRPr lang="en-US" altLang="en-US" sz="2400" b="0" dirty="0" smtClean="0">
              <a:latin typeface="Times New Roman" pitchFamily="18" charset="0"/>
              <a:cs typeface="Times New Roman" pitchFamily="18" charset="0"/>
            </a:endParaRPr>
          </a:p>
        </p:txBody>
      </p:sp>
      <p:sp>
        <p:nvSpPr>
          <p:cNvPr id="5018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8"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89"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0"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6"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019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504825" y="0"/>
            <a:ext cx="8315325" cy="642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altLang="en-US" sz="2800" b="1" dirty="0" smtClean="0">
                <a:solidFill>
                  <a:srgbClr val="12349B"/>
                </a:solidFill>
                <a:latin typeface="Times New Roman" pitchFamily="18" charset="0"/>
                <a:cs typeface="Times New Roman" pitchFamily="18" charset="0"/>
              </a:rPr>
              <a:t>Estimating marginal effects in </a:t>
            </a:r>
            <a:r>
              <a:rPr lang="en-GB" altLang="en-US" sz="2800" b="1" dirty="0" err="1" smtClean="0">
                <a:solidFill>
                  <a:srgbClr val="12349B"/>
                </a:solidFill>
                <a:latin typeface="Times New Roman" pitchFamily="18" charset="0"/>
                <a:cs typeface="Times New Roman" pitchFamily="18" charset="0"/>
              </a:rPr>
              <a:t>Gretl</a:t>
            </a:r>
            <a:r>
              <a:rPr lang="en-GB" altLang="en-US" sz="2800" b="1" dirty="0" smtClean="0">
                <a:solidFill>
                  <a:srgbClr val="12349B"/>
                </a:solidFill>
                <a:latin typeface="Times New Roman" pitchFamily="18" charset="0"/>
                <a:cs typeface="Times New Roman" pitchFamily="18" charset="0"/>
              </a:rPr>
              <a:t/>
            </a:r>
            <a:br>
              <a:rPr lang="en-GB" altLang="en-US" sz="2800" b="1" dirty="0" smtClean="0">
                <a:solidFill>
                  <a:srgbClr val="12349B"/>
                </a:solidFill>
                <a:latin typeface="Times New Roman" pitchFamily="18" charset="0"/>
                <a:cs typeface="Times New Roman" pitchFamily="18" charset="0"/>
              </a:rPr>
            </a:br>
            <a:endParaRPr lang="en-US" altLang="en-US" sz="2800" b="1" dirty="0" smtClean="0">
              <a:solidFill>
                <a:srgbClr val="12349B"/>
              </a:solidFill>
              <a:latin typeface="Times New Roman" pitchFamily="18" charset="0"/>
              <a:cs typeface="Times New Roman" pitchFamily="18" charset="0"/>
            </a:endParaRPr>
          </a:p>
        </p:txBody>
      </p:sp>
      <p:sp>
        <p:nvSpPr>
          <p:cNvPr id="5120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2"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3"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4"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2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2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pic>
        <p:nvPicPr>
          <p:cNvPr id="56322" name="Picture 2"/>
          <p:cNvPicPr>
            <a:picLocks noChangeAspect="1" noChangeArrowheads="1"/>
          </p:cNvPicPr>
          <p:nvPr/>
        </p:nvPicPr>
        <p:blipFill>
          <a:blip r:embed="rId2"/>
          <a:srcRect/>
          <a:stretch>
            <a:fillRect/>
          </a:stretch>
        </p:blipFill>
        <p:spPr bwMode="auto">
          <a:xfrm>
            <a:off x="2285984" y="785794"/>
            <a:ext cx="3676650" cy="47434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71438" y="333375"/>
            <a:ext cx="8964612" cy="576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QUALITATIVE RESPONSE REGRESSION MODELS</a:t>
            </a:r>
          </a:p>
        </p:txBody>
      </p:sp>
      <p:sp>
        <p:nvSpPr>
          <p:cNvPr id="40963" name="Content Placeholder 2"/>
          <p:cNvSpPr>
            <a:spLocks noGrp="1"/>
          </p:cNvSpPr>
          <p:nvPr>
            <p:ph idx="1"/>
          </p:nvPr>
        </p:nvSpPr>
        <p:spPr>
          <a:xfrm>
            <a:off x="468313" y="1125538"/>
            <a:ext cx="8423275" cy="4606925"/>
          </a:xfrm>
        </p:spPr>
        <p:txBody>
          <a:bodyPr/>
          <a:lstStyle/>
          <a:p>
            <a:pPr algn="just">
              <a:buFont typeface="Wingdings" pitchFamily="2" charset="2"/>
              <a:buChar char="Ø"/>
            </a:pPr>
            <a:r>
              <a:rPr lang="en-US" altLang="en-US" sz="2800" b="0" smtClean="0">
                <a:latin typeface="Times New Roman" pitchFamily="18" charset="0"/>
                <a:cs typeface="Times New Roman" pitchFamily="18" charset="0"/>
              </a:rPr>
              <a:t>Regression models involving nominal scale dependent variables</a:t>
            </a:r>
            <a:r>
              <a:rPr lang="el-GR" altLang="en-US" sz="2800" b="0" smtClean="0">
                <a:latin typeface="Times New Roman" pitchFamily="18" charset="0"/>
                <a:cs typeface="Times New Roman" pitchFamily="18" charset="0"/>
              </a:rPr>
              <a:t> (</a:t>
            </a:r>
            <a:r>
              <a:rPr lang="en-US" altLang="en-US" sz="2800" b="0" smtClean="0">
                <a:latin typeface="Times New Roman" pitchFamily="18" charset="0"/>
                <a:cs typeface="Times New Roman" pitchFamily="18" charset="0"/>
              </a:rPr>
              <a:t>categories such us male or female, married or unamarried, employed or unemployed</a:t>
            </a:r>
            <a:r>
              <a:rPr lang="el-GR" altLang="en-US" sz="2800" b="0" smtClean="0">
                <a:latin typeface="Times New Roman" pitchFamily="18" charset="0"/>
                <a:cs typeface="Times New Roman" pitchFamily="18" charset="0"/>
              </a:rPr>
              <a:t>)</a:t>
            </a:r>
            <a:r>
              <a:rPr lang="en-US" altLang="en-US" sz="2800" b="0" smtClean="0">
                <a:latin typeface="Times New Roman" pitchFamily="18" charset="0"/>
                <a:cs typeface="Times New Roman" pitchFamily="18" charset="0"/>
              </a:rPr>
              <a:t> are among a broader class of models known as </a:t>
            </a:r>
            <a:r>
              <a:rPr lang="en-US" altLang="en-US" sz="2800" smtClean="0">
                <a:latin typeface="Times New Roman" pitchFamily="18" charset="0"/>
                <a:cs typeface="Times New Roman" pitchFamily="18" charset="0"/>
              </a:rPr>
              <a:t>qualitative response regression models</a:t>
            </a:r>
            <a:r>
              <a:rPr lang="en-US" altLang="en-US" sz="2800" b="0" smtClean="0">
                <a:latin typeface="Times New Roman" pitchFamily="18" charset="0"/>
                <a:cs typeface="Times New Roman" pitchFamily="18" charset="0"/>
              </a:rPr>
              <a:t>.</a:t>
            </a:r>
          </a:p>
          <a:p>
            <a:pPr algn="just">
              <a:buFont typeface="Wingdings" pitchFamily="2" charset="2"/>
              <a:buChar char="Ø"/>
            </a:pPr>
            <a:endParaRPr lang="en-US" altLang="en-US" sz="2800" b="0" smtClean="0">
              <a:latin typeface="Times New Roman" pitchFamily="18" charset="0"/>
              <a:cs typeface="Times New Roman" pitchFamily="18" charset="0"/>
            </a:endParaRPr>
          </a:p>
          <a:p>
            <a:pPr algn="just">
              <a:buFont typeface="Wingdings" pitchFamily="2" charset="2"/>
              <a:buChar char="Ø"/>
            </a:pPr>
            <a:r>
              <a:rPr lang="en-US" altLang="en-US" sz="2800" b="0" smtClean="0">
                <a:latin typeface="Times New Roman" pitchFamily="18" charset="0"/>
                <a:cs typeface="Times New Roman" pitchFamily="18" charset="0"/>
              </a:rPr>
              <a:t>Example </a:t>
            </a:r>
          </a:p>
          <a:p>
            <a:pPr lvl="1" algn="just">
              <a:buFont typeface="Wingdings" pitchFamily="2" charset="2"/>
              <a:buChar char="Ø"/>
            </a:pPr>
            <a:r>
              <a:rPr lang="en-US" altLang="en-US" sz="2000" smtClean="0">
                <a:latin typeface="Times New Roman" pitchFamily="18" charset="0"/>
                <a:cs typeface="Times New Roman" pitchFamily="18" charset="0"/>
              </a:rPr>
              <a:t>Smoker and no smoker. Suppose we want to find the factors that determine whether a person smokes or not.</a:t>
            </a:r>
          </a:p>
          <a:p>
            <a:pPr lvl="1" algn="just">
              <a:buFont typeface="Wingdings" pitchFamily="2" charset="2"/>
              <a:buChar char="Ø"/>
            </a:pPr>
            <a:r>
              <a:rPr lang="en-US" altLang="en-US" sz="2000" smtClean="0">
                <a:latin typeface="Times New Roman" pitchFamily="18" charset="0"/>
                <a:cs typeface="Times New Roman" pitchFamily="18" charset="0"/>
              </a:rPr>
              <a:t>The variable smoking status is a nominal variable. </a:t>
            </a:r>
          </a:p>
        </p:txBody>
      </p:sp>
      <p:sp>
        <p:nvSpPr>
          <p:cNvPr id="4096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09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096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096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096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096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097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09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504825" y="0"/>
            <a:ext cx="8315325" cy="642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altLang="en-US" sz="2800" b="1" dirty="0" smtClean="0">
                <a:solidFill>
                  <a:srgbClr val="12349B"/>
                </a:solidFill>
                <a:latin typeface="Times New Roman" pitchFamily="18" charset="0"/>
                <a:cs typeface="Times New Roman" pitchFamily="18" charset="0"/>
              </a:rPr>
              <a:t>Estimating marginal effects in </a:t>
            </a:r>
            <a:r>
              <a:rPr lang="en-GB" altLang="en-US" sz="2800" b="1" dirty="0" err="1" smtClean="0">
                <a:solidFill>
                  <a:srgbClr val="12349B"/>
                </a:solidFill>
                <a:latin typeface="Times New Roman" pitchFamily="18" charset="0"/>
                <a:cs typeface="Times New Roman" pitchFamily="18" charset="0"/>
              </a:rPr>
              <a:t>Gretl</a:t>
            </a:r>
            <a:r>
              <a:rPr lang="en-GB" altLang="en-US" sz="2800" b="1" dirty="0" smtClean="0">
                <a:solidFill>
                  <a:srgbClr val="12349B"/>
                </a:solidFill>
                <a:latin typeface="Times New Roman" pitchFamily="18" charset="0"/>
                <a:cs typeface="Times New Roman" pitchFamily="18" charset="0"/>
              </a:rPr>
              <a:t/>
            </a:r>
            <a:br>
              <a:rPr lang="en-GB" altLang="en-US" sz="2800" b="1" dirty="0" smtClean="0">
                <a:solidFill>
                  <a:srgbClr val="12349B"/>
                </a:solidFill>
                <a:latin typeface="Times New Roman" pitchFamily="18" charset="0"/>
                <a:cs typeface="Times New Roman" pitchFamily="18" charset="0"/>
              </a:rPr>
            </a:br>
            <a:endParaRPr lang="en-US" altLang="en-US" sz="2800" b="1" dirty="0" smtClean="0">
              <a:solidFill>
                <a:srgbClr val="12349B"/>
              </a:solidFill>
              <a:latin typeface="Times New Roman" pitchFamily="18" charset="0"/>
              <a:cs typeface="Times New Roman" pitchFamily="18" charset="0"/>
            </a:endParaRPr>
          </a:p>
        </p:txBody>
      </p:sp>
      <p:sp>
        <p:nvSpPr>
          <p:cNvPr id="7173" name="Content Placeholder 2"/>
          <p:cNvSpPr>
            <a:spLocks noGrp="1"/>
          </p:cNvSpPr>
          <p:nvPr>
            <p:ph idx="1"/>
          </p:nvPr>
        </p:nvSpPr>
        <p:spPr>
          <a:xfrm>
            <a:off x="179388" y="571500"/>
            <a:ext cx="8820150" cy="6000750"/>
          </a:xfrm>
        </p:spPr>
        <p:txBody>
          <a:bodyPr/>
          <a:lstStyle/>
          <a:p>
            <a:pPr marL="457200" indent="-457200" algn="l">
              <a:defRPr/>
            </a:pPr>
            <a:endParaRPr lang="en-US" altLang="en-US" sz="2000" b="0" dirty="0" smtClean="0">
              <a:latin typeface="Segoe UI" pitchFamily="34" charset="0"/>
              <a:cs typeface="Segoe UI" pitchFamily="34" charset="0"/>
            </a:endParaRPr>
          </a:p>
          <a:p>
            <a:pPr marL="457200" indent="-457200" algn="l">
              <a:defRPr/>
            </a:pPr>
            <a:endParaRPr lang="en-US" altLang="en-US" sz="2000" b="0" dirty="0" smtClean="0">
              <a:latin typeface="Segoe UI" pitchFamily="34" charset="0"/>
              <a:cs typeface="Segoe UI" pitchFamily="34" charset="0"/>
            </a:endParaRPr>
          </a:p>
          <a:p>
            <a:pPr marL="457200" indent="-457200" algn="l">
              <a:defRPr/>
            </a:pPr>
            <a:endParaRPr lang="en-US" altLang="en-US" sz="2000" b="0" dirty="0" smtClean="0">
              <a:latin typeface="Segoe UI" pitchFamily="34" charset="0"/>
              <a:cs typeface="Segoe UI" pitchFamily="34" charset="0"/>
            </a:endParaRPr>
          </a:p>
          <a:p>
            <a:pPr marL="457200" indent="-457200" algn="l">
              <a:defRPr/>
            </a:pPr>
            <a:endParaRPr lang="en-US" altLang="en-US" sz="2000" b="0" dirty="0" smtClean="0">
              <a:latin typeface="Segoe UI" pitchFamily="34" charset="0"/>
              <a:cs typeface="Segoe UI" pitchFamily="34" charset="0"/>
            </a:endParaRPr>
          </a:p>
          <a:p>
            <a:pPr marL="457200" indent="-457200" algn="l">
              <a:defRPr/>
            </a:pPr>
            <a:endParaRPr lang="en-US" altLang="en-US" sz="2000" b="0" dirty="0" smtClean="0">
              <a:latin typeface="Segoe UI" pitchFamily="34" charset="0"/>
              <a:cs typeface="Segoe UI" pitchFamily="34" charset="0"/>
            </a:endParaRPr>
          </a:p>
          <a:p>
            <a:pPr marL="457200" indent="-457200" algn="l">
              <a:defRPr/>
            </a:pPr>
            <a:endParaRPr lang="en-US" altLang="en-US" sz="2000" b="0" dirty="0" smtClean="0">
              <a:latin typeface="Segoe UI" pitchFamily="34" charset="0"/>
              <a:cs typeface="Segoe UI" pitchFamily="34" charset="0"/>
            </a:endParaRPr>
          </a:p>
          <a:p>
            <a:pPr marL="457200" indent="-457200" algn="l">
              <a:defRPr/>
            </a:pPr>
            <a:endParaRPr lang="en-US" altLang="en-US" sz="2000" b="0" dirty="0" smtClean="0">
              <a:latin typeface="Segoe UI" pitchFamily="34" charset="0"/>
              <a:cs typeface="Segoe UI" pitchFamily="34" charset="0"/>
            </a:endParaRPr>
          </a:p>
          <a:p>
            <a:pPr marL="457200" indent="-457200" algn="l">
              <a:defRPr/>
            </a:pPr>
            <a:endParaRPr lang="en-US" altLang="en-US" sz="2000" b="0" dirty="0" smtClean="0">
              <a:latin typeface="Segoe UI" pitchFamily="34" charset="0"/>
              <a:cs typeface="Segoe UI" pitchFamily="34" charset="0"/>
            </a:endParaRPr>
          </a:p>
          <a:p>
            <a:pPr marL="457200" indent="-457200" algn="l">
              <a:defRPr/>
            </a:pPr>
            <a:endParaRPr lang="en-US" altLang="en-US" sz="2000" b="0" dirty="0" smtClean="0">
              <a:latin typeface="Segoe UI" pitchFamily="34" charset="0"/>
              <a:cs typeface="Segoe UI" pitchFamily="34" charset="0"/>
            </a:endParaRPr>
          </a:p>
          <a:p>
            <a:pPr marL="457200" indent="-457200" algn="l">
              <a:buFont typeface="Wingdings" pitchFamily="2" charset="2"/>
              <a:buChar char="Ø"/>
              <a:defRPr/>
            </a:pPr>
            <a:endParaRPr lang="en-US" altLang="en-US" sz="2000" b="0" dirty="0" smtClean="0">
              <a:latin typeface="Times New Roman" pitchFamily="18" charset="0"/>
              <a:cs typeface="Times New Roman" pitchFamily="18" charset="0"/>
            </a:endParaRPr>
          </a:p>
          <a:p>
            <a:pPr marL="457200" indent="-457200" algn="l">
              <a:buFont typeface="Wingdings" pitchFamily="2" charset="2"/>
              <a:buChar char="Ø"/>
              <a:defRPr/>
            </a:pPr>
            <a:r>
              <a:rPr lang="en-US" altLang="en-US" sz="2400" b="0" dirty="0" smtClean="0">
                <a:latin typeface="Times New Roman" pitchFamily="18" charset="0"/>
                <a:cs typeface="Times New Roman" pitchFamily="18" charset="0"/>
              </a:rPr>
              <a:t>Slope: The changing probability of the depending variable when each individual variable increases by one unit while holding all other variables at their means. </a:t>
            </a:r>
            <a:endParaRPr lang="en-US" altLang="en-US" sz="2400" b="0" dirty="0" smtClean="0">
              <a:latin typeface="Times New Roman" pitchFamily="18" charset="0"/>
              <a:cs typeface="Times New Roman" pitchFamily="18" charset="0"/>
            </a:endParaRPr>
          </a:p>
        </p:txBody>
      </p:sp>
      <p:sp>
        <p:nvSpPr>
          <p:cNvPr id="5120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0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2"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3"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4"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1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2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122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pic>
        <p:nvPicPr>
          <p:cNvPr id="57346" name="Picture 2"/>
          <p:cNvPicPr>
            <a:picLocks noChangeAspect="1" noChangeArrowheads="1"/>
          </p:cNvPicPr>
          <p:nvPr/>
        </p:nvPicPr>
        <p:blipFill>
          <a:blip r:embed="rId2"/>
          <a:srcRect/>
          <a:stretch>
            <a:fillRect/>
          </a:stretch>
        </p:blipFill>
        <p:spPr bwMode="auto">
          <a:xfrm>
            <a:off x="1571604" y="1000108"/>
            <a:ext cx="6357982"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504825" y="0"/>
            <a:ext cx="8315325" cy="642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Technical notes </a:t>
            </a:r>
          </a:p>
        </p:txBody>
      </p:sp>
      <p:sp>
        <p:nvSpPr>
          <p:cNvPr id="52227" name="Content Placeholder 2"/>
          <p:cNvSpPr>
            <a:spLocks noGrp="1"/>
          </p:cNvSpPr>
          <p:nvPr>
            <p:ph idx="1"/>
          </p:nvPr>
        </p:nvSpPr>
        <p:spPr>
          <a:xfrm>
            <a:off x="179388" y="571500"/>
            <a:ext cx="8820150" cy="6000750"/>
          </a:xfrm>
        </p:spPr>
        <p:txBody>
          <a:bodyPr/>
          <a:lstStyle/>
          <a:p>
            <a:pPr algn="just">
              <a:buFont typeface="Wingdings" pitchFamily="2" charset="2"/>
              <a:buChar char="Ø"/>
            </a:pPr>
            <a:r>
              <a:rPr lang="en-US" sz="2800" b="0" smtClean="0">
                <a:latin typeface="Times New Roman" pitchFamily="18" charset="0"/>
                <a:cs typeface="Times New Roman" pitchFamily="18" charset="0"/>
              </a:rPr>
              <a:t>Goodness of fit measures: </a:t>
            </a:r>
            <a:r>
              <a:rPr lang="en-GB" sz="2800" b="0" i="1" smtClean="0">
                <a:latin typeface="Times New Roman" pitchFamily="18" charset="0"/>
                <a:cs typeface="Times New Roman" pitchFamily="18" charset="0"/>
              </a:rPr>
              <a:t>R</a:t>
            </a:r>
            <a:r>
              <a:rPr lang="en-GB" sz="2800" b="0" i="1" baseline="30000" smtClean="0">
                <a:latin typeface="Times New Roman" pitchFamily="18" charset="0"/>
                <a:cs typeface="Times New Roman" pitchFamily="18" charset="0"/>
              </a:rPr>
              <a:t>2</a:t>
            </a:r>
            <a:r>
              <a:rPr lang="en-GB" sz="2800" b="0" i="1" smtClean="0">
                <a:latin typeface="Times New Roman" pitchFamily="18" charset="0"/>
                <a:cs typeface="Times New Roman" pitchFamily="18" charset="0"/>
              </a:rPr>
              <a:t>, </a:t>
            </a:r>
            <a:r>
              <a:rPr lang="en-GB" sz="2800" b="0" smtClean="0">
                <a:latin typeface="Times New Roman" pitchFamily="18" charset="0"/>
                <a:cs typeface="Times New Roman" pitchFamily="18" charset="0"/>
              </a:rPr>
              <a:t>is not very meaningful when the dependent variable takes values of 1 or 0. Similar measures McFadden </a:t>
            </a:r>
            <a:r>
              <a:rPr lang="en-GB" sz="2800" b="0" i="1" smtClean="0">
                <a:latin typeface="Times New Roman" pitchFamily="18" charset="0"/>
                <a:cs typeface="Times New Roman" pitchFamily="18" charset="0"/>
              </a:rPr>
              <a:t>R</a:t>
            </a:r>
            <a:r>
              <a:rPr lang="en-GB" sz="2800" b="0" i="1" baseline="30000" smtClean="0">
                <a:latin typeface="Times New Roman" pitchFamily="18" charset="0"/>
                <a:cs typeface="Times New Roman" pitchFamily="18" charset="0"/>
              </a:rPr>
              <a:t>2</a:t>
            </a:r>
            <a:r>
              <a:rPr lang="en-GB" sz="2800" b="0" smtClean="0">
                <a:latin typeface="Times New Roman" pitchFamily="18" charset="0"/>
                <a:cs typeface="Times New Roman" pitchFamily="18" charset="0"/>
              </a:rPr>
              <a:t> (pseudo </a:t>
            </a:r>
            <a:r>
              <a:rPr lang="en-GB" sz="2800" b="0" i="1" smtClean="0">
                <a:latin typeface="Times New Roman" pitchFamily="18" charset="0"/>
                <a:cs typeface="Times New Roman" pitchFamily="18" charset="0"/>
              </a:rPr>
              <a:t>R</a:t>
            </a:r>
            <a:r>
              <a:rPr lang="en-GB" sz="2800" b="0" i="1" baseline="30000" smtClean="0">
                <a:latin typeface="Times New Roman" pitchFamily="18" charset="0"/>
                <a:cs typeface="Times New Roman" pitchFamily="18" charset="0"/>
              </a:rPr>
              <a:t>2</a:t>
            </a:r>
            <a:r>
              <a:rPr lang="en-GB" sz="2800" b="0" smtClean="0">
                <a:latin typeface="Times New Roman" pitchFamily="18" charset="0"/>
                <a:cs typeface="Times New Roman" pitchFamily="18" charset="0"/>
              </a:rPr>
              <a:t>) </a:t>
            </a:r>
          </a:p>
          <a:p>
            <a:pPr algn="just">
              <a:buFont typeface="Wingdings" pitchFamily="2" charset="2"/>
              <a:buChar char="Ø"/>
            </a:pPr>
            <a:r>
              <a:rPr lang="en-GB" sz="2800" b="0" smtClean="0">
                <a:latin typeface="Times New Roman" pitchFamily="18" charset="0"/>
                <a:cs typeface="Times New Roman" pitchFamily="18" charset="0"/>
              </a:rPr>
              <a:t>In binary regression models matters are the expected signs of the regression coefficients and their statistical and or practical significance.</a:t>
            </a:r>
            <a:r>
              <a:rPr lang="en-GB" sz="2800" smtClean="0">
                <a:latin typeface="Times New Roman" pitchFamily="18" charset="0"/>
                <a:cs typeface="Times New Roman" pitchFamily="18" charset="0"/>
              </a:rPr>
              <a:t> </a:t>
            </a:r>
          </a:p>
          <a:p>
            <a:pPr algn="just">
              <a:buFont typeface="Wingdings" pitchFamily="2" charset="2"/>
              <a:buChar char="Ø"/>
            </a:pPr>
            <a:r>
              <a:rPr lang="en-GB" sz="2800" b="0" smtClean="0">
                <a:latin typeface="Times New Roman" pitchFamily="18" charset="0"/>
                <a:cs typeface="Times New Roman" pitchFamily="18" charset="0"/>
              </a:rPr>
              <a:t>We can also test the null hypothesis that all</a:t>
            </a:r>
            <a:br>
              <a:rPr lang="en-GB" sz="2800" b="0" smtClean="0">
                <a:latin typeface="Times New Roman" pitchFamily="18" charset="0"/>
                <a:cs typeface="Times New Roman" pitchFamily="18" charset="0"/>
              </a:rPr>
            </a:br>
            <a:r>
              <a:rPr lang="en-GB" sz="2800" b="0" smtClean="0">
                <a:latin typeface="Times New Roman" pitchFamily="18" charset="0"/>
                <a:cs typeface="Times New Roman" pitchFamily="18" charset="0"/>
              </a:rPr>
              <a:t>the coefficients are simultaneously zero with the likelihood ratio (LR) statistic, which is the equivalent of the </a:t>
            </a:r>
            <a:r>
              <a:rPr lang="en-GB" sz="2800" b="0" i="1" smtClean="0">
                <a:latin typeface="Times New Roman" pitchFamily="18" charset="0"/>
                <a:cs typeface="Times New Roman" pitchFamily="18" charset="0"/>
              </a:rPr>
              <a:t>F-test </a:t>
            </a:r>
            <a:r>
              <a:rPr lang="en-GB" sz="2800" b="0" smtClean="0">
                <a:latin typeface="Times New Roman" pitchFamily="18" charset="0"/>
                <a:cs typeface="Times New Roman" pitchFamily="18" charset="0"/>
              </a:rPr>
              <a:t>in the linear regression model.</a:t>
            </a:r>
          </a:p>
        </p:txBody>
      </p:sp>
      <p:sp>
        <p:nvSpPr>
          <p:cNvPr id="5222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6"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7"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8"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3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4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4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4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4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44"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4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224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504825" y="0"/>
            <a:ext cx="8315325" cy="642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Smoker example-</a:t>
            </a:r>
            <a:r>
              <a:rPr lang="en-GB" altLang="en-US" sz="2800" b="1" smtClean="0">
                <a:solidFill>
                  <a:srgbClr val="12349B"/>
                </a:solidFill>
                <a:latin typeface="Times New Roman" pitchFamily="18" charset="0"/>
                <a:cs typeface="Times New Roman" pitchFamily="18" charset="0"/>
              </a:rPr>
              <a:t>Model refinement </a:t>
            </a:r>
            <a:br>
              <a:rPr lang="en-GB" altLang="en-US" sz="2800" b="1" smtClean="0">
                <a:solidFill>
                  <a:srgbClr val="12349B"/>
                </a:solidFill>
                <a:latin typeface="Times New Roman" pitchFamily="18" charset="0"/>
                <a:cs typeface="Times New Roman" pitchFamily="18" charset="0"/>
              </a:rPr>
            </a:br>
            <a:endParaRPr lang="en-US" altLang="en-US" sz="2800" b="1" smtClean="0">
              <a:solidFill>
                <a:srgbClr val="12349B"/>
              </a:solidFill>
              <a:latin typeface="Times New Roman" pitchFamily="18" charset="0"/>
              <a:cs typeface="Times New Roman" pitchFamily="18" charset="0"/>
            </a:endParaRPr>
          </a:p>
        </p:txBody>
      </p:sp>
      <p:sp>
        <p:nvSpPr>
          <p:cNvPr id="53251" name="Content Placeholder 2"/>
          <p:cNvSpPr>
            <a:spLocks noGrp="1"/>
          </p:cNvSpPr>
          <p:nvPr>
            <p:ph idx="1"/>
          </p:nvPr>
        </p:nvSpPr>
        <p:spPr>
          <a:xfrm>
            <a:off x="179388" y="571500"/>
            <a:ext cx="8820150" cy="6000750"/>
          </a:xfrm>
        </p:spPr>
        <p:txBody>
          <a:bodyPr/>
          <a:lstStyle/>
          <a:p>
            <a:pPr algn="just">
              <a:buFont typeface="Wingdings" pitchFamily="2" charset="2"/>
              <a:buChar char="Ø"/>
            </a:pPr>
            <a:r>
              <a:rPr lang="en-GB" sz="2400" b="0" smtClean="0">
                <a:latin typeface="Times New Roman" pitchFamily="18" charset="0"/>
                <a:cs typeface="Times New Roman" pitchFamily="18" charset="0"/>
              </a:rPr>
              <a:t>Do people with a higher level of</a:t>
            </a:r>
            <a:r>
              <a:rPr lang="en-GB" sz="2400" smtClean="0">
                <a:latin typeface="Times New Roman" pitchFamily="18" charset="0"/>
                <a:cs typeface="Times New Roman" pitchFamily="18" charset="0"/>
              </a:rPr>
              <a:t> </a:t>
            </a:r>
            <a:r>
              <a:rPr lang="en-GB" sz="2400" b="0" smtClean="0">
                <a:latin typeface="Times New Roman" pitchFamily="18" charset="0"/>
                <a:cs typeface="Times New Roman" pitchFamily="18" charset="0"/>
              </a:rPr>
              <a:t>education and higher level of income smoke less or more than people with other characteristics? </a:t>
            </a:r>
          </a:p>
          <a:p>
            <a:pPr algn="just">
              <a:buFont typeface="Wingdings" pitchFamily="2" charset="2"/>
              <a:buChar char="Ø"/>
            </a:pPr>
            <a:r>
              <a:rPr lang="en-GB" sz="2400" b="0" smtClean="0">
                <a:latin typeface="Times New Roman" pitchFamily="18" charset="0"/>
                <a:cs typeface="Times New Roman" pitchFamily="18" charset="0"/>
              </a:rPr>
              <a:t>To allow for this, we can introduce the multiplicative or interactive effect of the two variables as an additional explanatory variable.</a:t>
            </a:r>
          </a:p>
        </p:txBody>
      </p:sp>
      <p:sp>
        <p:nvSpPr>
          <p:cNvPr id="5325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5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5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5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5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5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5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0"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1"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2"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6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327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pic>
        <p:nvPicPr>
          <p:cNvPr id="53271" name="Picture 2"/>
          <p:cNvPicPr>
            <a:picLocks noChangeAspect="1" noChangeArrowheads="1"/>
          </p:cNvPicPr>
          <p:nvPr/>
        </p:nvPicPr>
        <p:blipFill>
          <a:blip r:embed="rId2"/>
          <a:srcRect/>
          <a:stretch>
            <a:fillRect/>
          </a:stretch>
        </p:blipFill>
        <p:spPr bwMode="auto">
          <a:xfrm>
            <a:off x="1643063" y="2357438"/>
            <a:ext cx="61436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504825" y="0"/>
            <a:ext cx="8315325" cy="642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Smoker example-</a:t>
            </a:r>
            <a:r>
              <a:rPr lang="en-GB" altLang="en-US" sz="2800" b="1" smtClean="0">
                <a:solidFill>
                  <a:srgbClr val="12349B"/>
                </a:solidFill>
                <a:latin typeface="Times New Roman" pitchFamily="18" charset="0"/>
                <a:cs typeface="Times New Roman" pitchFamily="18" charset="0"/>
              </a:rPr>
              <a:t>Model refinement </a:t>
            </a:r>
            <a:br>
              <a:rPr lang="en-GB" altLang="en-US" sz="2800" b="1" smtClean="0">
                <a:solidFill>
                  <a:srgbClr val="12349B"/>
                </a:solidFill>
                <a:latin typeface="Times New Roman" pitchFamily="18" charset="0"/>
                <a:cs typeface="Times New Roman" pitchFamily="18" charset="0"/>
              </a:rPr>
            </a:br>
            <a:endParaRPr lang="en-US" altLang="en-US" sz="2800" b="1" smtClean="0">
              <a:solidFill>
                <a:srgbClr val="12349B"/>
              </a:solidFill>
              <a:latin typeface="Times New Roman" pitchFamily="18" charset="0"/>
              <a:cs typeface="Times New Roman" pitchFamily="18" charset="0"/>
            </a:endParaRPr>
          </a:p>
        </p:txBody>
      </p:sp>
      <p:sp>
        <p:nvSpPr>
          <p:cNvPr id="54275" name="Content Placeholder 2"/>
          <p:cNvSpPr>
            <a:spLocks noGrp="1"/>
          </p:cNvSpPr>
          <p:nvPr>
            <p:ph idx="1"/>
          </p:nvPr>
        </p:nvSpPr>
        <p:spPr>
          <a:xfrm>
            <a:off x="179388" y="571500"/>
            <a:ext cx="8820150" cy="6000750"/>
          </a:xfrm>
        </p:spPr>
        <p:txBody>
          <a:bodyPr/>
          <a:lstStyle/>
          <a:p>
            <a:pPr algn="just">
              <a:buFont typeface="Wingdings" pitchFamily="2" charset="2"/>
              <a:buChar char="Ø"/>
            </a:pPr>
            <a:r>
              <a:rPr lang="en-GB" sz="2400" b="0" smtClean="0">
                <a:latin typeface="Times New Roman" pitchFamily="18" charset="0"/>
                <a:cs typeface="Times New Roman" pitchFamily="18" charset="0"/>
              </a:rPr>
              <a:t>In the previous example individually education had a significant negative impact on the logit (and therefore on the probability of smoking) and income had no statistically significant impact. </a:t>
            </a:r>
          </a:p>
          <a:p>
            <a:pPr algn="just">
              <a:buFont typeface="Wingdings" pitchFamily="2" charset="2"/>
              <a:buChar char="Ø"/>
            </a:pPr>
            <a:r>
              <a:rPr lang="en-GB" sz="2400" b="0" smtClean="0">
                <a:latin typeface="Times New Roman" pitchFamily="18" charset="0"/>
                <a:cs typeface="Times New Roman" pitchFamily="18" charset="0"/>
              </a:rPr>
              <a:t>Now education by itself has no statistically significant impact on the logit, but income has highly significant positive impact. </a:t>
            </a:r>
          </a:p>
          <a:p>
            <a:pPr algn="just">
              <a:buFont typeface="Wingdings" pitchFamily="2" charset="2"/>
              <a:buChar char="Ø"/>
            </a:pPr>
            <a:r>
              <a:rPr lang="en-GB" sz="2400" b="0" smtClean="0">
                <a:latin typeface="Times New Roman" pitchFamily="18" charset="0"/>
                <a:cs typeface="Times New Roman" pitchFamily="18" charset="0"/>
              </a:rPr>
              <a:t>But if you consider the interactive term, education multiplied by income, it has significant negative impact on the logit. </a:t>
            </a:r>
          </a:p>
          <a:p>
            <a:pPr algn="just">
              <a:buFont typeface="Wingdings" pitchFamily="2" charset="2"/>
              <a:buChar char="Ø"/>
            </a:pPr>
            <a:r>
              <a:rPr lang="en-GB" sz="2400" b="0" smtClean="0">
                <a:latin typeface="Times New Roman" pitchFamily="18" charset="0"/>
                <a:cs typeface="Times New Roman" pitchFamily="18" charset="0"/>
              </a:rPr>
              <a:t>That is, persons with higher education who also have higher incomes are less likely to be smokers than those who are more educated only or have higher incomes only. </a:t>
            </a:r>
          </a:p>
          <a:p>
            <a:pPr algn="just">
              <a:buFont typeface="Wingdings" pitchFamily="2" charset="2"/>
              <a:buChar char="Ø"/>
            </a:pPr>
            <a:r>
              <a:rPr lang="en-GB" sz="2400" b="0" smtClean="0">
                <a:latin typeface="Times New Roman" pitchFamily="18" charset="0"/>
                <a:cs typeface="Times New Roman" pitchFamily="18" charset="0"/>
              </a:rPr>
              <a:t>What this suggests is that the impact of one variable on the probability of smoking may be attenuated or reinforced by the presence of other variable(s). </a:t>
            </a:r>
          </a:p>
        </p:txBody>
      </p:sp>
      <p:sp>
        <p:nvSpPr>
          <p:cNvPr id="5427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7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4"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5"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6"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8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9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9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92"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9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429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itle 1"/>
          <p:cNvSpPr>
            <a:spLocks noGrp="1"/>
          </p:cNvSpPr>
          <p:nvPr>
            <p:ph type="title"/>
          </p:nvPr>
        </p:nvSpPr>
        <p:spPr bwMode="auto">
          <a:xfrm>
            <a:off x="504825" y="333375"/>
            <a:ext cx="8315325" cy="576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THE PROBIT MODEL</a:t>
            </a:r>
          </a:p>
        </p:txBody>
      </p:sp>
      <p:sp>
        <p:nvSpPr>
          <p:cNvPr id="8199" name="Content Placeholder 2"/>
          <p:cNvSpPr>
            <a:spLocks noGrp="1"/>
          </p:cNvSpPr>
          <p:nvPr>
            <p:ph idx="1"/>
          </p:nvPr>
        </p:nvSpPr>
        <p:spPr>
          <a:xfrm>
            <a:off x="323850" y="908050"/>
            <a:ext cx="8567738" cy="4752975"/>
          </a:xfrm>
        </p:spPr>
        <p:txBody>
          <a:bodyPr/>
          <a:lstStyle/>
          <a:p>
            <a:pPr algn="l">
              <a:buFont typeface="Wingdings" pitchFamily="2" charset="2"/>
              <a:buChar char="Ø"/>
            </a:pPr>
            <a:r>
              <a:rPr lang="en-US" altLang="en-US" sz="2200" b="0" smtClean="0">
                <a:latin typeface="Times New Roman" pitchFamily="18" charset="0"/>
                <a:cs typeface="Times New Roman" pitchFamily="18" charset="0"/>
              </a:rPr>
              <a:t>In the probit model, the error term follows a normal distribution.</a:t>
            </a:r>
          </a:p>
          <a:p>
            <a:pPr algn="l">
              <a:buFont typeface="Wingdings" pitchFamily="2" charset="2"/>
              <a:buChar char="Ø"/>
            </a:pPr>
            <a:r>
              <a:rPr lang="en-US" altLang="en-US" sz="2200" b="0" smtClean="0">
                <a:latin typeface="Times New Roman" pitchFamily="18" charset="0"/>
                <a:cs typeface="Times New Roman" pitchFamily="18" charset="0"/>
              </a:rPr>
              <a:t>Given the assumption of normality, the probability that     is less than or equal to </a:t>
            </a:r>
            <a:r>
              <a:rPr lang="en-US" altLang="en-US" sz="2200" b="0" i="1" smtClean="0">
                <a:latin typeface="Times New Roman" pitchFamily="18" charset="0"/>
                <a:cs typeface="Times New Roman" pitchFamily="18" charset="0"/>
              </a:rPr>
              <a:t>I</a:t>
            </a:r>
            <a:r>
              <a:rPr lang="en-US" altLang="en-US" sz="2200" b="0" baseline="-25000" smtClean="0">
                <a:latin typeface="Times New Roman" pitchFamily="18" charset="0"/>
                <a:cs typeface="Times New Roman" pitchFamily="18" charset="0"/>
              </a:rPr>
              <a:t>i </a:t>
            </a:r>
            <a:r>
              <a:rPr lang="en-US" altLang="en-US" sz="2200" b="0" smtClean="0">
                <a:latin typeface="Times New Roman" pitchFamily="18" charset="0"/>
                <a:cs typeface="Times New Roman" pitchFamily="18" charset="0"/>
              </a:rPr>
              <a:t>can be computed from the standard normal cumulative distribution function (CDF) as:</a:t>
            </a:r>
          </a:p>
          <a:p>
            <a:pPr algn="l">
              <a:buFont typeface="Wingdings" pitchFamily="2" charset="2"/>
              <a:buChar char="Ø"/>
            </a:pPr>
            <a:endParaRPr lang="en-US" altLang="en-US" sz="2200" b="0" smtClean="0">
              <a:latin typeface="Times New Roman" pitchFamily="18" charset="0"/>
              <a:cs typeface="Times New Roman" pitchFamily="18" charset="0"/>
            </a:endParaRPr>
          </a:p>
          <a:p>
            <a:pPr algn="l">
              <a:buFont typeface="Wingdings" pitchFamily="2" charset="2"/>
              <a:buChar char="Ø"/>
            </a:pPr>
            <a:r>
              <a:rPr lang="en-US" altLang="en-US" sz="2200" b="0" i="1" smtClean="0">
                <a:latin typeface="Times New Roman" pitchFamily="18" charset="0"/>
                <a:cs typeface="Times New Roman" pitchFamily="18" charset="0"/>
              </a:rPr>
              <a:t>F</a:t>
            </a:r>
            <a:r>
              <a:rPr lang="en-US" altLang="en-US" sz="2200" b="0" smtClean="0">
                <a:latin typeface="Times New Roman" pitchFamily="18" charset="0"/>
                <a:cs typeface="Times New Roman" pitchFamily="18" charset="0"/>
              </a:rPr>
              <a:t>, the standard normal CDF, can be written as:</a:t>
            </a:r>
          </a:p>
          <a:p>
            <a:pPr algn="l">
              <a:buFont typeface="Wingdings" pitchFamily="2" charset="2"/>
              <a:buChar char="Ø"/>
            </a:pPr>
            <a:endParaRPr lang="en-US" altLang="en-US" sz="2200" b="0" smtClean="0">
              <a:latin typeface="Times New Roman" pitchFamily="18" charset="0"/>
              <a:cs typeface="Times New Roman" pitchFamily="18" charset="0"/>
            </a:endParaRPr>
          </a:p>
          <a:p>
            <a:pPr algn="l">
              <a:buFont typeface="Wingdings" pitchFamily="2" charset="2"/>
              <a:buChar char="Ø"/>
            </a:pPr>
            <a:endParaRPr lang="en-US" altLang="en-US" sz="2200" b="0" smtClean="0">
              <a:latin typeface="Times New Roman" pitchFamily="18" charset="0"/>
              <a:cs typeface="Times New Roman" pitchFamily="18" charset="0"/>
            </a:endParaRPr>
          </a:p>
          <a:p>
            <a:pPr algn="l">
              <a:buFont typeface="Wingdings" pitchFamily="2" charset="2"/>
              <a:buChar char="Ø"/>
            </a:pPr>
            <a:r>
              <a:rPr lang="en-US" altLang="en-US" sz="2200" b="0" smtClean="0">
                <a:latin typeface="Times New Roman" pitchFamily="18" charset="0"/>
                <a:cs typeface="Times New Roman" pitchFamily="18" charset="0"/>
              </a:rPr>
              <a:t>If we multiply the probit coefficient by about 1.81 (             ), we will get approximately the logit coefficient.</a:t>
            </a:r>
          </a:p>
          <a:p>
            <a:pPr algn="just">
              <a:buFont typeface="Wingdings" pitchFamily="2" charset="2"/>
              <a:buChar char="Ø"/>
            </a:pPr>
            <a:r>
              <a:rPr lang="en-US" altLang="en-US" sz="2200" b="0" smtClean="0">
                <a:latin typeface="Times New Roman" pitchFamily="18" charset="0"/>
                <a:cs typeface="Times New Roman" pitchFamily="18" charset="0"/>
              </a:rPr>
              <a:t>The marginal effect is given by the coefficient of the variable multiplied by the value of the normal density function evaluated for all the </a:t>
            </a:r>
            <a:r>
              <a:rPr lang="en-US" altLang="en-US" sz="2200" b="0" i="1" smtClean="0">
                <a:latin typeface="Times New Roman" pitchFamily="18" charset="0"/>
                <a:cs typeface="Times New Roman" pitchFamily="18" charset="0"/>
              </a:rPr>
              <a:t>X</a:t>
            </a:r>
            <a:r>
              <a:rPr lang="en-US" altLang="en-US" sz="2200" b="0" smtClean="0">
                <a:latin typeface="Times New Roman" pitchFamily="18" charset="0"/>
                <a:cs typeface="Times New Roman" pitchFamily="18" charset="0"/>
              </a:rPr>
              <a:t> values for that individual.</a:t>
            </a:r>
          </a:p>
        </p:txBody>
      </p:sp>
      <p:sp>
        <p:nvSpPr>
          <p:cNvPr id="820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8"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09"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10"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821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8194" name="Object 6"/>
          <p:cNvGraphicFramePr>
            <a:graphicFrameLocks noChangeAspect="1"/>
          </p:cNvGraphicFramePr>
          <p:nvPr/>
        </p:nvGraphicFramePr>
        <p:xfrm>
          <a:off x="6948488" y="1341438"/>
          <a:ext cx="360362" cy="530225"/>
        </p:xfrm>
        <a:graphic>
          <a:graphicData uri="http://schemas.openxmlformats.org/presentationml/2006/ole">
            <p:oleObj spid="_x0000_s53250" r:id="rId3" imgW="164957" imgH="241091" progId="">
              <p:embed/>
            </p:oleObj>
          </a:graphicData>
        </a:graphic>
      </p:graphicFrame>
      <p:graphicFrame>
        <p:nvGraphicFramePr>
          <p:cNvPr id="8195" name="Object 8"/>
          <p:cNvGraphicFramePr>
            <a:graphicFrameLocks noChangeAspect="1"/>
          </p:cNvGraphicFramePr>
          <p:nvPr/>
        </p:nvGraphicFramePr>
        <p:xfrm>
          <a:off x="1331913" y="2349500"/>
          <a:ext cx="6589712" cy="503238"/>
        </p:xfrm>
        <a:graphic>
          <a:graphicData uri="http://schemas.openxmlformats.org/presentationml/2006/ole">
            <p:oleObj spid="_x0000_s53251" r:id="rId4" imgW="3365500" imgH="254000" progId="">
              <p:embed/>
            </p:oleObj>
          </a:graphicData>
        </a:graphic>
      </p:graphicFrame>
      <p:sp>
        <p:nvSpPr>
          <p:cNvPr id="821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8196" name="Object 10"/>
          <p:cNvGraphicFramePr>
            <a:graphicFrameLocks noChangeAspect="1"/>
          </p:cNvGraphicFramePr>
          <p:nvPr/>
        </p:nvGraphicFramePr>
        <p:xfrm>
          <a:off x="2916238" y="3141663"/>
          <a:ext cx="3221037" cy="863600"/>
        </p:xfrm>
        <a:graphic>
          <a:graphicData uri="http://schemas.openxmlformats.org/presentationml/2006/ole">
            <p:oleObj spid="_x0000_s53252" r:id="rId5" imgW="1562100" imgH="419100" progId="">
              <p:embed/>
            </p:oleObj>
          </a:graphicData>
        </a:graphic>
      </p:graphicFrame>
      <p:sp>
        <p:nvSpPr>
          <p:cNvPr id="821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8197" name="Object 12"/>
          <p:cNvGraphicFramePr>
            <a:graphicFrameLocks noChangeAspect="1"/>
          </p:cNvGraphicFramePr>
          <p:nvPr/>
        </p:nvGraphicFramePr>
        <p:xfrm>
          <a:off x="6540500" y="4014788"/>
          <a:ext cx="984250" cy="422275"/>
        </p:xfrm>
        <a:graphic>
          <a:graphicData uri="http://schemas.openxmlformats.org/presentationml/2006/ole">
            <p:oleObj spid="_x0000_s53253" r:id="rId6" imgW="533169" imgH="228501"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457200" y="331788"/>
            <a:ext cx="8435975" cy="576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3200" b="1" smtClean="0">
                <a:solidFill>
                  <a:srgbClr val="12349B"/>
                </a:solidFill>
                <a:latin typeface="Times New Roman" pitchFamily="18" charset="0"/>
                <a:cs typeface="Times New Roman" pitchFamily="18" charset="0"/>
              </a:rPr>
              <a:t>LOGIT vs PROBIT</a:t>
            </a:r>
          </a:p>
        </p:txBody>
      </p:sp>
      <p:sp>
        <p:nvSpPr>
          <p:cNvPr id="55299" name="Content Placeholder 2"/>
          <p:cNvSpPr>
            <a:spLocks noGrp="1"/>
          </p:cNvSpPr>
          <p:nvPr>
            <p:ph idx="1"/>
          </p:nvPr>
        </p:nvSpPr>
        <p:spPr>
          <a:xfrm>
            <a:off x="468313" y="981075"/>
            <a:ext cx="8423275" cy="4751388"/>
          </a:xfrm>
        </p:spPr>
        <p:txBody>
          <a:bodyPr/>
          <a:lstStyle/>
          <a:p>
            <a:pPr algn="l">
              <a:buFont typeface="Wingdings" pitchFamily="2" charset="2"/>
              <a:buChar char="Ø"/>
            </a:pPr>
            <a:r>
              <a:rPr lang="en-US" altLang="en-US" sz="2600" b="0" smtClean="0">
                <a:latin typeface="Times New Roman" pitchFamily="18" charset="0"/>
                <a:cs typeface="Times New Roman" pitchFamily="18" charset="0"/>
              </a:rPr>
              <a:t>Logit and probit models generally give similar results.</a:t>
            </a:r>
          </a:p>
          <a:p>
            <a:pPr algn="l">
              <a:buFont typeface="Wingdings" pitchFamily="2" charset="2"/>
              <a:buChar char="Ø"/>
            </a:pPr>
            <a:r>
              <a:rPr lang="en-US" altLang="en-US" sz="2600" b="0" smtClean="0">
                <a:latin typeface="Times New Roman" pitchFamily="18" charset="0"/>
                <a:cs typeface="Times New Roman" pitchFamily="18" charset="0"/>
              </a:rPr>
              <a:t>The main difference between the two models is that the logistic distribution has slightly fatter tails.</a:t>
            </a:r>
          </a:p>
          <a:p>
            <a:pPr lvl="1">
              <a:buFont typeface="Wingdings" pitchFamily="2" charset="2"/>
              <a:buChar char="Ø"/>
            </a:pPr>
            <a:r>
              <a:rPr lang="en-US" altLang="en-US" sz="2200" smtClean="0">
                <a:latin typeface="Times New Roman" pitchFamily="18" charset="0"/>
                <a:cs typeface="Times New Roman" pitchFamily="18" charset="0"/>
              </a:rPr>
              <a:t>The conditional probability </a:t>
            </a:r>
            <a:r>
              <a:rPr lang="en-US" altLang="en-US" sz="2200" i="1" smtClean="0">
                <a:latin typeface="Times New Roman" pitchFamily="18" charset="0"/>
                <a:cs typeface="Times New Roman" pitchFamily="18" charset="0"/>
              </a:rPr>
              <a:t>P</a:t>
            </a:r>
            <a:r>
              <a:rPr lang="en-US" altLang="en-US" sz="2200" i="1" baseline="-25000" smtClean="0">
                <a:latin typeface="Times New Roman" pitchFamily="18" charset="0"/>
                <a:cs typeface="Times New Roman" pitchFamily="18" charset="0"/>
              </a:rPr>
              <a:t>i</a:t>
            </a:r>
            <a:r>
              <a:rPr lang="en-US" altLang="en-US" sz="2200" smtClean="0">
                <a:latin typeface="Times New Roman" pitchFamily="18" charset="0"/>
                <a:cs typeface="Times New Roman" pitchFamily="18" charset="0"/>
              </a:rPr>
              <a:t> approaches 0 or 1 at a slower rate in logit than in probit. </a:t>
            </a:r>
          </a:p>
          <a:p>
            <a:pPr algn="l">
              <a:buFont typeface="Wingdings" pitchFamily="2" charset="2"/>
              <a:buChar char="Ø"/>
            </a:pPr>
            <a:r>
              <a:rPr lang="en-US" altLang="en-US" sz="2600" b="0" smtClean="0">
                <a:latin typeface="Times New Roman" pitchFamily="18" charset="0"/>
                <a:cs typeface="Times New Roman" pitchFamily="18" charset="0"/>
              </a:rPr>
              <a:t>In practice there is no compelling reason to choose one over the other.</a:t>
            </a:r>
          </a:p>
          <a:p>
            <a:pPr algn="l">
              <a:buFont typeface="Wingdings" pitchFamily="2" charset="2"/>
              <a:buChar char="Ø"/>
            </a:pPr>
            <a:r>
              <a:rPr lang="en-US" altLang="en-US" sz="2600" b="0" smtClean="0">
                <a:latin typeface="Times New Roman" pitchFamily="18" charset="0"/>
                <a:cs typeface="Times New Roman" pitchFamily="18" charset="0"/>
              </a:rPr>
              <a:t>Many researchers choose the logit over the probit because of its comparative mathematical simplicity.</a:t>
            </a:r>
            <a:endParaRPr lang="en-US" altLang="en-US" sz="2600" smtClean="0">
              <a:latin typeface="Times New Roman" pitchFamily="18" charset="0"/>
              <a:cs typeface="Times New Roman" pitchFamily="18" charset="0"/>
            </a:endParaRPr>
          </a:p>
        </p:txBody>
      </p:sp>
      <p:sp>
        <p:nvSpPr>
          <p:cNvPr id="5530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530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530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53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53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530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53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553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71438" y="333375"/>
            <a:ext cx="8964612" cy="576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QUALITATIVE RESPONSE REGRESSION MODELS</a:t>
            </a:r>
          </a:p>
        </p:txBody>
      </p:sp>
      <p:sp>
        <p:nvSpPr>
          <p:cNvPr id="41987" name="Content Placeholder 2"/>
          <p:cNvSpPr>
            <a:spLocks noGrp="1"/>
          </p:cNvSpPr>
          <p:nvPr>
            <p:ph idx="1"/>
          </p:nvPr>
        </p:nvSpPr>
        <p:spPr>
          <a:xfrm>
            <a:off x="468313" y="1125538"/>
            <a:ext cx="8423275" cy="4606925"/>
          </a:xfrm>
        </p:spPr>
        <p:txBody>
          <a:bodyPr/>
          <a:lstStyle/>
          <a:p>
            <a:pPr algn="just">
              <a:buFont typeface="Wingdings" pitchFamily="2" charset="2"/>
              <a:buChar char="Ø"/>
            </a:pPr>
            <a:r>
              <a:rPr lang="en-US" altLang="en-US" sz="2800" b="0" smtClean="0">
                <a:latin typeface="Times New Roman" pitchFamily="18" charset="0"/>
                <a:cs typeface="Times New Roman" pitchFamily="18" charset="0"/>
              </a:rPr>
              <a:t>Here we will consider the simplest of such models, the </a:t>
            </a:r>
            <a:r>
              <a:rPr lang="en-US" altLang="en-US" sz="2800" smtClean="0">
                <a:latin typeface="Times New Roman" pitchFamily="18" charset="0"/>
                <a:cs typeface="Times New Roman" pitchFamily="18" charset="0"/>
              </a:rPr>
              <a:t>binary</a:t>
            </a:r>
            <a:r>
              <a:rPr lang="en-US" altLang="en-US" sz="2800" b="0" smtClean="0">
                <a:latin typeface="Times New Roman" pitchFamily="18" charset="0"/>
                <a:cs typeface="Times New Roman" pitchFamily="18" charset="0"/>
              </a:rPr>
              <a:t> or </a:t>
            </a:r>
            <a:r>
              <a:rPr lang="en-US" altLang="en-US" sz="2800" smtClean="0">
                <a:latin typeface="Times New Roman" pitchFamily="18" charset="0"/>
                <a:cs typeface="Times New Roman" pitchFamily="18" charset="0"/>
              </a:rPr>
              <a:t>dichotomous</a:t>
            </a:r>
            <a:r>
              <a:rPr lang="en-US" altLang="en-US" sz="2800" b="0" smtClean="0">
                <a:latin typeface="Times New Roman" pitchFamily="18" charset="0"/>
                <a:cs typeface="Times New Roman" pitchFamily="18" charset="0"/>
              </a:rPr>
              <a:t> or </a:t>
            </a:r>
            <a:r>
              <a:rPr lang="en-US" altLang="en-US" sz="2800" smtClean="0">
                <a:latin typeface="Times New Roman" pitchFamily="18" charset="0"/>
                <a:cs typeface="Times New Roman" pitchFamily="18" charset="0"/>
              </a:rPr>
              <a:t>dummy</a:t>
            </a:r>
            <a:r>
              <a:rPr lang="en-US" altLang="en-US" sz="2800" b="0" smtClean="0">
                <a:latin typeface="Times New Roman" pitchFamily="18" charset="0"/>
                <a:cs typeface="Times New Roman" pitchFamily="18" charset="0"/>
              </a:rPr>
              <a:t> dependent variable regression models.</a:t>
            </a:r>
            <a:endParaRPr lang="el-GR" altLang="en-US" sz="2800" b="0" smtClean="0">
              <a:latin typeface="Times New Roman" pitchFamily="18" charset="0"/>
              <a:cs typeface="Times New Roman" pitchFamily="18" charset="0"/>
            </a:endParaRPr>
          </a:p>
          <a:p>
            <a:pPr algn="just">
              <a:buFont typeface="Wingdings" pitchFamily="2" charset="2"/>
              <a:buChar char="Ø"/>
            </a:pPr>
            <a:r>
              <a:rPr lang="en-US" altLang="en-US" sz="2800" b="0" smtClean="0">
                <a:latin typeface="Times New Roman" pitchFamily="18" charset="0"/>
                <a:cs typeface="Times New Roman" pitchFamily="18" charset="0"/>
              </a:rPr>
              <a:t>Although variable binary regression models can be estimated with LS there are also more specialized methods such us </a:t>
            </a:r>
            <a:r>
              <a:rPr lang="en-US" altLang="en-US" sz="2800" smtClean="0">
                <a:latin typeface="Times New Roman" pitchFamily="18" charset="0"/>
                <a:cs typeface="Times New Roman" pitchFamily="18" charset="0"/>
              </a:rPr>
              <a:t>logit</a:t>
            </a:r>
            <a:r>
              <a:rPr lang="en-US" altLang="en-US" sz="2800" b="0" smtClean="0">
                <a:latin typeface="Times New Roman" pitchFamily="18" charset="0"/>
                <a:cs typeface="Times New Roman" pitchFamily="18" charset="0"/>
              </a:rPr>
              <a:t> and </a:t>
            </a:r>
            <a:r>
              <a:rPr lang="en-US" altLang="en-US" sz="2800" smtClean="0">
                <a:latin typeface="Times New Roman" pitchFamily="18" charset="0"/>
                <a:cs typeface="Times New Roman" pitchFamily="18" charset="0"/>
              </a:rPr>
              <a:t>probit</a:t>
            </a:r>
            <a:r>
              <a:rPr lang="en-US" altLang="en-US" sz="2800" b="0" smtClean="0">
                <a:latin typeface="Times New Roman" pitchFamily="18" charset="0"/>
                <a:cs typeface="Times New Roman" pitchFamily="18" charset="0"/>
              </a:rPr>
              <a:t>.</a:t>
            </a:r>
          </a:p>
          <a:p>
            <a:pPr algn="just">
              <a:buFont typeface="Wingdings" pitchFamily="2" charset="2"/>
              <a:buChar char="Ø"/>
            </a:pPr>
            <a:r>
              <a:rPr lang="en-US" altLang="en-US" sz="2800" b="0" smtClean="0">
                <a:latin typeface="Times New Roman" pitchFamily="18" charset="0"/>
                <a:cs typeface="Times New Roman" pitchFamily="18" charset="0"/>
              </a:rPr>
              <a:t>The following example shows why the LS method id not appropriate </a:t>
            </a:r>
          </a:p>
        </p:txBody>
      </p:sp>
      <p:sp>
        <p:nvSpPr>
          <p:cNvPr id="4198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98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99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99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99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99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99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199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71438" y="333375"/>
            <a:ext cx="8964612" cy="576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EXAMPLE: TO SMOKE OR NOT TO SMOKE</a:t>
            </a:r>
          </a:p>
        </p:txBody>
      </p:sp>
      <p:sp>
        <p:nvSpPr>
          <p:cNvPr id="43011" name="Content Placeholder 2"/>
          <p:cNvSpPr>
            <a:spLocks noGrp="1"/>
          </p:cNvSpPr>
          <p:nvPr>
            <p:ph idx="1"/>
          </p:nvPr>
        </p:nvSpPr>
        <p:spPr>
          <a:xfrm>
            <a:off x="468313" y="1125538"/>
            <a:ext cx="8423275" cy="4606925"/>
          </a:xfrm>
        </p:spPr>
        <p:txBody>
          <a:bodyPr/>
          <a:lstStyle/>
          <a:p>
            <a:pPr algn="just">
              <a:buFont typeface="Wingdings" pitchFamily="2" charset="2"/>
              <a:buChar char="Ø"/>
            </a:pPr>
            <a:r>
              <a:rPr lang="en-US" altLang="en-US" b="0" smtClean="0">
                <a:latin typeface="Times New Roman" pitchFamily="18" charset="0"/>
                <a:cs typeface="Times New Roman" pitchFamily="18" charset="0"/>
              </a:rPr>
              <a:t>We use a random sample of 1.196 US males (Table 8.1). The variables used are:</a:t>
            </a:r>
          </a:p>
          <a:p>
            <a:pPr algn="just">
              <a:buFontTx/>
              <a:buNone/>
            </a:pPr>
            <a:r>
              <a:rPr lang="en-US" altLang="en-US" b="0" smtClean="0">
                <a:latin typeface="Times New Roman" pitchFamily="18" charset="0"/>
                <a:cs typeface="Times New Roman" pitchFamily="18" charset="0"/>
              </a:rPr>
              <a:t>Smoker= </a:t>
            </a:r>
            <a:r>
              <a:rPr lang="en-US" altLang="en-US" b="0" i="1" smtClean="0">
                <a:latin typeface="Times New Roman" pitchFamily="18" charset="0"/>
                <a:cs typeface="Times New Roman" pitchFamily="18" charset="0"/>
              </a:rPr>
              <a:t>1 for smokers and 0 for nonsmokers</a:t>
            </a:r>
          </a:p>
          <a:p>
            <a:pPr algn="just">
              <a:buFontTx/>
              <a:buNone/>
            </a:pPr>
            <a:r>
              <a:rPr lang="en-US" altLang="en-US" b="0" smtClean="0">
                <a:latin typeface="Times New Roman" pitchFamily="18" charset="0"/>
                <a:cs typeface="Times New Roman" pitchFamily="18" charset="0"/>
              </a:rPr>
              <a:t>Age= </a:t>
            </a:r>
            <a:r>
              <a:rPr lang="en-US" altLang="en-US" b="0" i="1" smtClean="0">
                <a:latin typeface="Times New Roman" pitchFamily="18" charset="0"/>
                <a:cs typeface="Times New Roman" pitchFamily="18" charset="0"/>
              </a:rPr>
              <a:t>age in years</a:t>
            </a:r>
          </a:p>
          <a:p>
            <a:pPr algn="just">
              <a:buFontTx/>
              <a:buNone/>
            </a:pPr>
            <a:r>
              <a:rPr lang="en-US" altLang="en-US" b="0" smtClean="0">
                <a:latin typeface="Times New Roman" pitchFamily="18" charset="0"/>
                <a:cs typeface="Times New Roman" pitchFamily="18" charset="0"/>
              </a:rPr>
              <a:t>Education= </a:t>
            </a:r>
            <a:r>
              <a:rPr lang="en-US" altLang="en-US" b="0" i="1" smtClean="0">
                <a:latin typeface="Times New Roman" pitchFamily="18" charset="0"/>
                <a:cs typeface="Times New Roman" pitchFamily="18" charset="0"/>
              </a:rPr>
              <a:t>number of year schooling</a:t>
            </a:r>
          </a:p>
          <a:p>
            <a:pPr algn="just">
              <a:buFontTx/>
              <a:buNone/>
            </a:pPr>
            <a:r>
              <a:rPr lang="en-US" altLang="en-US" b="0" smtClean="0">
                <a:latin typeface="Times New Roman" pitchFamily="18" charset="0"/>
                <a:cs typeface="Times New Roman" pitchFamily="18" charset="0"/>
              </a:rPr>
              <a:t>Income= </a:t>
            </a:r>
            <a:r>
              <a:rPr lang="en-US" altLang="en-US" b="0" i="1" smtClean="0">
                <a:latin typeface="Times New Roman" pitchFamily="18" charset="0"/>
                <a:cs typeface="Times New Roman" pitchFamily="18" charset="0"/>
              </a:rPr>
              <a:t>family income </a:t>
            </a:r>
          </a:p>
          <a:p>
            <a:pPr algn="just">
              <a:buFontTx/>
              <a:buNone/>
            </a:pPr>
            <a:r>
              <a:rPr lang="en-US" altLang="en-US" b="0" smtClean="0">
                <a:latin typeface="Times New Roman" pitchFamily="18" charset="0"/>
                <a:cs typeface="Times New Roman" pitchFamily="18" charset="0"/>
              </a:rPr>
              <a:t>Pcigs= </a:t>
            </a:r>
            <a:r>
              <a:rPr lang="en-US" altLang="en-US" b="0" i="1" smtClean="0">
                <a:latin typeface="Times New Roman" pitchFamily="18" charset="0"/>
                <a:cs typeface="Times New Roman" pitchFamily="18" charset="0"/>
              </a:rPr>
              <a:t>price of cigarettes in individual states in 1979</a:t>
            </a:r>
          </a:p>
        </p:txBody>
      </p:sp>
      <p:sp>
        <p:nvSpPr>
          <p:cNvPr id="4301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30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301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301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301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301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301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301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bwMode="auto">
          <a:xfrm>
            <a:off x="71438" y="1"/>
            <a:ext cx="8964612" cy="64291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dirty="0" smtClean="0">
                <a:solidFill>
                  <a:srgbClr val="12349B"/>
                </a:solidFill>
                <a:latin typeface="Times New Roman" pitchFamily="18" charset="0"/>
                <a:cs typeface="Times New Roman" pitchFamily="18" charset="0"/>
              </a:rPr>
              <a:t>EXAMPLE: TO SMOKE OR NOT TO SMOKE</a:t>
            </a:r>
          </a:p>
        </p:txBody>
      </p:sp>
      <p:sp>
        <p:nvSpPr>
          <p:cNvPr id="1029" name="Content Placeholder 2"/>
          <p:cNvSpPr>
            <a:spLocks noGrp="1"/>
          </p:cNvSpPr>
          <p:nvPr>
            <p:ph idx="1"/>
          </p:nvPr>
        </p:nvSpPr>
        <p:spPr>
          <a:xfrm>
            <a:off x="250825" y="714356"/>
            <a:ext cx="8569325" cy="5738832"/>
          </a:xfrm>
        </p:spPr>
        <p:txBody>
          <a:bodyPr/>
          <a:lstStyle/>
          <a:p>
            <a:pPr algn="just">
              <a:buFont typeface="Wingdings" pitchFamily="2" charset="2"/>
              <a:buChar char="Ø"/>
            </a:pPr>
            <a:r>
              <a:rPr lang="en-US" altLang="en-US" sz="2200" b="0" dirty="0" smtClean="0">
                <a:latin typeface="Times New Roman" pitchFamily="18" charset="0"/>
                <a:cs typeface="Times New Roman" pitchFamily="18" charset="0"/>
              </a:rPr>
              <a:t>Suppose we apply the method of ordinary least-squares (OLS) to determine smoking behavior (dependent variable) in relation to age, education, family income, and price of cigarettes. That is, we use the following model:</a:t>
            </a:r>
          </a:p>
          <a:p>
            <a:pPr algn="just">
              <a:buFont typeface="Wingdings" pitchFamily="2" charset="2"/>
              <a:buChar char="Ø"/>
            </a:pPr>
            <a:endParaRPr lang="en-US" altLang="en-US" sz="2200" b="0" dirty="0" smtClean="0">
              <a:latin typeface="Times New Roman" pitchFamily="18" charset="0"/>
              <a:cs typeface="Times New Roman" pitchFamily="18" charset="0"/>
            </a:endParaRPr>
          </a:p>
          <a:p>
            <a:pPr algn="just">
              <a:buFont typeface="Wingdings" pitchFamily="2" charset="2"/>
              <a:buChar char="Ø"/>
            </a:pPr>
            <a:endParaRPr lang="en-US" altLang="en-US" sz="2200" b="0" dirty="0" smtClean="0">
              <a:latin typeface="Times New Roman" pitchFamily="18" charset="0"/>
              <a:cs typeface="Times New Roman" pitchFamily="18" charset="0"/>
            </a:endParaRPr>
          </a:p>
          <a:p>
            <a:pPr algn="just">
              <a:buFont typeface="Wingdings" pitchFamily="2" charset="2"/>
              <a:buChar char="Ø"/>
            </a:pPr>
            <a:endParaRPr lang="en-US" altLang="en-US" sz="2200" b="0" dirty="0" smtClean="0">
              <a:latin typeface="Times New Roman" pitchFamily="18" charset="0"/>
              <a:cs typeface="Times New Roman" pitchFamily="18" charset="0"/>
            </a:endParaRPr>
          </a:p>
          <a:p>
            <a:pPr algn="just">
              <a:buFont typeface="Wingdings" pitchFamily="2" charset="2"/>
              <a:buChar char="Ø"/>
            </a:pPr>
            <a:endParaRPr lang="en-US" altLang="en-US" sz="2200" b="0" dirty="0" smtClean="0">
              <a:latin typeface="Times New Roman" pitchFamily="18" charset="0"/>
              <a:cs typeface="Times New Roman" pitchFamily="18" charset="0"/>
            </a:endParaRPr>
          </a:p>
          <a:p>
            <a:pPr algn="just">
              <a:buFont typeface="Wingdings" pitchFamily="2" charset="2"/>
              <a:buChar char="Ø"/>
            </a:pPr>
            <a:r>
              <a:rPr lang="en-US" altLang="en-US" sz="2200" b="0" dirty="0" smtClean="0">
                <a:latin typeface="Times New Roman" pitchFamily="18" charset="0"/>
                <a:cs typeface="Times New Roman" pitchFamily="18" charset="0"/>
              </a:rPr>
              <a:t>Which, for brevity of expression, we write as:</a:t>
            </a:r>
          </a:p>
          <a:p>
            <a:pPr algn="just">
              <a:buFont typeface="Wingdings" pitchFamily="2" charset="2"/>
              <a:buChar char="Ø"/>
            </a:pPr>
            <a:endParaRPr lang="en-US" altLang="en-US" sz="2200" b="0" dirty="0" smtClean="0">
              <a:latin typeface="Times New Roman" pitchFamily="18" charset="0"/>
              <a:cs typeface="Times New Roman" pitchFamily="18" charset="0"/>
            </a:endParaRPr>
          </a:p>
          <a:p>
            <a:pPr algn="just">
              <a:buFont typeface="Wingdings" pitchFamily="2" charset="2"/>
              <a:buChar char="Ø"/>
            </a:pPr>
            <a:r>
              <a:rPr lang="en-US" altLang="en-US" sz="2200" b="0" dirty="0" smtClean="0">
                <a:latin typeface="Times New Roman" pitchFamily="18" charset="0"/>
                <a:cs typeface="Times New Roman" pitchFamily="18" charset="0"/>
              </a:rPr>
              <a:t>Model (8.2) is called a </a:t>
            </a:r>
            <a:r>
              <a:rPr lang="en-US" altLang="en-US" sz="2200" b="0" i="1" dirty="0" smtClean="0">
                <a:latin typeface="Times New Roman" pitchFamily="18" charset="0"/>
                <a:cs typeface="Times New Roman" pitchFamily="18" charset="0"/>
              </a:rPr>
              <a:t>linear probability model </a:t>
            </a:r>
            <a:r>
              <a:rPr lang="en-US" altLang="en-US" sz="2200" b="0" dirty="0" smtClean="0">
                <a:latin typeface="Times New Roman" pitchFamily="18" charset="0"/>
                <a:cs typeface="Times New Roman" pitchFamily="18" charset="0"/>
              </a:rPr>
              <a:t>(LPM) because the conditional expectation of the depending variable (smoking status), given the values of the explanatory variables, can be interpreted as the conditional probability that the event (</a:t>
            </a:r>
            <a:r>
              <a:rPr lang="en-US" altLang="en-US" sz="2200" b="0" dirty="0" err="1" smtClean="0">
                <a:latin typeface="Times New Roman" pitchFamily="18" charset="0"/>
                <a:cs typeface="Times New Roman" pitchFamily="18" charset="0"/>
              </a:rPr>
              <a:t>ie</a:t>
            </a:r>
            <a:r>
              <a:rPr lang="en-US" altLang="en-US" sz="2200" b="0" dirty="0" smtClean="0">
                <a:latin typeface="Times New Roman" pitchFamily="18" charset="0"/>
                <a:cs typeface="Times New Roman" pitchFamily="18" charset="0"/>
              </a:rPr>
              <a:t>. smoking) will occur.</a:t>
            </a: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p:txBody>
      </p:sp>
      <p:sp>
        <p:nvSpPr>
          <p:cNvPr id="10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103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103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10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103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10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103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103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1026" name="Object 2"/>
          <p:cNvGraphicFramePr>
            <a:graphicFrameLocks noChangeAspect="1"/>
          </p:cNvGraphicFramePr>
          <p:nvPr/>
        </p:nvGraphicFramePr>
        <p:xfrm>
          <a:off x="857224" y="2357430"/>
          <a:ext cx="7704137" cy="1150938"/>
        </p:xfrm>
        <a:graphic>
          <a:graphicData uri="http://schemas.openxmlformats.org/presentationml/2006/ole">
            <p:oleObj spid="_x0000_s46082" name="Εξίσωση" r:id="rId3" imgW="2793960" imgH="457200" progId="Equation.3">
              <p:embed/>
            </p:oleObj>
          </a:graphicData>
        </a:graphic>
      </p:graphicFrame>
      <p:graphicFrame>
        <p:nvGraphicFramePr>
          <p:cNvPr id="1027" name="Object 3"/>
          <p:cNvGraphicFramePr>
            <a:graphicFrameLocks noChangeAspect="1"/>
          </p:cNvGraphicFramePr>
          <p:nvPr/>
        </p:nvGraphicFramePr>
        <p:xfrm>
          <a:off x="6000760" y="3786190"/>
          <a:ext cx="2879725" cy="576262"/>
        </p:xfrm>
        <a:graphic>
          <a:graphicData uri="http://schemas.openxmlformats.org/presentationml/2006/ole">
            <p:oleObj spid="_x0000_s46083" name="Εξίσωση" r:id="rId4" imgW="1143000" imgH="2286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71438" y="188913"/>
            <a:ext cx="8964612" cy="5032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EXAMPLE: TO SMOKE OR NOT TO SMOKE</a:t>
            </a:r>
          </a:p>
        </p:txBody>
      </p:sp>
      <p:sp>
        <p:nvSpPr>
          <p:cNvPr id="44035" name="Content Placeholder 2"/>
          <p:cNvSpPr>
            <a:spLocks noGrp="1"/>
          </p:cNvSpPr>
          <p:nvPr>
            <p:ph idx="1"/>
          </p:nvPr>
        </p:nvSpPr>
        <p:spPr>
          <a:xfrm>
            <a:off x="250825" y="692150"/>
            <a:ext cx="8569325" cy="5761038"/>
          </a:xfrm>
        </p:spPr>
        <p:txBody>
          <a:bodyPr/>
          <a:lstStyle/>
          <a:p>
            <a:pPr algn="just">
              <a:buFont typeface="Wingdings" pitchFamily="2" charset="2"/>
              <a:buChar char="Ø"/>
            </a:pPr>
            <a:r>
              <a:rPr lang="en-US" altLang="en-US" sz="2000" b="0" dirty="0" smtClean="0">
                <a:latin typeface="Times New Roman" pitchFamily="18" charset="0"/>
                <a:cs typeface="Times New Roman" pitchFamily="18" charset="0"/>
              </a:rPr>
              <a:t>Running the regression we get:</a:t>
            </a: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Tx/>
              <a:buNone/>
            </a:pPr>
            <a:endParaRPr lang="en-US" altLang="en-US" sz="2000" b="0" dirty="0" smtClean="0">
              <a:latin typeface="Times New Roman" pitchFamily="18" charset="0"/>
              <a:cs typeface="Times New Roman" pitchFamily="18" charset="0"/>
            </a:endParaRPr>
          </a:p>
          <a:p>
            <a:pPr algn="just">
              <a:buFont typeface="Wingdings" pitchFamily="2" charset="2"/>
              <a:buChar char="Ø"/>
            </a:pPr>
            <a:r>
              <a:rPr lang="en-US" altLang="en-US" sz="2000" b="0" dirty="0" smtClean="0">
                <a:latin typeface="Times New Roman" pitchFamily="18" charset="0"/>
                <a:cs typeface="Times New Roman" pitchFamily="18" charset="0"/>
              </a:rPr>
              <a:t>Notice that all the variables, except income, are individually statistically significant at least at the 10% level of significance. Age, education, and price of cigarettes have negative impact on smoking, which may not be a surprising result. Collectively all the explanatory variables are statistically significant, for the estimated </a:t>
            </a:r>
            <a:r>
              <a:rPr lang="en-US" altLang="en-US" sz="2000" b="0" i="1" dirty="0" smtClean="0">
                <a:latin typeface="Times New Roman" pitchFamily="18" charset="0"/>
                <a:cs typeface="Times New Roman" pitchFamily="18" charset="0"/>
              </a:rPr>
              <a:t>F</a:t>
            </a:r>
            <a:r>
              <a:rPr lang="en-US" altLang="en-US" sz="2000" b="0" dirty="0" smtClean="0">
                <a:latin typeface="Times New Roman" pitchFamily="18" charset="0"/>
                <a:cs typeface="Times New Roman" pitchFamily="18" charset="0"/>
              </a:rPr>
              <a:t>-value of  12.00 has a p-value of almost zero. Recall that the </a:t>
            </a:r>
            <a:r>
              <a:rPr lang="en-US" altLang="en-US" sz="2000" b="0" i="1" dirty="0" smtClean="0">
                <a:latin typeface="Times New Roman" pitchFamily="18" charset="0"/>
                <a:cs typeface="Times New Roman" pitchFamily="18" charset="0"/>
              </a:rPr>
              <a:t>F</a:t>
            </a:r>
            <a:r>
              <a:rPr lang="en-US" altLang="en-US" sz="2000" b="0" dirty="0" smtClean="0">
                <a:latin typeface="Times New Roman" pitchFamily="18" charset="0"/>
                <a:cs typeface="Times New Roman" pitchFamily="18" charset="0"/>
              </a:rPr>
              <a:t> value tests the hypothesis that all the slope coefficients are simultaneously equal to zero.</a:t>
            </a: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a:p>
            <a:pPr algn="just">
              <a:buFont typeface="Wingdings" pitchFamily="2" charset="2"/>
              <a:buChar char="Ø"/>
            </a:pPr>
            <a:endParaRPr lang="en-US" altLang="en-US" sz="2000" b="0" dirty="0" smtClean="0">
              <a:latin typeface="Times New Roman" pitchFamily="18" charset="0"/>
              <a:cs typeface="Times New Roman" pitchFamily="18" charset="0"/>
            </a:endParaRPr>
          </a:p>
        </p:txBody>
      </p:sp>
      <p:sp>
        <p:nvSpPr>
          <p:cNvPr id="4403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40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403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403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404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404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404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404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pic>
        <p:nvPicPr>
          <p:cNvPr id="54274" name="Picture 2"/>
          <p:cNvPicPr>
            <a:picLocks noChangeAspect="1" noChangeArrowheads="1"/>
          </p:cNvPicPr>
          <p:nvPr/>
        </p:nvPicPr>
        <p:blipFill>
          <a:blip r:embed="rId2"/>
          <a:srcRect/>
          <a:stretch>
            <a:fillRect/>
          </a:stretch>
        </p:blipFill>
        <p:spPr bwMode="auto">
          <a:xfrm>
            <a:off x="1857356" y="1142984"/>
            <a:ext cx="5300665"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71438" y="188913"/>
            <a:ext cx="8964612" cy="5032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EXAMPLE: TO SMOKE OR NOT TO SMOKE</a:t>
            </a:r>
          </a:p>
        </p:txBody>
      </p:sp>
      <p:sp>
        <p:nvSpPr>
          <p:cNvPr id="45059" name="Content Placeholder 2"/>
          <p:cNvSpPr>
            <a:spLocks noGrp="1"/>
          </p:cNvSpPr>
          <p:nvPr>
            <p:ph idx="1"/>
          </p:nvPr>
        </p:nvSpPr>
        <p:spPr>
          <a:xfrm>
            <a:off x="250825" y="692150"/>
            <a:ext cx="8569325" cy="5761038"/>
          </a:xfrm>
        </p:spPr>
        <p:txBody>
          <a:bodyPr/>
          <a:lstStyle/>
          <a:p>
            <a:pPr algn="just">
              <a:buFont typeface="Wingdings" pitchFamily="2" charset="2"/>
              <a:buChar char="Ø"/>
            </a:pPr>
            <a:r>
              <a:rPr lang="en-US" altLang="en-US" sz="2000" b="0" i="1" u="sng" smtClean="0">
                <a:latin typeface="Times New Roman" pitchFamily="18" charset="0"/>
                <a:cs typeface="Times New Roman" pitchFamily="18" charset="0"/>
              </a:rPr>
              <a:t>Interpretation of the regression coefficients</a:t>
            </a:r>
          </a:p>
          <a:p>
            <a:pPr algn="just">
              <a:buFontTx/>
              <a:buNone/>
            </a:pPr>
            <a:endParaRPr lang="en-US" altLang="en-US" sz="2000" b="0" i="1" u="sng" smtClean="0">
              <a:latin typeface="Times New Roman" pitchFamily="18" charset="0"/>
              <a:cs typeface="Times New Roman" pitchFamily="18" charset="0"/>
            </a:endParaRPr>
          </a:p>
          <a:p>
            <a:pPr algn="just"/>
            <a:r>
              <a:rPr lang="en-US" sz="2000" b="0" smtClean="0">
                <a:latin typeface="Times New Roman" pitchFamily="18" charset="0"/>
                <a:cs typeface="Times New Roman" pitchFamily="18" charset="0"/>
              </a:rPr>
              <a:t>If we hold all other variables constant, the probability of smoking decreases at the rate of  0.005 as a person ages, probably due to the adverse impact of smoking on health. </a:t>
            </a:r>
          </a:p>
          <a:p>
            <a:pPr algn="just"/>
            <a:endParaRPr lang="en-US" sz="2000" b="0" smtClean="0">
              <a:latin typeface="Times New Roman" pitchFamily="18" charset="0"/>
              <a:cs typeface="Times New Roman" pitchFamily="18" charset="0"/>
            </a:endParaRPr>
          </a:p>
          <a:p>
            <a:pPr algn="just"/>
            <a:r>
              <a:rPr lang="en-US" sz="2000" b="0" smtClean="0">
                <a:latin typeface="Times New Roman" pitchFamily="18" charset="0"/>
                <a:cs typeface="Times New Roman" pitchFamily="18" charset="0"/>
              </a:rPr>
              <a:t>Likewise, </a:t>
            </a:r>
            <a:r>
              <a:rPr lang="en-US" sz="2000" b="0" i="1" smtClean="0">
                <a:latin typeface="Times New Roman" pitchFamily="18" charset="0"/>
                <a:cs typeface="Times New Roman" pitchFamily="18" charset="0"/>
              </a:rPr>
              <a:t>ceteris paribus, </a:t>
            </a:r>
            <a:r>
              <a:rPr lang="en-US" sz="2000" b="0" smtClean="0">
                <a:latin typeface="Times New Roman" pitchFamily="18" charset="0"/>
                <a:cs typeface="Times New Roman" pitchFamily="18" charset="0"/>
              </a:rPr>
              <a:t>an increase in schooling by one year decreases the probability of smoking by 0.02. </a:t>
            </a:r>
          </a:p>
          <a:p>
            <a:pPr algn="just"/>
            <a:endParaRPr lang="en-US" sz="2000" b="0" smtClean="0">
              <a:latin typeface="Times New Roman" pitchFamily="18" charset="0"/>
              <a:cs typeface="Times New Roman" pitchFamily="18" charset="0"/>
            </a:endParaRPr>
          </a:p>
          <a:p>
            <a:pPr algn="just"/>
            <a:r>
              <a:rPr lang="en-US" sz="2000" b="0" smtClean="0">
                <a:latin typeface="Times New Roman" pitchFamily="18" charset="0"/>
                <a:cs typeface="Times New Roman" pitchFamily="18" charset="0"/>
              </a:rPr>
              <a:t>Similarly, if the price of cigarettes goes up by a dollar, the probability of smoking decreases by 0.005, holding all other variables constant. </a:t>
            </a:r>
          </a:p>
          <a:p>
            <a:pPr algn="just"/>
            <a:endParaRPr lang="en-US" sz="2000" b="0" smtClean="0">
              <a:latin typeface="Times New Roman" pitchFamily="18" charset="0"/>
              <a:cs typeface="Times New Roman" pitchFamily="18" charset="0"/>
            </a:endParaRPr>
          </a:p>
          <a:p>
            <a:pPr algn="just"/>
            <a:r>
              <a:rPr lang="en-US" sz="2000" b="0" smtClean="0">
                <a:latin typeface="Times New Roman" pitchFamily="18" charset="0"/>
                <a:cs typeface="Times New Roman" pitchFamily="18" charset="0"/>
              </a:rPr>
              <a:t>The </a:t>
            </a:r>
            <a:r>
              <a:rPr lang="en-US" sz="2000" b="0" i="1" smtClean="0">
                <a:latin typeface="Times New Roman" pitchFamily="18" charset="0"/>
                <a:cs typeface="Times New Roman" pitchFamily="18" charset="0"/>
              </a:rPr>
              <a:t>R</a:t>
            </a:r>
            <a:r>
              <a:rPr lang="en-US" sz="2000" b="0" i="1" baseline="30000" smtClean="0">
                <a:latin typeface="Times New Roman" pitchFamily="18" charset="0"/>
                <a:cs typeface="Times New Roman" pitchFamily="18" charset="0"/>
              </a:rPr>
              <a:t>2</a:t>
            </a:r>
            <a:r>
              <a:rPr lang="en-US" sz="2000" b="0" i="1" smtClean="0">
                <a:latin typeface="Times New Roman" pitchFamily="18" charset="0"/>
                <a:cs typeface="Times New Roman" pitchFamily="18" charset="0"/>
              </a:rPr>
              <a:t> </a:t>
            </a:r>
            <a:r>
              <a:rPr lang="en-US" sz="2000" b="0" smtClean="0">
                <a:latin typeface="Times New Roman" pitchFamily="18" charset="0"/>
                <a:cs typeface="Times New Roman" pitchFamily="18" charset="0"/>
              </a:rPr>
              <a:t>value of  0.038 seems very low, but one should not attach</a:t>
            </a:r>
            <a:r>
              <a:rPr lang="en-US" sz="2000" b="0" i="1" smtClean="0">
                <a:latin typeface="Times New Roman" pitchFamily="18" charset="0"/>
                <a:cs typeface="Times New Roman" pitchFamily="18" charset="0"/>
              </a:rPr>
              <a:t> </a:t>
            </a:r>
            <a:r>
              <a:rPr lang="en-US" sz="2000" b="0" smtClean="0">
                <a:latin typeface="Times New Roman" pitchFamily="18" charset="0"/>
                <a:cs typeface="Times New Roman" pitchFamily="18" charset="0"/>
              </a:rPr>
              <a:t>much importance to this because the dependent variable is nominal, taking only values of 1 and zero.</a:t>
            </a:r>
            <a:endParaRPr lang="en-US" altLang="en-US" sz="2000" b="0" smtClean="0">
              <a:latin typeface="Times New Roman" pitchFamily="18" charset="0"/>
              <a:cs typeface="Times New Roman" pitchFamily="18" charset="0"/>
            </a:endParaRPr>
          </a:p>
          <a:p>
            <a:pPr algn="just">
              <a:buFontTx/>
              <a:buNone/>
            </a:pPr>
            <a:endParaRPr lang="en-US" altLang="en-US" sz="2000" b="0" smtClean="0">
              <a:latin typeface="Times New Roman" pitchFamily="18" charset="0"/>
              <a:cs typeface="Times New Roman" pitchFamily="18" charset="0"/>
            </a:endParaRPr>
          </a:p>
          <a:p>
            <a:pPr algn="just">
              <a:buFontTx/>
              <a:buNone/>
            </a:pPr>
            <a:endParaRPr lang="en-US" altLang="en-US" sz="2000" b="0" smtClean="0">
              <a:latin typeface="Times New Roman" pitchFamily="18" charset="0"/>
              <a:cs typeface="Times New Roman" pitchFamily="18" charset="0"/>
            </a:endParaRPr>
          </a:p>
          <a:p>
            <a:pPr algn="just">
              <a:buFont typeface="Wingdings" pitchFamily="2" charset="2"/>
              <a:buChar char="Ø"/>
            </a:pPr>
            <a:endParaRPr lang="en-US" altLang="en-US" sz="2000" b="0" smtClean="0">
              <a:latin typeface="Times New Roman" pitchFamily="18" charset="0"/>
              <a:cs typeface="Times New Roman" pitchFamily="18" charset="0"/>
            </a:endParaRPr>
          </a:p>
          <a:p>
            <a:pPr algn="just">
              <a:buFont typeface="Wingdings" pitchFamily="2" charset="2"/>
              <a:buChar char="Ø"/>
            </a:pPr>
            <a:endParaRPr lang="en-US" altLang="en-US" sz="2000" b="0" smtClean="0">
              <a:latin typeface="Times New Roman" pitchFamily="18" charset="0"/>
              <a:cs typeface="Times New Roman" pitchFamily="18" charset="0"/>
            </a:endParaRPr>
          </a:p>
          <a:p>
            <a:pPr algn="just">
              <a:buFont typeface="Wingdings" pitchFamily="2" charset="2"/>
              <a:buChar char="Ø"/>
            </a:pPr>
            <a:endParaRPr lang="en-US" altLang="en-US" sz="2000" b="0" smtClean="0">
              <a:latin typeface="Times New Roman" pitchFamily="18" charset="0"/>
              <a:cs typeface="Times New Roman" pitchFamily="18" charset="0"/>
            </a:endParaRPr>
          </a:p>
        </p:txBody>
      </p:sp>
      <p:sp>
        <p:nvSpPr>
          <p:cNvPr id="4506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506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506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506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506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506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506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506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71438" y="333375"/>
            <a:ext cx="8964612" cy="576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PROBLEMS WITH LINEAR PROBABILITY MODEL</a:t>
            </a:r>
          </a:p>
        </p:txBody>
      </p:sp>
      <p:sp>
        <p:nvSpPr>
          <p:cNvPr id="46083" name="Content Placeholder 2"/>
          <p:cNvSpPr>
            <a:spLocks noGrp="1"/>
          </p:cNvSpPr>
          <p:nvPr>
            <p:ph idx="1"/>
          </p:nvPr>
        </p:nvSpPr>
        <p:spPr>
          <a:xfrm>
            <a:off x="323850" y="1052513"/>
            <a:ext cx="8567738" cy="4752975"/>
          </a:xfrm>
        </p:spPr>
        <p:txBody>
          <a:bodyPr/>
          <a:lstStyle/>
          <a:p>
            <a:pPr algn="l">
              <a:buFont typeface="Wingdings" pitchFamily="2" charset="2"/>
              <a:buChar char="Ø"/>
            </a:pPr>
            <a:r>
              <a:rPr lang="en-US" altLang="en-US" sz="2400" b="0" smtClean="0">
                <a:latin typeface="Times New Roman" pitchFamily="18" charset="0"/>
                <a:cs typeface="Times New Roman" pitchFamily="18" charset="0"/>
              </a:rPr>
              <a:t>The linear probability model (LPM) uses the OLS method to determine the probability of an outcome.</a:t>
            </a:r>
          </a:p>
          <a:p>
            <a:pPr algn="l">
              <a:buFont typeface="Wingdings" pitchFamily="2" charset="2"/>
              <a:buChar char="Ø"/>
            </a:pPr>
            <a:r>
              <a:rPr lang="en-US" altLang="en-US" sz="2400" b="0" i="1" smtClean="0">
                <a:latin typeface="Times New Roman" pitchFamily="18" charset="0"/>
                <a:cs typeface="Times New Roman" pitchFamily="18" charset="0"/>
              </a:rPr>
              <a:t>Problems</a:t>
            </a:r>
            <a:r>
              <a:rPr lang="en-US" altLang="en-US" sz="2400" b="0" smtClean="0">
                <a:latin typeface="Times New Roman" pitchFamily="18" charset="0"/>
                <a:cs typeface="Times New Roman" pitchFamily="18" charset="0"/>
              </a:rPr>
              <a:t>:</a:t>
            </a:r>
          </a:p>
          <a:p>
            <a:pPr lvl="1">
              <a:buFontTx/>
              <a:buNone/>
            </a:pPr>
            <a:r>
              <a:rPr lang="en-US" altLang="en-US" sz="2000" smtClean="0">
                <a:latin typeface="Times New Roman" pitchFamily="18" charset="0"/>
                <a:cs typeface="Times New Roman" pitchFamily="18" charset="0"/>
              </a:rPr>
              <a:t>1. The LPM assumes that the probability of the outcome moves linearly with the value of the explanatory variable, no matter how small or large that value is.</a:t>
            </a:r>
          </a:p>
          <a:p>
            <a:pPr lvl="1">
              <a:buFontTx/>
              <a:buNone/>
            </a:pPr>
            <a:r>
              <a:rPr lang="en-US" altLang="en-US" sz="2000" smtClean="0">
                <a:latin typeface="Times New Roman" pitchFamily="18" charset="0"/>
                <a:cs typeface="Times New Roman" pitchFamily="18" charset="0"/>
              </a:rPr>
              <a:t>2. The probability value must lie between 0 and 1, yet there is no guarantee that the estimated probability values from the LPM will lie within these limits.</a:t>
            </a:r>
          </a:p>
          <a:p>
            <a:pPr lvl="1">
              <a:buFontTx/>
              <a:buNone/>
            </a:pPr>
            <a:r>
              <a:rPr lang="en-US" altLang="en-US" sz="2000" smtClean="0">
                <a:latin typeface="Times New Roman" pitchFamily="18" charset="0"/>
                <a:cs typeface="Times New Roman" pitchFamily="18" charset="0"/>
              </a:rPr>
              <a:t>3. The usual assumption that the error term is normally distributed cannot hold when the dependent variable takes only values of 0 and 1, since it follows the binomial distribution.</a:t>
            </a:r>
          </a:p>
          <a:p>
            <a:pPr lvl="1">
              <a:buFontTx/>
              <a:buNone/>
            </a:pPr>
            <a:r>
              <a:rPr lang="en-US" altLang="en-US" sz="2000" smtClean="0">
                <a:latin typeface="Times New Roman" pitchFamily="18" charset="0"/>
                <a:cs typeface="Times New Roman" pitchFamily="18" charset="0"/>
              </a:rPr>
              <a:t>4. The error term in the LPM is heteroscedastic, making the traditional significance tests suspect.</a:t>
            </a:r>
          </a:p>
        </p:txBody>
      </p:sp>
      <p:sp>
        <p:nvSpPr>
          <p:cNvPr id="4608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608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608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608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608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60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609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4609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p:cNvSpPr>
            <a:spLocks noGrp="1"/>
          </p:cNvSpPr>
          <p:nvPr>
            <p:ph type="title"/>
          </p:nvPr>
        </p:nvSpPr>
        <p:spPr bwMode="auto">
          <a:xfrm>
            <a:off x="504825" y="188913"/>
            <a:ext cx="8315325" cy="5032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12349B"/>
                </a:solidFill>
                <a:latin typeface="Times New Roman" pitchFamily="18" charset="0"/>
                <a:cs typeface="Times New Roman" pitchFamily="18" charset="0"/>
              </a:rPr>
              <a:t>THE LOGIT MODEL</a:t>
            </a:r>
          </a:p>
        </p:txBody>
      </p:sp>
      <p:sp>
        <p:nvSpPr>
          <p:cNvPr id="2055" name="Content Placeholder 2"/>
          <p:cNvSpPr>
            <a:spLocks noGrp="1"/>
          </p:cNvSpPr>
          <p:nvPr>
            <p:ph idx="1"/>
          </p:nvPr>
        </p:nvSpPr>
        <p:spPr>
          <a:xfrm>
            <a:off x="323850" y="1052513"/>
            <a:ext cx="8567738" cy="5329237"/>
          </a:xfrm>
        </p:spPr>
        <p:txBody>
          <a:bodyPr/>
          <a:lstStyle/>
          <a:p>
            <a:pPr algn="just">
              <a:buFont typeface="Wingdings" pitchFamily="2" charset="2"/>
              <a:buChar char="Ø"/>
            </a:pPr>
            <a:r>
              <a:rPr lang="en-US" altLang="en-US" sz="2400" b="0" smtClean="0">
                <a:latin typeface="Times New Roman" pitchFamily="18" charset="0"/>
                <a:cs typeface="Times New Roman" pitchFamily="18" charset="0"/>
              </a:rPr>
              <a:t>Suppose that in the decision of an individual to smoke or not to smoke depends on an unobservable </a:t>
            </a:r>
            <a:r>
              <a:rPr lang="en-US" altLang="en-US" sz="2400" smtClean="0">
                <a:latin typeface="Times New Roman" pitchFamily="18" charset="0"/>
                <a:cs typeface="Times New Roman" pitchFamily="18" charset="0"/>
              </a:rPr>
              <a:t>utility index </a:t>
            </a:r>
            <a:r>
              <a:rPr lang="en-US" altLang="en-US" sz="2400" b="0" smtClean="0">
                <a:latin typeface="Times New Roman" pitchFamily="18" charset="0"/>
                <a:cs typeface="Times New Roman" pitchFamily="18" charset="0"/>
              </a:rPr>
              <a:t>  ; which depends on explanatory variables such as age, education, family income and price of cigarettes and expressed as:</a:t>
            </a:r>
          </a:p>
          <a:p>
            <a:pPr algn="just">
              <a:buFont typeface="Wingdings" pitchFamily="2" charset="2"/>
              <a:buChar char="Ø"/>
            </a:pPr>
            <a:endParaRPr lang="en-US" altLang="en-US" sz="2400" b="0" smtClean="0">
              <a:latin typeface="Times New Roman" pitchFamily="18" charset="0"/>
              <a:cs typeface="Times New Roman" pitchFamily="18" charset="0"/>
            </a:endParaRPr>
          </a:p>
          <a:p>
            <a:pPr algn="just">
              <a:buFontTx/>
              <a:buNone/>
            </a:pPr>
            <a:r>
              <a:rPr lang="en-US" altLang="en-US" sz="2400" b="0" smtClean="0">
                <a:latin typeface="Times New Roman" pitchFamily="18" charset="0"/>
                <a:cs typeface="Times New Roman" pitchFamily="18" charset="0"/>
              </a:rPr>
              <a:t>  where </a:t>
            </a:r>
            <a:r>
              <a:rPr lang="en-US" altLang="en-US" sz="2400" b="0" i="1"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 = </a:t>
            </a:r>
            <a:r>
              <a:rPr lang="en-US" altLang="en-US" sz="2400" b="0" i="1"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th individual, </a:t>
            </a:r>
            <a:r>
              <a:rPr lang="en-US" altLang="en-US" sz="2400" b="0" i="1" smtClean="0">
                <a:latin typeface="Times New Roman" pitchFamily="18" charset="0"/>
                <a:cs typeface="Times New Roman" pitchFamily="18" charset="0"/>
              </a:rPr>
              <a:t>u</a:t>
            </a:r>
            <a:r>
              <a:rPr lang="en-US" altLang="en-US" sz="2400" b="0" smtClean="0">
                <a:latin typeface="Times New Roman" pitchFamily="18" charset="0"/>
                <a:cs typeface="Times New Roman" pitchFamily="18" charset="0"/>
              </a:rPr>
              <a:t> error term, and </a:t>
            </a:r>
            <a:r>
              <a:rPr lang="en-US" altLang="en-US" sz="2400" b="0" i="1" smtClean="0">
                <a:latin typeface="Times New Roman" pitchFamily="18" charset="0"/>
                <a:cs typeface="Times New Roman" pitchFamily="18" charset="0"/>
              </a:rPr>
              <a:t>BX</a:t>
            </a:r>
            <a:r>
              <a:rPr lang="en-US" altLang="en-US" sz="2400" b="0" smtClean="0">
                <a:latin typeface="Times New Roman" pitchFamily="18" charset="0"/>
                <a:cs typeface="Times New Roman" pitchFamily="18" charset="0"/>
              </a:rPr>
              <a:t>  (defined in Eq. 8.2).</a:t>
            </a:r>
          </a:p>
          <a:p>
            <a:pPr algn="just">
              <a:buFont typeface="Wingdings" pitchFamily="2" charset="2"/>
              <a:buChar char="Ø"/>
            </a:pPr>
            <a:r>
              <a:rPr lang="en-US" altLang="en-US" sz="2400" b="0" smtClean="0">
                <a:latin typeface="Times New Roman" pitchFamily="18" charset="0"/>
                <a:cs typeface="Times New Roman" pitchFamily="18" charset="0"/>
              </a:rPr>
              <a:t>If the outcome decision depends on an unobservable utility index, then this index can be expressed as:</a:t>
            </a:r>
          </a:p>
          <a:p>
            <a:pPr>
              <a:buFontTx/>
              <a:buNone/>
            </a:pPr>
            <a:r>
              <a:rPr lang="en-US" altLang="en-US" sz="2400" b="0" i="1" smtClean="0">
                <a:latin typeface="Times New Roman" pitchFamily="18" charset="0"/>
                <a:cs typeface="Times New Roman" pitchFamily="18" charset="0"/>
              </a:rPr>
              <a:t>Y</a:t>
            </a:r>
            <a:r>
              <a:rPr lang="en-US" altLang="en-US" sz="2400" b="0" i="1" baseline="-25000"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 = 1 (a person smokes) if</a:t>
            </a:r>
          </a:p>
          <a:p>
            <a:pPr>
              <a:buFontTx/>
              <a:buNone/>
            </a:pPr>
            <a:r>
              <a:rPr lang="en-US" altLang="en-US" sz="2400" b="0" i="1" smtClean="0">
                <a:latin typeface="Times New Roman" pitchFamily="18" charset="0"/>
                <a:cs typeface="Times New Roman" pitchFamily="18" charset="0"/>
              </a:rPr>
              <a:t>Y</a:t>
            </a:r>
            <a:r>
              <a:rPr lang="en-US" altLang="en-US" sz="2400" b="0" i="1" baseline="-25000"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 = 0 (a person does not smoke) if</a:t>
            </a:r>
          </a:p>
          <a:p>
            <a:pPr algn="just">
              <a:buFont typeface="Wingdings" pitchFamily="2" charset="2"/>
              <a:buChar char="Ø"/>
            </a:pPr>
            <a:r>
              <a:rPr lang="en-US" altLang="en-US" sz="2400" b="0" smtClean="0">
                <a:latin typeface="Times New Roman" pitchFamily="18" charset="0"/>
                <a:cs typeface="Times New Roman" pitchFamily="18" charset="0"/>
              </a:rPr>
              <a:t>That is, if a person's utility index </a:t>
            </a:r>
            <a:r>
              <a:rPr lang="el-GR" altLang="en-US" sz="2400" b="0" i="1" smtClean="0">
                <a:latin typeface="Times New Roman" pitchFamily="18" charset="0"/>
                <a:cs typeface="Times New Roman" pitchFamily="18" charset="0"/>
              </a:rPr>
              <a:t>Ι</a:t>
            </a:r>
            <a:r>
              <a:rPr lang="en-US" altLang="en-US" sz="2400" b="0" smtClean="0">
                <a:latin typeface="Times New Roman" pitchFamily="18" charset="0"/>
                <a:cs typeface="Times New Roman" pitchFamily="18" charset="0"/>
              </a:rPr>
              <a:t> exceeds the threshold level </a:t>
            </a:r>
            <a:r>
              <a:rPr lang="en-US" altLang="en-US" sz="2400" b="0" i="1" smtClean="0">
                <a:latin typeface="Times New Roman" pitchFamily="18" charset="0"/>
                <a:cs typeface="Times New Roman" pitchFamily="18" charset="0"/>
              </a:rPr>
              <a:t>I*</a:t>
            </a:r>
            <a:r>
              <a:rPr lang="en-US" altLang="en-US" sz="2400" b="0" smtClean="0">
                <a:latin typeface="Times New Roman" pitchFamily="18" charset="0"/>
                <a:cs typeface="Times New Roman" pitchFamily="18" charset="0"/>
              </a:rPr>
              <a:t>, he or she will smoke</a:t>
            </a:r>
            <a:r>
              <a:rPr lang="el-GR" altLang="en-US" sz="2400" b="0" smtClean="0">
                <a:latin typeface="Times New Roman" pitchFamily="18" charset="0"/>
                <a:cs typeface="Times New Roman" pitchFamily="18" charset="0"/>
              </a:rPr>
              <a:t> </a:t>
            </a:r>
            <a:r>
              <a:rPr lang="en-US" altLang="en-US" sz="2400" b="0" smtClean="0">
                <a:latin typeface="Times New Roman" pitchFamily="18" charset="0"/>
                <a:cs typeface="Times New Roman" pitchFamily="18" charset="0"/>
              </a:rPr>
              <a:t>but if it is less that </a:t>
            </a:r>
            <a:r>
              <a:rPr lang="el-GR" altLang="en-US" sz="2400" b="0" i="1" smtClean="0">
                <a:latin typeface="Times New Roman" pitchFamily="18" charset="0"/>
                <a:cs typeface="Times New Roman" pitchFamily="18" charset="0"/>
              </a:rPr>
              <a:t>Ι</a:t>
            </a:r>
            <a:r>
              <a:rPr lang="en-US" altLang="en-US" sz="2400" b="0" i="1" smtClean="0">
                <a:latin typeface="Times New Roman" pitchFamily="18" charset="0"/>
                <a:cs typeface="Times New Roman" pitchFamily="18" charset="0"/>
              </a:rPr>
              <a:t>*</a:t>
            </a:r>
            <a:r>
              <a:rPr lang="en-US" altLang="en-US" sz="2400" b="0" smtClean="0">
                <a:latin typeface="Times New Roman" pitchFamily="18" charset="0"/>
                <a:cs typeface="Times New Roman" pitchFamily="18" charset="0"/>
              </a:rPr>
              <a:t>, that individual will not smoke. </a:t>
            </a:r>
          </a:p>
          <a:p>
            <a:pPr algn="just">
              <a:buFontTx/>
              <a:buNone/>
            </a:pPr>
            <a:endParaRPr lang="en-US" altLang="en-US" sz="2400" b="0" smtClean="0">
              <a:latin typeface="Times New Roman" pitchFamily="18" charset="0"/>
              <a:cs typeface="Times New Roman" pitchFamily="18" charset="0"/>
            </a:endParaRPr>
          </a:p>
          <a:p>
            <a:pPr algn="l">
              <a:buFont typeface="Wingdings" pitchFamily="2" charset="2"/>
              <a:buChar char="Ø"/>
            </a:pPr>
            <a:endParaRPr lang="en-US" altLang="en-US" sz="2400" b="0" smtClean="0">
              <a:latin typeface="Times New Roman" pitchFamily="18" charset="0"/>
              <a:cs typeface="Times New Roman" pitchFamily="18" charset="0"/>
            </a:endParaRPr>
          </a:p>
        </p:txBody>
      </p:sp>
      <p:sp>
        <p:nvSpPr>
          <p:cNvPr id="205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5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6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6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6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6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2050" name="Object 1"/>
          <p:cNvGraphicFramePr>
            <a:graphicFrameLocks noChangeAspect="1"/>
          </p:cNvGraphicFramePr>
          <p:nvPr/>
        </p:nvGraphicFramePr>
        <p:xfrm>
          <a:off x="3419475" y="2565400"/>
          <a:ext cx="2058988" cy="606425"/>
        </p:xfrm>
        <a:graphic>
          <a:graphicData uri="http://schemas.openxmlformats.org/presentationml/2006/ole">
            <p:oleObj spid="_x0000_s47106" r:id="rId3" imgW="812447" imgH="241195" progId="">
              <p:embed/>
            </p:oleObj>
          </a:graphicData>
        </a:graphic>
      </p:graphicFrame>
      <p:sp>
        <p:nvSpPr>
          <p:cNvPr id="2064"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65"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sp>
        <p:nvSpPr>
          <p:cNvPr id="2066"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aphicFrame>
        <p:nvGraphicFramePr>
          <p:cNvPr id="2051" name="Object 20"/>
          <p:cNvGraphicFramePr>
            <a:graphicFrameLocks noChangeAspect="1"/>
          </p:cNvGraphicFramePr>
          <p:nvPr/>
        </p:nvGraphicFramePr>
        <p:xfrm>
          <a:off x="7380288" y="1412875"/>
          <a:ext cx="415925" cy="515938"/>
        </p:xfrm>
        <a:graphic>
          <a:graphicData uri="http://schemas.openxmlformats.org/presentationml/2006/ole">
            <p:oleObj spid="_x0000_s47107" name="Εξίσωση" r:id="rId4" imgW="164880" imgH="241200" progId="Equation.3">
              <p:embed/>
            </p:oleObj>
          </a:graphicData>
        </a:graphic>
      </p:graphicFrame>
      <p:graphicFrame>
        <p:nvGraphicFramePr>
          <p:cNvPr id="2052" name="Object 43"/>
          <p:cNvGraphicFramePr>
            <a:graphicFrameLocks noChangeAspect="1"/>
          </p:cNvGraphicFramePr>
          <p:nvPr/>
        </p:nvGraphicFramePr>
        <p:xfrm>
          <a:off x="6429375" y="4214813"/>
          <a:ext cx="792163" cy="460375"/>
        </p:xfrm>
        <a:graphic>
          <a:graphicData uri="http://schemas.openxmlformats.org/presentationml/2006/ole">
            <p:oleObj spid="_x0000_s47108" r:id="rId5" imgW="406224" imgH="241195" progId="">
              <p:embed/>
            </p:oleObj>
          </a:graphicData>
        </a:graphic>
      </p:graphicFrame>
      <p:graphicFrame>
        <p:nvGraphicFramePr>
          <p:cNvPr id="2053" name="Object 45"/>
          <p:cNvGraphicFramePr>
            <a:graphicFrameLocks noChangeAspect="1"/>
          </p:cNvGraphicFramePr>
          <p:nvPr/>
        </p:nvGraphicFramePr>
        <p:xfrm>
          <a:off x="6875463" y="4724400"/>
          <a:ext cx="742950" cy="431800"/>
        </p:xfrm>
        <a:graphic>
          <a:graphicData uri="http://schemas.openxmlformats.org/presentationml/2006/ole">
            <p:oleObj spid="_x0000_s47109" r:id="rId6" imgW="406224" imgH="241195"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2332</Words>
  <Application>Microsoft Office PowerPoint</Application>
  <PresentationFormat>On-screen Show (4:3)</PresentationFormat>
  <Paragraphs>179</Paragraphs>
  <Slides>25</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Times New Roman</vt:lpstr>
      <vt:lpstr>Wingdings</vt:lpstr>
      <vt:lpstr>Default Design</vt:lpstr>
      <vt:lpstr>Custom Design</vt:lpstr>
      <vt:lpstr>Microsoft Equation 3.0</vt:lpstr>
      <vt:lpstr>CHAPTER 8</vt:lpstr>
      <vt:lpstr>QUALITATIVE RESPONSE REGRESSION MODELS</vt:lpstr>
      <vt:lpstr>QUALITATIVE RESPONSE REGRESSION MODELS</vt:lpstr>
      <vt:lpstr>EXAMPLE: TO SMOKE OR NOT TO SMOKE</vt:lpstr>
      <vt:lpstr>EXAMPLE: TO SMOKE OR NOT TO SMOKE</vt:lpstr>
      <vt:lpstr>EXAMPLE: TO SMOKE OR NOT TO SMOKE</vt:lpstr>
      <vt:lpstr>EXAMPLE: TO SMOKE OR NOT TO SMOKE</vt:lpstr>
      <vt:lpstr>PROBLEMS WITH LINEAR PROBABILITY MODEL</vt:lpstr>
      <vt:lpstr>THE LOGIT MODEL</vt:lpstr>
      <vt:lpstr>THE LOGIT MODEL</vt:lpstr>
      <vt:lpstr>THE LOGIT MODEL (CONT.)</vt:lpstr>
      <vt:lpstr>THE LOGIT MODEL (CONT.)</vt:lpstr>
      <vt:lpstr>THE LOGIT MODEL (CONT.)</vt:lpstr>
      <vt:lpstr>CHARACTERISTICS OF LOGIT MODEL</vt:lpstr>
      <vt:lpstr>Estimation of the logit model</vt:lpstr>
      <vt:lpstr>Interpretation of the logit model results</vt:lpstr>
      <vt:lpstr>Interpretation of the logit model results</vt:lpstr>
      <vt:lpstr>Interpretation of the logit model results</vt:lpstr>
      <vt:lpstr>Estimating marginal effects in Gretl </vt:lpstr>
      <vt:lpstr>Estimating marginal effects in Gretl </vt:lpstr>
      <vt:lpstr>Technical notes </vt:lpstr>
      <vt:lpstr>Smoker example-Model refinement  </vt:lpstr>
      <vt:lpstr>Smoker example-Model refinement  </vt:lpstr>
      <vt:lpstr>THE PROBIT MODEL</vt:lpstr>
      <vt:lpstr>LOGIT vs PROBIT</vt:lpstr>
    </vt:vector>
  </TitlesOfParts>
  <Company>Macmillan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Macmillan User</dc:creator>
  <cp:lastModifiedBy>Χρήστης των Windows</cp:lastModifiedBy>
  <cp:revision>165</cp:revision>
  <dcterms:created xsi:type="dcterms:W3CDTF">2010-10-25T10:37:46Z</dcterms:created>
  <dcterms:modified xsi:type="dcterms:W3CDTF">2022-12-13T15:37:07Z</dcterms:modified>
</cp:coreProperties>
</file>