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6" r:id="rId4"/>
    <p:sldId id="307" r:id="rId5"/>
    <p:sldId id="308" r:id="rId6"/>
    <p:sldId id="309" r:id="rId7"/>
    <p:sldId id="310" r:id="rId8"/>
    <p:sldId id="311"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302" r:id="rId25"/>
    <p:sldId id="305" r:id="rId26"/>
    <p:sldId id="303" r:id="rId27"/>
    <p:sldId id="304" r:id="rId28"/>
    <p:sldId id="312" r:id="rId29"/>
    <p:sldId id="313" r:id="rId30"/>
    <p:sldId id="314" r:id="rId3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8281"/>
    <a:srgbClr val="12349B"/>
    <a:srgbClr val="00558E"/>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52" autoAdjust="0"/>
    <p:restoredTop sz="94709" autoAdjust="0"/>
  </p:normalViewPr>
  <p:slideViewPr>
    <p:cSldViewPr>
      <p:cViewPr varScale="1">
        <p:scale>
          <a:sx n="92" d="100"/>
          <a:sy n="92" d="100"/>
        </p:scale>
        <p:origin x="96" y="216"/>
      </p:cViewPr>
      <p:guideLst>
        <p:guide orient="horz" pos="2160"/>
        <p:guide pos="2880"/>
      </p:guideLst>
    </p:cSldViewPr>
  </p:slideViewPr>
  <p:outlineViewPr>
    <p:cViewPr>
      <p:scale>
        <a:sx n="33" d="100"/>
        <a:sy n="33" d="100"/>
      </p:scale>
      <p:origin x="0" y="48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extLst>
      <p:ext uri="{BB962C8B-B14F-4D97-AF65-F5344CB8AC3E}">
        <p14:creationId xmlns:p14="http://schemas.microsoft.com/office/powerpoint/2010/main" val="121567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extLst>
      <p:ext uri="{BB962C8B-B14F-4D97-AF65-F5344CB8AC3E}">
        <p14:creationId xmlns:p14="http://schemas.microsoft.com/office/powerpoint/2010/main" val="327525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00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extLst>
      <p:ext uri="{BB962C8B-B14F-4D97-AF65-F5344CB8AC3E}">
        <p14:creationId xmlns:p14="http://schemas.microsoft.com/office/powerpoint/2010/main" val="192475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E5BA4A-5111-4038-B4FD-F7D14024C9A0}" type="datetimeFigureOut">
              <a:rPr lang="en-US"/>
              <a:pPr>
                <a:defRPr/>
              </a:pPr>
              <a:t>11/22/2023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EA1F960-A152-4812-8C6A-A28406D26C72}" type="slidenum">
              <a:rPr lang="en-US" altLang="el-GR"/>
              <a:pPr/>
              <a:t>‹#›</a:t>
            </a:fld>
            <a:endParaRPr lang="en-US" altLang="el-GR"/>
          </a:p>
        </p:txBody>
      </p:sp>
    </p:spTree>
    <p:extLst>
      <p:ext uri="{BB962C8B-B14F-4D97-AF65-F5344CB8AC3E}">
        <p14:creationId xmlns:p14="http://schemas.microsoft.com/office/powerpoint/2010/main" val="2362620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F02E6F-6AA9-4F18-9224-E200FDE37DFF}" type="datetimeFigureOut">
              <a:rPr lang="en-US"/>
              <a:pPr>
                <a:defRPr/>
              </a:pPr>
              <a:t>11/22/2023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D0E372B-43AE-41CC-BBE3-0E711ED7A528}" type="slidenum">
              <a:rPr lang="en-US" altLang="el-GR"/>
              <a:pPr/>
              <a:t>‹#›</a:t>
            </a:fld>
            <a:endParaRPr lang="en-US" altLang="el-GR"/>
          </a:p>
        </p:txBody>
      </p:sp>
    </p:spTree>
    <p:extLst>
      <p:ext uri="{BB962C8B-B14F-4D97-AF65-F5344CB8AC3E}">
        <p14:creationId xmlns:p14="http://schemas.microsoft.com/office/powerpoint/2010/main" val="3875505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234C98-B629-457B-93CB-32096B8E3FD0}" type="datetimeFigureOut">
              <a:rPr lang="en-US"/>
              <a:pPr>
                <a:defRPr/>
              </a:pPr>
              <a:t>11/22/2023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93DD25A-DBD5-4571-B11E-B35BCB28C270}" type="slidenum">
              <a:rPr lang="en-US" altLang="el-GR"/>
              <a:pPr/>
              <a:t>‹#›</a:t>
            </a:fld>
            <a:endParaRPr lang="en-US" altLang="el-GR"/>
          </a:p>
        </p:txBody>
      </p:sp>
    </p:spTree>
    <p:extLst>
      <p:ext uri="{BB962C8B-B14F-4D97-AF65-F5344CB8AC3E}">
        <p14:creationId xmlns:p14="http://schemas.microsoft.com/office/powerpoint/2010/main" val="1281442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519B23C-024E-4438-9EBF-F81B78768938}" type="datetimeFigureOut">
              <a:rPr lang="en-US"/>
              <a:pPr>
                <a:defRPr/>
              </a:pPr>
              <a:t>11/22/2023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61D6D1-D689-44E0-98E7-90853A171348}" type="slidenum">
              <a:rPr lang="en-US" altLang="el-GR"/>
              <a:pPr/>
              <a:t>‹#›</a:t>
            </a:fld>
            <a:endParaRPr lang="en-US" altLang="el-GR"/>
          </a:p>
        </p:txBody>
      </p:sp>
    </p:spTree>
    <p:extLst>
      <p:ext uri="{BB962C8B-B14F-4D97-AF65-F5344CB8AC3E}">
        <p14:creationId xmlns:p14="http://schemas.microsoft.com/office/powerpoint/2010/main" val="1532606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F7BC88A-7303-48F6-B71A-A309013BA6AA}" type="datetimeFigureOut">
              <a:rPr lang="en-US"/>
              <a:pPr>
                <a:defRPr/>
              </a:pPr>
              <a:t>11/22/2023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D20FD63-065B-4149-BCF2-39BCABEB0158}" type="slidenum">
              <a:rPr lang="en-US" altLang="el-GR"/>
              <a:pPr/>
              <a:t>‹#›</a:t>
            </a:fld>
            <a:endParaRPr lang="en-US" altLang="el-GR"/>
          </a:p>
        </p:txBody>
      </p:sp>
    </p:spTree>
    <p:extLst>
      <p:ext uri="{BB962C8B-B14F-4D97-AF65-F5344CB8AC3E}">
        <p14:creationId xmlns:p14="http://schemas.microsoft.com/office/powerpoint/2010/main" val="3607992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2DA6D60-93CE-49AF-BC9D-2FF90742C3C1}" type="datetimeFigureOut">
              <a:rPr lang="en-US"/>
              <a:pPr>
                <a:defRPr/>
              </a:pPr>
              <a:t>11/22/2023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68911C7-8B67-4699-ABEC-449D5655A93D}" type="slidenum">
              <a:rPr lang="en-US" altLang="el-GR"/>
              <a:pPr/>
              <a:t>‹#›</a:t>
            </a:fld>
            <a:endParaRPr lang="en-US" altLang="el-GR"/>
          </a:p>
        </p:txBody>
      </p:sp>
    </p:spTree>
    <p:extLst>
      <p:ext uri="{BB962C8B-B14F-4D97-AF65-F5344CB8AC3E}">
        <p14:creationId xmlns:p14="http://schemas.microsoft.com/office/powerpoint/2010/main" val="312055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E8C4D5-66BE-4A44-BD01-FAF98F65A320}" type="datetimeFigureOut">
              <a:rPr lang="en-US"/>
              <a:pPr>
                <a:defRPr/>
              </a:pPr>
              <a:t>11/22/2023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C4974AC-067C-41F5-BEF9-4EDD9266C48F}" type="slidenum">
              <a:rPr lang="en-US" altLang="el-GR"/>
              <a:pPr/>
              <a:t>‹#›</a:t>
            </a:fld>
            <a:endParaRPr lang="en-US" altLang="el-GR"/>
          </a:p>
        </p:txBody>
      </p:sp>
    </p:spTree>
    <p:extLst>
      <p:ext uri="{BB962C8B-B14F-4D97-AF65-F5344CB8AC3E}">
        <p14:creationId xmlns:p14="http://schemas.microsoft.com/office/powerpoint/2010/main" val="2218206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586E0F-EB52-4A2B-B3D0-11F5485C5B48}" type="datetimeFigureOut">
              <a:rPr lang="en-US"/>
              <a:pPr>
                <a:defRPr/>
              </a:pPr>
              <a:t>11/22/2023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AB3C1C2-2702-455D-ADE7-B0C6A4ED761A}" type="slidenum">
              <a:rPr lang="en-US" altLang="el-GR"/>
              <a:pPr/>
              <a:t>‹#›</a:t>
            </a:fld>
            <a:endParaRPr lang="en-US" altLang="el-GR"/>
          </a:p>
        </p:txBody>
      </p:sp>
    </p:spTree>
    <p:extLst>
      <p:ext uri="{BB962C8B-B14F-4D97-AF65-F5344CB8AC3E}">
        <p14:creationId xmlns:p14="http://schemas.microsoft.com/office/powerpoint/2010/main" val="376339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extLst>
      <p:ext uri="{BB962C8B-B14F-4D97-AF65-F5344CB8AC3E}">
        <p14:creationId xmlns:p14="http://schemas.microsoft.com/office/powerpoint/2010/main" val="1960204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3EF6FF-EC1B-40FC-932E-5A4BD3DBDB6C}" type="datetimeFigureOut">
              <a:rPr lang="en-US"/>
              <a:pPr>
                <a:defRPr/>
              </a:pPr>
              <a:t>11/22/2023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17766C-6BF6-4A8A-8504-B50E23A0BFAF}" type="slidenum">
              <a:rPr lang="en-US" altLang="el-GR"/>
              <a:pPr/>
              <a:t>‹#›</a:t>
            </a:fld>
            <a:endParaRPr lang="en-US" altLang="el-GR"/>
          </a:p>
        </p:txBody>
      </p:sp>
    </p:spTree>
    <p:extLst>
      <p:ext uri="{BB962C8B-B14F-4D97-AF65-F5344CB8AC3E}">
        <p14:creationId xmlns:p14="http://schemas.microsoft.com/office/powerpoint/2010/main" val="2045792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7195E2-51B6-4760-A3F9-7EEB6F789B71}" type="datetimeFigureOut">
              <a:rPr lang="en-US"/>
              <a:pPr>
                <a:defRPr/>
              </a:pPr>
              <a:t>11/22/2023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B77DF5-88A9-40B0-9132-B42DCE812632}" type="slidenum">
              <a:rPr lang="en-US" altLang="el-GR"/>
              <a:pPr/>
              <a:t>‹#›</a:t>
            </a:fld>
            <a:endParaRPr lang="en-US" altLang="el-GR"/>
          </a:p>
        </p:txBody>
      </p:sp>
    </p:spTree>
    <p:extLst>
      <p:ext uri="{BB962C8B-B14F-4D97-AF65-F5344CB8AC3E}">
        <p14:creationId xmlns:p14="http://schemas.microsoft.com/office/powerpoint/2010/main" val="2903271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F94F18-C570-4A97-8439-787496D3B0F8}" type="datetimeFigureOut">
              <a:rPr lang="en-US"/>
              <a:pPr>
                <a:defRPr/>
              </a:pPr>
              <a:t>11/22/2023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679524F-4C76-4665-A7D0-53BCE085852F}" type="slidenum">
              <a:rPr lang="en-US" altLang="el-GR"/>
              <a:pPr/>
              <a:t>‹#›</a:t>
            </a:fld>
            <a:endParaRPr lang="en-US" altLang="el-GR"/>
          </a:p>
        </p:txBody>
      </p:sp>
    </p:spTree>
    <p:extLst>
      <p:ext uri="{BB962C8B-B14F-4D97-AF65-F5344CB8AC3E}">
        <p14:creationId xmlns:p14="http://schemas.microsoft.com/office/powerpoint/2010/main" val="331064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extLst>
      <p:ext uri="{BB962C8B-B14F-4D97-AF65-F5344CB8AC3E}">
        <p14:creationId xmlns:p14="http://schemas.microsoft.com/office/powerpoint/2010/main" val="340854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333375"/>
            <a:ext cx="3884612" cy="4741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25" y="333375"/>
            <a:ext cx="3884613" cy="4741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extLst>
      <p:ext uri="{BB962C8B-B14F-4D97-AF65-F5344CB8AC3E}">
        <p14:creationId xmlns:p14="http://schemas.microsoft.com/office/powerpoint/2010/main" val="212538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extLst>
      <p:ext uri="{BB962C8B-B14F-4D97-AF65-F5344CB8AC3E}">
        <p14:creationId xmlns:p14="http://schemas.microsoft.com/office/powerpoint/2010/main" val="292514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extLst>
      <p:ext uri="{BB962C8B-B14F-4D97-AF65-F5344CB8AC3E}">
        <p14:creationId xmlns:p14="http://schemas.microsoft.com/office/powerpoint/2010/main" val="64398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extLst>
      <p:ext uri="{BB962C8B-B14F-4D97-AF65-F5344CB8AC3E}">
        <p14:creationId xmlns:p14="http://schemas.microsoft.com/office/powerpoint/2010/main" val="303553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extLst>
      <p:ext uri="{BB962C8B-B14F-4D97-AF65-F5344CB8AC3E}">
        <p14:creationId xmlns:p14="http://schemas.microsoft.com/office/powerpoint/2010/main" val="155675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extLst>
      <p:ext uri="{BB962C8B-B14F-4D97-AF65-F5344CB8AC3E}">
        <p14:creationId xmlns:p14="http://schemas.microsoft.com/office/powerpoint/2010/main" val="163566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684213" y="333375"/>
            <a:ext cx="7921625"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a:p>
            <a:pPr lvl="0"/>
            <a:endParaRPr lang="en-US" altLang="en-US" smtClean="0"/>
          </a:p>
        </p:txBody>
      </p:sp>
      <p:sp>
        <p:nvSpPr>
          <p:cNvPr id="1029" name="Rectangle 5"/>
          <p:cNvSpPr>
            <a:spLocks noGrp="1" noChangeArrowheads="1"/>
          </p:cNvSpPr>
          <p:nvPr>
            <p:ph type="ftr" sz="quarter" idx="3"/>
          </p:nvPr>
        </p:nvSpPr>
        <p:spPr bwMode="auto">
          <a:xfrm>
            <a:off x="323850" y="5516563"/>
            <a:ext cx="8496300" cy="1125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000" b="1" i="1">
                <a:solidFill>
                  <a:srgbClr val="FF0000"/>
                </a:solidFill>
                <a:latin typeface="Arial" charset="0"/>
                <a:cs typeface="Arial" charset="0"/>
              </a:defRPr>
            </a:lvl1pPr>
          </a:lstStyle>
          <a:p>
            <a:pPr>
              <a:defRPr/>
            </a:pPr>
            <a:r>
              <a:rPr lang="en-GB"/>
              <a:t>Damodar Gujarati</a:t>
            </a:r>
          </a:p>
          <a:p>
            <a:pPr>
              <a:defRPr/>
            </a:pPr>
            <a:endParaRPr lang="en-GB"/>
          </a:p>
          <a:p>
            <a:pPr>
              <a:defRPr/>
            </a:pPr>
            <a:r>
              <a:rPr lang="en-GB"/>
              <a:t>Econometrics by Example</a:t>
            </a:r>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ctr"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2EA78CAA-6DB7-4938-BD7C-A17461321CC1}" type="datetimeFigureOut">
              <a:rPr lang="en-US"/>
              <a:pPr>
                <a:defRPr/>
              </a:pPr>
              <a:t>11/22/2023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D0CD048-7390-4943-B99B-9175791495AC}" type="slidenum">
              <a:rPr lang="en-US" altLang="el-GR"/>
              <a:pPr/>
              <a:t>‹#›</a:t>
            </a:fld>
            <a:endParaRPr lang="en-US" altLang="el-GR"/>
          </a:p>
        </p:txBody>
      </p: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hyperlink" Target="https://statisticsbyjim.com/glossary/standardization/" TargetMode="Externa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image" Target="../media/image20.wmf"/><Relationship Id="rId4" Type="http://schemas.openxmlformats.org/officeDocument/2006/relationships/oleObject" Target="../embeddings/oleObject13.bin"/><Relationship Id="rId9" Type="http://schemas.openxmlformats.org/officeDocument/2006/relationships/image" Target="../media/image2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4.wmf"/><Relationship Id="rId5" Type="http://schemas.openxmlformats.org/officeDocument/2006/relationships/oleObject" Target="../embeddings/oleObject17.bin"/><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7.wmf"/><Relationship Id="rId5" Type="http://schemas.openxmlformats.org/officeDocument/2006/relationships/oleObject" Target="../embeddings/oleObject19.bin"/><Relationship Id="rId4" Type="http://schemas.openxmlformats.org/officeDocument/2006/relationships/image" Target="../media/image2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0.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000" smtClean="0">
              <a:solidFill>
                <a:srgbClr val="FF0000"/>
              </a:solidFill>
            </a:endParaRPr>
          </a:p>
          <a:p>
            <a:pPr eaLnBrk="1" hangingPunct="1"/>
            <a:r>
              <a:rPr lang="en-GB" altLang="en-US" smtClean="0">
                <a:solidFill>
                  <a:srgbClr val="12349B"/>
                </a:solidFill>
              </a:rPr>
              <a:t>Damodar Gujarati</a:t>
            </a:r>
          </a:p>
          <a:p>
            <a:pPr eaLnBrk="1" hangingPunct="1"/>
            <a:r>
              <a:rPr lang="en-GB" altLang="en-US" i="1" smtClean="0">
                <a:solidFill>
                  <a:srgbClr val="12349B"/>
                </a:solidFill>
              </a:rPr>
              <a:t>Econometrics by Example, </a:t>
            </a:r>
            <a:r>
              <a:rPr lang="en-GB" altLang="en-US" smtClean="0">
                <a:solidFill>
                  <a:srgbClr val="12349B"/>
                </a:solidFill>
              </a:rPr>
              <a:t>second edition</a:t>
            </a:r>
            <a:endParaRPr lang="en-GB" altLang="en-US" i="1" smtClean="0">
              <a:solidFill>
                <a:srgbClr val="12349B"/>
              </a:solidFill>
            </a:endParaRPr>
          </a:p>
        </p:txBody>
      </p:sp>
      <p:sp>
        <p:nvSpPr>
          <p:cNvPr id="22531" name="Rectangle 2"/>
          <p:cNvSpPr>
            <a:spLocks noChangeArrowheads="1"/>
          </p:cNvSpPr>
          <p:nvPr>
            <p:ph type="ctrTitle"/>
          </p:nvPr>
        </p:nvSpPr>
        <p:spPr bwMode="auto">
          <a:xfrm>
            <a:off x="684213" y="1125538"/>
            <a:ext cx="7772400" cy="79057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smtClean="0">
                <a:solidFill>
                  <a:srgbClr val="768281"/>
                </a:solidFill>
                <a:latin typeface="Times New Roman" panose="02020603050405020304" pitchFamily="18" charset="0"/>
                <a:cs typeface="Times New Roman" panose="02020603050405020304" pitchFamily="18" charset="0"/>
              </a:rPr>
              <a:t>CHAPTER 2</a:t>
            </a:r>
          </a:p>
        </p:txBody>
      </p:sp>
      <p:sp>
        <p:nvSpPr>
          <p:cNvPr id="22532" name="Rectangle 3"/>
          <p:cNvSpPr>
            <a:spLocks noGrp="1" noChangeArrowheads="1"/>
          </p:cNvSpPr>
          <p:nvPr>
            <p:ph type="subTitle" idx="1"/>
          </p:nvPr>
        </p:nvSpPr>
        <p:spPr>
          <a:xfrm>
            <a:off x="611188" y="2852738"/>
            <a:ext cx="7993062" cy="1439862"/>
          </a:xfrm>
        </p:spPr>
        <p:txBody>
          <a:bodyPr/>
          <a:lstStyle/>
          <a:p>
            <a:pPr eaLnBrk="1" hangingPunct="1"/>
            <a:r>
              <a:rPr lang="en-US" altLang="en-US" smtClean="0">
                <a:solidFill>
                  <a:srgbClr val="12349B"/>
                </a:solidFill>
                <a:latin typeface="Times New Roman" panose="02020603050405020304" pitchFamily="18" charset="0"/>
                <a:cs typeface="Times New Roman" panose="02020603050405020304" pitchFamily="18" charset="0"/>
              </a:rPr>
              <a:t>FUNCTIONAL FORMS </a:t>
            </a:r>
          </a:p>
          <a:p>
            <a:pPr eaLnBrk="1" hangingPunct="1"/>
            <a:r>
              <a:rPr lang="en-US" altLang="en-US" smtClean="0">
                <a:solidFill>
                  <a:srgbClr val="12349B"/>
                </a:solidFill>
                <a:latin typeface="Times New Roman" panose="02020603050405020304" pitchFamily="18" charset="0"/>
                <a:cs typeface="Times New Roman" panose="02020603050405020304" pitchFamily="18" charset="0"/>
              </a:rPr>
              <a:t>OF REGRESSION MODELS</a:t>
            </a:r>
          </a:p>
        </p:txBody>
      </p:sp>
      <p:pic>
        <p:nvPicPr>
          <p:cNvPr id="14341" name="Picture 3"/>
          <p:cNvPicPr>
            <a:picLocks noChangeAspect="1"/>
          </p:cNvPicPr>
          <p:nvPr/>
        </p:nvPicPr>
        <p:blipFill>
          <a:blip r:embed="rId2"/>
          <a:srcRect/>
          <a:stretch>
            <a:fillRect/>
          </a:stretch>
        </p:blipFill>
        <p:spPr bwMode="auto">
          <a:xfrm>
            <a:off x="7019925" y="4437063"/>
            <a:ext cx="1798638" cy="2339975"/>
          </a:xfrm>
          <a:prstGeom prst="rect">
            <a:avLst/>
          </a:prstGeom>
          <a:noFill/>
          <a:ln w="9525">
            <a:solidFill>
              <a:schemeClr val="bg2">
                <a:lumMod val="40000"/>
                <a:lumOff val="60000"/>
              </a:schemeClr>
            </a:solidFill>
            <a:miter lim="800000"/>
            <a:headEnd/>
            <a:tailEnd/>
          </a:ln>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404813"/>
            <a:ext cx="8435975"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smtClean="0">
                <a:solidFill>
                  <a:srgbClr val="12349B"/>
                </a:solidFill>
                <a:latin typeface="Times New Roman" panose="02020603050405020304" pitchFamily="18" charset="0"/>
                <a:cs typeface="Times New Roman" panose="02020603050405020304" pitchFamily="18" charset="0"/>
              </a:rPr>
              <a:t>THE COBB-DOUGLAS PRODUCTION FUNCTION FOR THE USA</a:t>
            </a:r>
          </a:p>
        </p:txBody>
      </p:sp>
      <p:sp>
        <p:nvSpPr>
          <p:cNvPr id="24579" name="Content Placeholder 2"/>
          <p:cNvSpPr>
            <a:spLocks noGrp="1"/>
          </p:cNvSpPr>
          <p:nvPr>
            <p:ph idx="1"/>
          </p:nvPr>
        </p:nvSpPr>
        <p:spPr>
          <a:xfrm>
            <a:off x="468313" y="1557338"/>
            <a:ext cx="8423275" cy="4103687"/>
          </a:xfrm>
        </p:spPr>
        <p:txBody>
          <a:bodyPr/>
          <a:lstStyle/>
          <a:p>
            <a:pPr algn="just" eaLnBrk="1" hangingPunct="1">
              <a:buFont typeface="Wingdings" panose="05000000000000000000" pitchFamily="2" charset="2"/>
              <a:buChar char="Ø"/>
            </a:pPr>
            <a:r>
              <a:rPr lang="en-GB" altLang="el-GR" sz="2400" b="0" smtClean="0">
                <a:latin typeface="Times New Roman" panose="02020603050405020304" pitchFamily="18" charset="0"/>
                <a:cs typeface="Times New Roman" panose="02020603050405020304" pitchFamily="18" charset="0"/>
              </a:rPr>
              <a:t>To illustrate the CD function, we present in Table 2.1 data on output (as measured by value added, in thousands of dollars), labor input (worker hours, in thousands), and capital input (capital expenditure, in thousands of dollars) for the US manufacturing sector. </a:t>
            </a:r>
          </a:p>
          <a:p>
            <a:pPr algn="just" eaLnBrk="1" hangingPunct="1">
              <a:buFont typeface="Wingdings" panose="05000000000000000000" pitchFamily="2" charset="2"/>
              <a:buChar char="Ø"/>
            </a:pPr>
            <a:r>
              <a:rPr lang="en-GB" altLang="el-GR" sz="2400" b="0" smtClean="0">
                <a:latin typeface="Times New Roman" panose="02020603050405020304" pitchFamily="18" charset="0"/>
                <a:cs typeface="Times New Roman" panose="02020603050405020304" pitchFamily="18" charset="0"/>
              </a:rPr>
              <a:t>The data is cross-sectional, covering 50 states and Washington, DC, for the year 2005. </a:t>
            </a:r>
          </a:p>
          <a:p>
            <a:pPr algn="just" eaLnBrk="1" hangingPunct="1">
              <a:buFontTx/>
              <a:buNone/>
            </a:pPr>
            <a:r>
              <a:rPr lang="en-GB" altLang="el-GR" sz="2400" b="0" smtClean="0">
                <a:latin typeface="Times New Roman" panose="02020603050405020304" pitchFamily="18" charset="0"/>
                <a:cs typeface="Times New Roman" panose="02020603050405020304" pitchFamily="18" charset="0"/>
              </a:rPr>
              <a:t/>
            </a:r>
            <a:br>
              <a:rPr lang="en-GB" altLang="el-GR" sz="2400" b="0" smtClean="0">
                <a:latin typeface="Times New Roman" panose="02020603050405020304" pitchFamily="18" charset="0"/>
                <a:cs typeface="Times New Roman" panose="02020603050405020304" pitchFamily="18" charset="0"/>
              </a:rPr>
            </a:br>
            <a:r>
              <a:rPr lang="en-GB" altLang="el-GR" sz="2400" b="0" smtClean="0">
                <a:latin typeface="Times New Roman" panose="02020603050405020304" pitchFamily="18" charset="0"/>
                <a:cs typeface="Times New Roman" panose="02020603050405020304" pitchFamily="18" charset="0"/>
              </a:rPr>
              <a:t>The OLS regression results are given in Table 2.2. below:</a:t>
            </a:r>
            <a:r>
              <a:rPr lang="en-GB" altLang="el-GR" sz="2400" smtClean="0">
                <a:latin typeface="Times New Roman" panose="02020603050405020304" pitchFamily="18" charset="0"/>
                <a:cs typeface="Times New Roman" panose="02020603050405020304" pitchFamily="18" charset="0"/>
              </a:rPr>
              <a:t> </a:t>
            </a:r>
            <a:br>
              <a:rPr lang="en-GB" altLang="el-GR" sz="2400" smtClean="0">
                <a:latin typeface="Times New Roman" panose="02020603050405020304" pitchFamily="18" charset="0"/>
                <a:cs typeface="Times New Roman" panose="02020603050405020304" pitchFamily="18" charset="0"/>
              </a:rPr>
            </a:br>
            <a:endParaRPr lang="en-US" altLang="en-US" sz="2200" smtClean="0">
              <a:latin typeface="Times New Roman" panose="02020603050405020304" pitchFamily="18" charset="0"/>
              <a:cs typeface="Times New Roman" panose="02020603050405020304" pitchFamily="18" charset="0"/>
            </a:endParaRPr>
          </a:p>
        </p:txBody>
      </p:sp>
      <p:sp>
        <p:nvSpPr>
          <p:cNvPr id="2458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5"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mtClean="0"/>
          </a:p>
          <a:p>
            <a:pPr eaLnBrk="1" hangingPunct="1"/>
            <a:endParaRPr lang="en-GB" altLang="en-US" smtClean="0"/>
          </a:p>
          <a:p>
            <a:pPr eaLnBrk="1" hangingPunct="1"/>
            <a:r>
              <a:rPr lang="en-GB" altLang="en-US" smtClean="0">
                <a:solidFill>
                  <a:srgbClr val="12349B"/>
                </a:solidFill>
              </a:rPr>
              <a:t>Damodar Gujarati</a:t>
            </a:r>
          </a:p>
          <a:p>
            <a:pPr eaLnBrk="1" hangingPunct="1"/>
            <a:r>
              <a:rPr lang="en-GB" altLang="en-US" i="1" smtClean="0">
                <a:solidFill>
                  <a:srgbClr val="12349B"/>
                </a:solidFill>
              </a:rPr>
              <a:t>Econometrics by Example, </a:t>
            </a:r>
            <a:r>
              <a:rPr lang="en-GB" altLang="en-US" smtClean="0">
                <a:solidFill>
                  <a:srgbClr val="12349B"/>
                </a:solidFill>
              </a:rPr>
              <a:t>second edition</a:t>
            </a:r>
            <a:endParaRPr lang="en-GB" altLang="en-US" i="1" smtClean="0">
              <a:solidFill>
                <a:srgbClr val="12349B"/>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404813"/>
            <a:ext cx="8435975"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smtClean="0">
                <a:solidFill>
                  <a:srgbClr val="12349B"/>
                </a:solidFill>
                <a:latin typeface="Times New Roman" panose="02020603050405020304" pitchFamily="18" charset="0"/>
                <a:cs typeface="Times New Roman" panose="02020603050405020304" pitchFamily="18" charset="0"/>
              </a:rPr>
              <a:t>THE COBB-DOUGLAS PRODUCTION FUNCTION FOR THE USA</a:t>
            </a:r>
          </a:p>
        </p:txBody>
      </p:sp>
      <p:sp>
        <p:nvSpPr>
          <p:cNvPr id="25603" name="Content Placeholder 2"/>
          <p:cNvSpPr>
            <a:spLocks noGrp="1"/>
          </p:cNvSpPr>
          <p:nvPr>
            <p:ph idx="1"/>
          </p:nvPr>
        </p:nvSpPr>
        <p:spPr>
          <a:xfrm>
            <a:off x="468313" y="1557338"/>
            <a:ext cx="8423275" cy="4103687"/>
          </a:xfrm>
        </p:spPr>
        <p:txBody>
          <a:bodyPr/>
          <a:lstStyle/>
          <a:p>
            <a:pPr algn="l" eaLnBrk="1" hangingPunct="1">
              <a:buFontTx/>
              <a:buNone/>
            </a:pPr>
            <a:r>
              <a:rPr lang="en-GB" altLang="el-GR" sz="2400" smtClean="0">
                <a:latin typeface="Times New Roman" panose="02020603050405020304" pitchFamily="18" charset="0"/>
                <a:cs typeface="Times New Roman" panose="02020603050405020304" pitchFamily="18" charset="0"/>
              </a:rPr>
              <a:t/>
            </a:r>
            <a:br>
              <a:rPr lang="en-GB" altLang="el-GR" sz="2400" smtClean="0">
                <a:latin typeface="Times New Roman" panose="02020603050405020304" pitchFamily="18" charset="0"/>
                <a:cs typeface="Times New Roman" panose="02020603050405020304" pitchFamily="18" charset="0"/>
              </a:rPr>
            </a:br>
            <a:endParaRPr lang="en-US" altLang="en-US" sz="2200" smtClean="0">
              <a:latin typeface="Times New Roman" panose="02020603050405020304" pitchFamily="18" charset="0"/>
              <a:cs typeface="Times New Roman" panose="02020603050405020304" pitchFamily="18" charset="0"/>
            </a:endParaRPr>
          </a:p>
        </p:txBody>
      </p:sp>
      <p:sp>
        <p:nvSpPr>
          <p:cNvPr id="2560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8"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9"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256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500188"/>
            <a:ext cx="73152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mtClean="0"/>
          </a:p>
          <a:p>
            <a:pPr eaLnBrk="1" hangingPunct="1"/>
            <a:endParaRPr lang="en-GB" altLang="en-US" smtClean="0"/>
          </a:p>
          <a:p>
            <a:pPr eaLnBrk="1" hangingPunct="1"/>
            <a:r>
              <a:rPr lang="en-GB" altLang="en-US" smtClean="0">
                <a:solidFill>
                  <a:srgbClr val="12349B"/>
                </a:solidFill>
              </a:rPr>
              <a:t>Damodar Gujarati</a:t>
            </a:r>
          </a:p>
          <a:p>
            <a:pPr eaLnBrk="1" hangingPunct="1"/>
            <a:r>
              <a:rPr lang="en-GB" altLang="en-US" i="1" smtClean="0">
                <a:solidFill>
                  <a:srgbClr val="12349B"/>
                </a:solidFill>
              </a:rPr>
              <a:t>Econometrics by Example, </a:t>
            </a:r>
            <a:r>
              <a:rPr lang="en-GB" altLang="en-US" smtClean="0">
                <a:solidFill>
                  <a:srgbClr val="12349B"/>
                </a:solidFill>
              </a:rPr>
              <a:t>second edition</a:t>
            </a:r>
            <a:endParaRPr lang="en-GB" altLang="en-US" i="1" smtClean="0">
              <a:solidFill>
                <a:srgbClr val="12349B"/>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smtClean="0">
                <a:solidFill>
                  <a:srgbClr val="12349B"/>
                </a:solidFill>
                <a:latin typeface="Times New Roman" panose="02020603050405020304" pitchFamily="18" charset="0"/>
                <a:cs typeface="Times New Roman" panose="02020603050405020304" pitchFamily="18" charset="0"/>
              </a:rPr>
              <a:t>THE COBB-DOUGLAS PRODUCTION FUNCTION FOR THE USA</a:t>
            </a:r>
            <a:r>
              <a:rPr lang="en-GB" altLang="el-GR" smtClean="0"/>
              <a:t/>
            </a:r>
            <a:br>
              <a:rPr lang="en-GB" altLang="el-GR" smtClean="0"/>
            </a:br>
            <a:endParaRPr lang="en-GB" altLang="el-GR" smtClean="0"/>
          </a:p>
        </p:txBody>
      </p:sp>
      <p:sp>
        <p:nvSpPr>
          <p:cNvPr id="26627" name="Content Placeholder 2"/>
          <p:cNvSpPr>
            <a:spLocks noGrp="1"/>
          </p:cNvSpPr>
          <p:nvPr>
            <p:ph idx="1"/>
          </p:nvPr>
        </p:nvSpPr>
        <p:spPr>
          <a:xfrm>
            <a:off x="323850" y="1412875"/>
            <a:ext cx="8281988" cy="4464050"/>
          </a:xfrm>
        </p:spPr>
        <p:txBody>
          <a:bodyPr/>
          <a:lstStyle/>
          <a:p>
            <a:pPr algn="l">
              <a:buFont typeface="Wingdings" panose="05000000000000000000" pitchFamily="2" charset="2"/>
              <a:buChar char="Ø"/>
            </a:pPr>
            <a:r>
              <a:rPr lang="en-GB" altLang="el-GR" b="0" smtClean="0">
                <a:latin typeface="Times New Roman" panose="02020603050405020304" pitchFamily="18" charset="0"/>
                <a:cs typeface="Times New Roman" panose="02020603050405020304" pitchFamily="18" charset="0"/>
              </a:rPr>
              <a:t>If we consider the linear production function:</a:t>
            </a:r>
          </a:p>
          <a:p>
            <a:pPr>
              <a:buFontTx/>
              <a:buNone/>
            </a:pPr>
            <a:r>
              <a:rPr lang="en-GB" altLang="el-GR" sz="2800" b="0" i="1" smtClean="0">
                <a:latin typeface="Times New Roman" panose="02020603050405020304" pitchFamily="18" charset="0"/>
              </a:rPr>
              <a:t>Output</a:t>
            </a:r>
            <a:r>
              <a:rPr lang="en-GB" altLang="el-GR" sz="2800" b="0" i="1" baseline="-25000" smtClean="0">
                <a:latin typeface="Times New Roman" panose="02020603050405020304" pitchFamily="18" charset="0"/>
              </a:rPr>
              <a:t>i</a:t>
            </a:r>
            <a:r>
              <a:rPr lang="en-GB" altLang="el-GR" sz="2800" b="0" smtClean="0">
                <a:latin typeface="Times New Roman" panose="02020603050405020304" pitchFamily="18" charset="0"/>
              </a:rPr>
              <a:t> = </a:t>
            </a:r>
            <a:r>
              <a:rPr lang="en-GB" altLang="el-GR" sz="2800" b="0" i="1" smtClean="0">
                <a:latin typeface="Times New Roman" panose="02020603050405020304" pitchFamily="18" charset="0"/>
                <a:sym typeface="Symbol" panose="05050102010706020507" pitchFamily="18" charset="2"/>
              </a:rPr>
              <a:t>A</a:t>
            </a:r>
            <a:r>
              <a:rPr lang="en-GB" altLang="el-GR" sz="2800" b="0" i="1" baseline="-25000" smtClean="0">
                <a:latin typeface="Times New Roman" panose="02020603050405020304" pitchFamily="18" charset="0"/>
                <a:sym typeface="Symbol" panose="05050102010706020507" pitchFamily="18" charset="2"/>
              </a:rPr>
              <a:t>1</a:t>
            </a:r>
            <a:r>
              <a:rPr lang="en-GB" altLang="el-GR" sz="2800" b="0" i="1" smtClean="0">
                <a:latin typeface="Times New Roman" panose="02020603050405020304" pitchFamily="18" charset="0"/>
              </a:rPr>
              <a:t> </a:t>
            </a:r>
            <a:r>
              <a:rPr lang="en-GB" altLang="el-GR" sz="2800" b="0" smtClean="0">
                <a:latin typeface="Times New Roman" panose="02020603050405020304" pitchFamily="18" charset="0"/>
              </a:rPr>
              <a:t>+</a:t>
            </a:r>
            <a:r>
              <a:rPr lang="en-GB" altLang="el-GR" sz="2800" b="0" i="1" smtClean="0">
                <a:latin typeface="Times New Roman" panose="02020603050405020304" pitchFamily="18" charset="0"/>
              </a:rPr>
              <a:t> </a:t>
            </a:r>
            <a:r>
              <a:rPr lang="en-GB" altLang="el-GR" sz="2800" b="0" i="1" smtClean="0">
                <a:latin typeface="Times New Roman" panose="02020603050405020304" pitchFamily="18" charset="0"/>
                <a:sym typeface="Symbol" panose="05050102010706020507" pitchFamily="18" charset="2"/>
              </a:rPr>
              <a:t>A</a:t>
            </a:r>
            <a:r>
              <a:rPr lang="en-GB" altLang="el-GR" sz="2800" b="0" i="1" baseline="-25000" smtClean="0">
                <a:latin typeface="Times New Roman" panose="02020603050405020304" pitchFamily="18" charset="0"/>
                <a:sym typeface="Symbol" panose="05050102010706020507" pitchFamily="18" charset="2"/>
              </a:rPr>
              <a:t>2</a:t>
            </a:r>
            <a:r>
              <a:rPr lang="en-GB" altLang="el-GR" sz="2800" b="0" i="1" smtClean="0">
                <a:latin typeface="Times New Roman" panose="02020603050405020304" pitchFamily="18" charset="0"/>
                <a:sym typeface="Symbol" panose="05050102010706020507" pitchFamily="18" charset="2"/>
              </a:rPr>
              <a:t>Labor</a:t>
            </a:r>
            <a:r>
              <a:rPr lang="en-GB" altLang="el-GR" sz="2800" b="0" i="1" baseline="-25000" smtClean="0">
                <a:latin typeface="Times New Roman" panose="02020603050405020304" pitchFamily="18" charset="0"/>
              </a:rPr>
              <a:t>i</a:t>
            </a:r>
            <a:r>
              <a:rPr lang="en-GB" altLang="el-GR" sz="2800" b="0" i="1" smtClean="0">
                <a:latin typeface="Times New Roman" panose="02020603050405020304" pitchFamily="18" charset="0"/>
              </a:rPr>
              <a:t> </a:t>
            </a:r>
            <a:r>
              <a:rPr lang="en-GB" altLang="el-GR" sz="2800" b="0" smtClean="0">
                <a:latin typeface="Times New Roman" panose="02020603050405020304" pitchFamily="18" charset="0"/>
              </a:rPr>
              <a:t>+</a:t>
            </a:r>
            <a:r>
              <a:rPr lang="en-GB" altLang="el-GR" sz="2800" b="0" i="1" smtClean="0">
                <a:latin typeface="Times New Roman" panose="02020603050405020304" pitchFamily="18" charset="0"/>
              </a:rPr>
              <a:t> </a:t>
            </a:r>
            <a:r>
              <a:rPr lang="en-GB" altLang="el-GR" sz="2800" b="0" i="1" smtClean="0">
                <a:latin typeface="Times New Roman" panose="02020603050405020304" pitchFamily="18" charset="0"/>
                <a:sym typeface="Symbol" panose="05050102010706020507" pitchFamily="18" charset="2"/>
              </a:rPr>
              <a:t>A</a:t>
            </a:r>
            <a:r>
              <a:rPr lang="en-GB" altLang="el-GR" sz="2800" b="0" i="1" baseline="-25000" smtClean="0">
                <a:latin typeface="Times New Roman" panose="02020603050405020304" pitchFamily="18" charset="0"/>
                <a:sym typeface="Symbol" panose="05050102010706020507" pitchFamily="18" charset="2"/>
              </a:rPr>
              <a:t>2</a:t>
            </a:r>
            <a:r>
              <a:rPr lang="en-GB" altLang="el-GR" sz="2800" b="0" i="1" smtClean="0">
                <a:latin typeface="Times New Roman" panose="02020603050405020304" pitchFamily="18" charset="0"/>
                <a:sym typeface="Symbol" panose="05050102010706020507" pitchFamily="18" charset="2"/>
              </a:rPr>
              <a:t>Capital</a:t>
            </a:r>
            <a:r>
              <a:rPr lang="en-GB" altLang="el-GR" sz="2800" b="0" i="1" baseline="-25000" smtClean="0">
                <a:latin typeface="Times New Roman" panose="02020603050405020304" pitchFamily="18" charset="0"/>
              </a:rPr>
              <a:t>i</a:t>
            </a:r>
            <a:r>
              <a:rPr lang="en-GB" altLang="el-GR" sz="2800" b="0" i="1" smtClean="0">
                <a:latin typeface="Times New Roman" panose="02020603050405020304" pitchFamily="18" charset="0"/>
              </a:rPr>
              <a:t> +u</a:t>
            </a:r>
            <a:r>
              <a:rPr lang="en-GB" altLang="el-GR" sz="2800" b="0" i="1" baseline="-25000" smtClean="0">
                <a:latin typeface="Times New Roman" panose="02020603050405020304" pitchFamily="18" charset="0"/>
              </a:rPr>
              <a:t>t</a:t>
            </a:r>
          </a:p>
          <a:p>
            <a:pPr algn="just">
              <a:buFontTx/>
              <a:buNone/>
            </a:pPr>
            <a:r>
              <a:rPr lang="en-US" altLang="el-GR" b="0" smtClean="0">
                <a:latin typeface="Times New Roman" panose="02020603050405020304" pitchFamily="18" charset="0"/>
                <a:cs typeface="Times New Roman" panose="02020603050405020304" pitchFamily="18" charset="0"/>
              </a:rPr>
              <a:t>	</a:t>
            </a:r>
            <a:endParaRPr lang="en-GB" altLang="el-GR" b="0" smtClean="0">
              <a:latin typeface="Times New Roman" panose="02020603050405020304" pitchFamily="18" charset="0"/>
              <a:cs typeface="Times New Roman" panose="02020603050405020304" pitchFamily="18" charset="0"/>
            </a:endParaRPr>
          </a:p>
          <a:p>
            <a:pPr>
              <a:buFontTx/>
              <a:buNone/>
            </a:pPr>
            <a:endParaRPr lang="en-GB" altLang="el-GR" smtClean="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2786063"/>
            <a:ext cx="68580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mtClean="0"/>
          </a:p>
          <a:p>
            <a:pPr eaLnBrk="1" hangingPunct="1"/>
            <a:endParaRPr lang="en-GB" altLang="en-US" smtClean="0"/>
          </a:p>
          <a:p>
            <a:pPr eaLnBrk="1" hangingPunct="1"/>
            <a:r>
              <a:rPr lang="en-GB" altLang="en-US" smtClean="0">
                <a:solidFill>
                  <a:srgbClr val="12349B"/>
                </a:solidFill>
              </a:rPr>
              <a:t>Damodar Gujarati</a:t>
            </a:r>
          </a:p>
          <a:p>
            <a:pPr eaLnBrk="1" hangingPunct="1"/>
            <a:r>
              <a:rPr lang="en-GB" altLang="en-US" i="1" smtClean="0">
                <a:solidFill>
                  <a:srgbClr val="12349B"/>
                </a:solidFill>
              </a:rPr>
              <a:t>Econometrics by Example, </a:t>
            </a:r>
            <a:r>
              <a:rPr lang="en-GB" altLang="en-US" smtClean="0">
                <a:solidFill>
                  <a:srgbClr val="12349B"/>
                </a:solidFill>
              </a:rPr>
              <a:t>second edition</a:t>
            </a:r>
            <a:endParaRPr lang="en-GB" altLang="en-US" i="1" smtClean="0">
              <a:solidFill>
                <a:srgbClr val="12349B"/>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0"/>
            <a:ext cx="8229600" cy="1125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smtClean="0">
                <a:solidFill>
                  <a:srgbClr val="12349B"/>
                </a:solidFill>
                <a:latin typeface="Times New Roman" panose="02020603050405020304" pitchFamily="18" charset="0"/>
                <a:cs typeface="Times New Roman" panose="02020603050405020304" pitchFamily="18" charset="0"/>
              </a:rPr>
              <a:t>THE COBB-DOUGLAS PRODUCTION FUNCTION FOR THE USA</a:t>
            </a:r>
            <a:r>
              <a:rPr lang="en-GB" altLang="el-GR" smtClean="0"/>
              <a:t/>
            </a:r>
            <a:br>
              <a:rPr lang="en-GB" altLang="el-GR" smtClean="0"/>
            </a:br>
            <a:endParaRPr lang="en-GB" altLang="el-GR" smtClean="0"/>
          </a:p>
        </p:txBody>
      </p:sp>
      <p:sp>
        <p:nvSpPr>
          <p:cNvPr id="27651" name="Content Placeholder 2"/>
          <p:cNvSpPr>
            <a:spLocks noGrp="1"/>
          </p:cNvSpPr>
          <p:nvPr>
            <p:ph idx="1"/>
          </p:nvPr>
        </p:nvSpPr>
        <p:spPr>
          <a:xfrm>
            <a:off x="323850" y="908050"/>
            <a:ext cx="8281988" cy="5400675"/>
          </a:xfrm>
        </p:spPr>
        <p:txBody>
          <a:bodyPr/>
          <a:lstStyle/>
          <a:p>
            <a:pPr algn="just">
              <a:buFont typeface="Wingdings" panose="05000000000000000000" pitchFamily="2" charset="2"/>
              <a:buChar char="Ø"/>
            </a:pPr>
            <a:r>
              <a:rPr lang="en-US" altLang="el-GR" sz="2800" b="0" smtClean="0">
                <a:latin typeface="Times New Roman" panose="02020603050405020304" pitchFamily="18" charset="0"/>
                <a:cs typeface="Times New Roman" panose="02020603050405020304" pitchFamily="18" charset="0"/>
              </a:rPr>
              <a:t>The labor and capital coefficients in this regression are statistically highly significant.</a:t>
            </a:r>
          </a:p>
          <a:p>
            <a:pPr algn="l">
              <a:buFontTx/>
              <a:buNone/>
            </a:pPr>
            <a:r>
              <a:rPr lang="en-US" altLang="el-GR" sz="2800" b="0" smtClean="0">
                <a:latin typeface="Times New Roman" panose="02020603050405020304" pitchFamily="18" charset="0"/>
                <a:cs typeface="Times New Roman" panose="02020603050405020304" pitchFamily="18" charset="0"/>
              </a:rPr>
              <a:t>	- if labor   by a unit, the output    by about 48 units,</a:t>
            </a:r>
          </a:p>
          <a:p>
            <a:pPr algn="l">
              <a:buFontTx/>
              <a:buNone/>
            </a:pPr>
            <a:r>
              <a:rPr lang="en-US" altLang="el-GR" sz="2800" b="0" smtClean="0">
                <a:latin typeface="Times New Roman" panose="02020603050405020304" pitchFamily="18" charset="0"/>
                <a:cs typeface="Times New Roman" panose="02020603050405020304" pitchFamily="18" charset="0"/>
              </a:rPr>
              <a:t>	-  if capital input     by a unit, output, on average, goes up by about 10 units.</a:t>
            </a:r>
          </a:p>
          <a:p>
            <a:pPr algn="l">
              <a:buFont typeface="Wingdings" panose="05000000000000000000" pitchFamily="2" charset="2"/>
              <a:buChar char="Ø"/>
            </a:pPr>
            <a:r>
              <a:rPr lang="en-US" altLang="el-GR" sz="2800" b="0" smtClean="0">
                <a:latin typeface="Times New Roman" panose="02020603050405020304" pitchFamily="18" charset="0"/>
                <a:cs typeface="Times New Roman" panose="02020603050405020304" pitchFamily="18" charset="0"/>
              </a:rPr>
              <a:t>Which is a better model, the linear model or the log-linear one? </a:t>
            </a:r>
          </a:p>
          <a:p>
            <a:pPr algn="just">
              <a:buFontTx/>
              <a:buNone/>
            </a:pPr>
            <a:r>
              <a:rPr lang="en-US" altLang="el-GR" sz="2800" b="0" smtClean="0">
                <a:latin typeface="Times New Roman" panose="02020603050405020304" pitchFamily="18" charset="0"/>
                <a:cs typeface="Times New Roman" panose="02020603050405020304" pitchFamily="18" charset="0"/>
              </a:rPr>
              <a:t>-We cannot compare the </a:t>
            </a:r>
            <a:r>
              <a:rPr lang="en-US" altLang="el-GR" sz="2800" b="0" i="1" smtClean="0">
                <a:latin typeface="Times New Roman" panose="02020603050405020304" pitchFamily="18" charset="0"/>
                <a:cs typeface="Times New Roman" panose="02020603050405020304" pitchFamily="18" charset="0"/>
              </a:rPr>
              <a:t>R</a:t>
            </a:r>
            <a:r>
              <a:rPr lang="en-US" altLang="el-GR" sz="2800" b="0" i="1" baseline="30000" smtClean="0">
                <a:latin typeface="Times New Roman" panose="02020603050405020304" pitchFamily="18" charset="0"/>
                <a:cs typeface="Times New Roman" panose="02020603050405020304" pitchFamily="18" charset="0"/>
              </a:rPr>
              <a:t>2</a:t>
            </a:r>
            <a:r>
              <a:rPr lang="en-US" altLang="el-GR" sz="2800" b="0" smtClean="0">
                <a:latin typeface="Times New Roman" panose="02020603050405020304" pitchFamily="18" charset="0"/>
                <a:cs typeface="Times New Roman" panose="02020603050405020304" pitchFamily="18" charset="0"/>
              </a:rPr>
              <a:t> values of the two models, because to compare the </a:t>
            </a:r>
            <a:r>
              <a:rPr lang="en-US" altLang="el-GR" sz="2800" b="0" i="1" smtClean="0">
                <a:latin typeface="Times New Roman" panose="02020603050405020304" pitchFamily="18" charset="0"/>
                <a:cs typeface="Times New Roman" panose="02020603050405020304" pitchFamily="18" charset="0"/>
              </a:rPr>
              <a:t>R</a:t>
            </a:r>
            <a:r>
              <a:rPr lang="en-US" altLang="el-GR" sz="2800" b="0" i="1" baseline="30000" smtClean="0">
                <a:latin typeface="Times New Roman" panose="02020603050405020304" pitchFamily="18" charset="0"/>
                <a:cs typeface="Times New Roman" panose="02020603050405020304" pitchFamily="18" charset="0"/>
              </a:rPr>
              <a:t>2</a:t>
            </a:r>
            <a:r>
              <a:rPr lang="en-US" altLang="el-GR" sz="2800" b="0" smtClean="0">
                <a:latin typeface="Times New Roman" panose="02020603050405020304" pitchFamily="18" charset="0"/>
                <a:cs typeface="Times New Roman" panose="02020603050405020304" pitchFamily="18" charset="0"/>
              </a:rPr>
              <a:t>s of any two models the dependent variable must be the same in the two models.</a:t>
            </a:r>
            <a:endParaRPr lang="en-GB" altLang="el-GR" sz="2800" b="0" smtClean="0">
              <a:latin typeface="Times New Roman" panose="02020603050405020304" pitchFamily="18" charset="0"/>
              <a:cs typeface="Times New Roman" panose="02020603050405020304" pitchFamily="18" charset="0"/>
            </a:endParaRPr>
          </a:p>
          <a:p>
            <a:pPr>
              <a:buFontTx/>
              <a:buNone/>
            </a:pPr>
            <a:endParaRPr lang="en-GB" altLang="el-GR" b="0" smtClean="0">
              <a:latin typeface="Times New Roman" panose="02020603050405020304" pitchFamily="18" charset="0"/>
              <a:cs typeface="Times New Roman" panose="02020603050405020304" pitchFamily="18" charset="0"/>
            </a:endParaRPr>
          </a:p>
          <a:p>
            <a:pPr>
              <a:buFontTx/>
              <a:buNone/>
            </a:pPr>
            <a:endParaRPr lang="en-GB" altLang="el-GR" smtClean="0"/>
          </a:p>
        </p:txBody>
      </p:sp>
      <p:cxnSp>
        <p:nvCxnSpPr>
          <p:cNvPr id="8" name="7 - Ευθύγραμμο βέλος σύνδεσης"/>
          <p:cNvCxnSpPr/>
          <p:nvPr/>
        </p:nvCxnSpPr>
        <p:spPr>
          <a:xfrm flipV="1">
            <a:off x="2143125" y="1857375"/>
            <a:ext cx="0" cy="3603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8 - Ευθύγραμμο βέλος σύνδεσης"/>
          <p:cNvCxnSpPr/>
          <p:nvPr/>
        </p:nvCxnSpPr>
        <p:spPr>
          <a:xfrm flipV="1">
            <a:off x="5286375" y="1928813"/>
            <a:ext cx="0" cy="3603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9 - Ευθύγραμμο βέλος σύνδεσης"/>
          <p:cNvCxnSpPr/>
          <p:nvPr/>
        </p:nvCxnSpPr>
        <p:spPr>
          <a:xfrm flipV="1">
            <a:off x="3286125" y="2428875"/>
            <a:ext cx="0" cy="3603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765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mtClean="0"/>
          </a:p>
          <a:p>
            <a:pPr eaLnBrk="1" hangingPunct="1"/>
            <a:endParaRPr lang="en-GB" altLang="en-US" smtClean="0"/>
          </a:p>
          <a:p>
            <a:pPr eaLnBrk="1" hangingPunct="1"/>
            <a:r>
              <a:rPr lang="en-GB" altLang="en-US" smtClean="0">
                <a:solidFill>
                  <a:srgbClr val="12349B"/>
                </a:solidFill>
              </a:rPr>
              <a:t>Damodar Gujarati</a:t>
            </a:r>
          </a:p>
          <a:p>
            <a:pPr eaLnBrk="1" hangingPunct="1"/>
            <a:r>
              <a:rPr lang="en-GB" altLang="en-US" i="1" smtClean="0">
                <a:solidFill>
                  <a:srgbClr val="12349B"/>
                </a:solidFill>
              </a:rPr>
              <a:t>Econometrics by Example, </a:t>
            </a:r>
            <a:r>
              <a:rPr lang="en-GB" altLang="en-US" smtClean="0">
                <a:solidFill>
                  <a:srgbClr val="12349B"/>
                </a:solidFill>
              </a:rPr>
              <a:t>second edition</a:t>
            </a:r>
            <a:endParaRPr lang="en-GB" altLang="en-US" i="1" smtClean="0">
              <a:solidFill>
                <a:srgbClr val="12349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bwMode="auto">
          <a:xfrm>
            <a:off x="457200" y="0"/>
            <a:ext cx="8229600" cy="1125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b="1" smtClean="0">
                <a:solidFill>
                  <a:srgbClr val="12349B"/>
                </a:solidFill>
                <a:latin typeface="Times New Roman" panose="02020603050405020304" pitchFamily="18" charset="0"/>
                <a:cs typeface="Times New Roman" panose="02020603050405020304" pitchFamily="18" charset="0"/>
              </a:rPr>
              <a:t>TESTING VALIDITY OF LINEAR RESTRICTIONS</a:t>
            </a:r>
            <a:r>
              <a:rPr lang="en-GB" altLang="el-GR" smtClean="0"/>
              <a:t/>
            </a:r>
            <a:br>
              <a:rPr lang="en-GB" altLang="el-GR" smtClean="0"/>
            </a:br>
            <a:endParaRPr lang="en-GB" altLang="el-GR" smtClean="0"/>
          </a:p>
        </p:txBody>
      </p:sp>
      <p:sp>
        <p:nvSpPr>
          <p:cNvPr id="2052" name="Content Placeholder 2"/>
          <p:cNvSpPr>
            <a:spLocks noGrp="1"/>
          </p:cNvSpPr>
          <p:nvPr>
            <p:ph idx="1"/>
          </p:nvPr>
        </p:nvSpPr>
        <p:spPr>
          <a:xfrm>
            <a:off x="323850" y="908050"/>
            <a:ext cx="8640763" cy="5400675"/>
          </a:xfrm>
        </p:spPr>
        <p:txBody>
          <a:bodyPr/>
          <a:lstStyle/>
          <a:p>
            <a:pPr>
              <a:buFontTx/>
              <a:buNone/>
            </a:pPr>
            <a:r>
              <a:rPr lang="en-US" altLang="el-GR" sz="2800" b="0" smtClean="0">
                <a:latin typeface="Times New Roman" panose="02020603050405020304" pitchFamily="18" charset="0"/>
                <a:cs typeface="Times New Roman" panose="02020603050405020304" pitchFamily="18" charset="0"/>
              </a:rPr>
              <a:t>                                                       (unrestricted regression-</a:t>
            </a:r>
            <a:r>
              <a:rPr lang="en-US" altLang="el-GR" sz="2800" smtClean="0">
                <a:latin typeface="Times New Roman" panose="02020603050405020304" pitchFamily="18" charset="0"/>
                <a:cs typeface="Times New Roman" panose="02020603050405020304" pitchFamily="18" charset="0"/>
              </a:rPr>
              <a:t>URS</a:t>
            </a:r>
            <a:r>
              <a:rPr lang="en-US" altLang="el-GR" sz="2800" b="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altLang="el-GR" sz="2800" b="0" smtClean="0">
                <a:latin typeface="Times New Roman" panose="02020603050405020304" pitchFamily="18" charset="0"/>
                <a:cs typeface="Times New Roman" panose="02020603050405020304" pitchFamily="18" charset="0"/>
              </a:rPr>
              <a:t>Testing for constant returns to scale on CD production function.</a:t>
            </a:r>
          </a:p>
          <a:p>
            <a:pPr algn="just">
              <a:buFontTx/>
              <a:buNone/>
            </a:pPr>
            <a:r>
              <a:rPr lang="en-GB" altLang="el-GR" b="0" i="1" smtClean="0">
                <a:latin typeface="Times New Roman" panose="02020603050405020304" pitchFamily="18" charset="0"/>
                <a:sym typeface="Symbol" panose="05050102010706020507" pitchFamily="18" charset="2"/>
              </a:rPr>
              <a:t>			B</a:t>
            </a:r>
            <a:r>
              <a:rPr lang="en-GB" altLang="el-GR" b="0" i="1" baseline="-25000" smtClean="0">
                <a:latin typeface="Times New Roman" panose="02020603050405020304" pitchFamily="18" charset="0"/>
                <a:sym typeface="Symbol" panose="05050102010706020507" pitchFamily="18" charset="2"/>
              </a:rPr>
              <a:t>2</a:t>
            </a:r>
            <a:r>
              <a:rPr lang="en-GB" altLang="el-GR" b="0" smtClean="0">
                <a:latin typeface="Times New Roman" panose="02020603050405020304" pitchFamily="18" charset="0"/>
              </a:rPr>
              <a:t>+</a:t>
            </a:r>
            <a:r>
              <a:rPr lang="en-GB" altLang="el-GR" b="0" i="1" smtClean="0">
                <a:latin typeface="Times New Roman" panose="02020603050405020304" pitchFamily="18" charset="0"/>
              </a:rPr>
              <a:t> </a:t>
            </a:r>
            <a:r>
              <a:rPr lang="en-GB" altLang="el-GR" b="0" i="1" smtClean="0">
                <a:latin typeface="Times New Roman" panose="02020603050405020304" pitchFamily="18" charset="0"/>
                <a:sym typeface="Symbol" panose="05050102010706020507" pitchFamily="18" charset="2"/>
              </a:rPr>
              <a:t>B</a:t>
            </a:r>
            <a:r>
              <a:rPr lang="en-GB" altLang="el-GR" b="0" i="1" baseline="-25000" smtClean="0">
                <a:latin typeface="Times New Roman" panose="02020603050405020304" pitchFamily="18" charset="0"/>
                <a:sym typeface="Symbol" panose="05050102010706020507" pitchFamily="18" charset="2"/>
              </a:rPr>
              <a:t>3</a:t>
            </a:r>
            <a:r>
              <a:rPr lang="en-GB" altLang="el-GR" b="0" i="1" smtClean="0">
                <a:latin typeface="Times New Roman" panose="02020603050405020304" pitchFamily="18" charset="0"/>
                <a:sym typeface="Symbol" panose="05050102010706020507" pitchFamily="18" charset="2"/>
              </a:rPr>
              <a:t>=1    (linear restriction)</a:t>
            </a:r>
          </a:p>
          <a:p>
            <a:pPr algn="l">
              <a:buFont typeface="Wingdings" panose="05000000000000000000" pitchFamily="2" charset="2"/>
              <a:buChar char="Ø"/>
            </a:pPr>
            <a:r>
              <a:rPr lang="en-GB" altLang="el-GR" sz="2800" b="0" smtClean="0">
                <a:latin typeface="Times New Roman" panose="02020603050405020304" pitchFamily="18" charset="0"/>
                <a:cs typeface="Times New Roman" panose="02020603050405020304" pitchFamily="18" charset="0"/>
                <a:sym typeface="Symbol" panose="05050102010706020507" pitchFamily="18" charset="2"/>
              </a:rPr>
              <a:t> </a:t>
            </a:r>
            <a:r>
              <a:rPr lang="en-US" altLang="el-GR" sz="2800" b="0" smtClean="0">
                <a:latin typeface="Times New Roman" panose="02020603050405020304" pitchFamily="18" charset="0"/>
                <a:cs typeface="Times New Roman" panose="02020603050405020304" pitchFamily="18" charset="0"/>
                <a:sym typeface="Symbol" panose="05050102010706020507" pitchFamily="18" charset="2"/>
              </a:rPr>
              <a:t>We i</a:t>
            </a:r>
            <a:r>
              <a:rPr lang="en-US" altLang="el-GR" sz="2800" b="0" smtClean="0">
                <a:latin typeface="Times New Roman" panose="02020603050405020304" pitchFamily="18" charset="0"/>
                <a:cs typeface="Times New Roman" panose="02020603050405020304" pitchFamily="18" charset="0"/>
              </a:rPr>
              <a:t>ncorporate this restriction directly into the estimating procedure:</a:t>
            </a:r>
            <a:endParaRPr lang="en-GB" altLang="el-GR" sz="2800" b="0" smtClean="0">
              <a:latin typeface="Times New Roman" panose="02020603050405020304" pitchFamily="18" charset="0"/>
              <a:cs typeface="Times New Roman" panose="02020603050405020304" pitchFamily="18" charset="0"/>
            </a:endParaRPr>
          </a:p>
          <a:p>
            <a:pPr algn="l">
              <a:buFontTx/>
              <a:buNone/>
            </a:pPr>
            <a:r>
              <a:rPr lang="en-GB" altLang="el-GR" b="0" smtClean="0">
                <a:latin typeface="Times New Roman" panose="02020603050405020304" pitchFamily="18" charset="0"/>
                <a:sym typeface="Symbol" panose="05050102010706020507" pitchFamily="18" charset="2"/>
              </a:rPr>
              <a:t>We can write:</a:t>
            </a:r>
            <a:r>
              <a:rPr lang="en-GB" altLang="el-GR" b="0" i="1" smtClean="0">
                <a:latin typeface="Times New Roman" panose="02020603050405020304" pitchFamily="18" charset="0"/>
                <a:sym typeface="Symbol" panose="05050102010706020507" pitchFamily="18" charset="2"/>
              </a:rPr>
              <a:t>  B</a:t>
            </a:r>
            <a:r>
              <a:rPr lang="en-GB" altLang="el-GR" b="0" i="1" baseline="-25000" smtClean="0">
                <a:latin typeface="Times New Roman" panose="02020603050405020304" pitchFamily="18" charset="0"/>
                <a:sym typeface="Symbol" panose="05050102010706020507" pitchFamily="18" charset="2"/>
              </a:rPr>
              <a:t>2</a:t>
            </a:r>
            <a:r>
              <a:rPr lang="en-GB" altLang="el-GR" b="0" i="1" smtClean="0">
                <a:latin typeface="Times New Roman" panose="02020603050405020304" pitchFamily="18" charset="0"/>
                <a:sym typeface="Symbol" panose="05050102010706020507" pitchFamily="18" charset="2"/>
              </a:rPr>
              <a:t>=1-B</a:t>
            </a:r>
            <a:r>
              <a:rPr lang="en-GB" altLang="el-GR" b="0" i="1" baseline="-25000" smtClean="0">
                <a:latin typeface="Times New Roman" panose="02020603050405020304" pitchFamily="18" charset="0"/>
                <a:sym typeface="Symbol" panose="05050102010706020507" pitchFamily="18" charset="2"/>
              </a:rPr>
              <a:t>3 </a:t>
            </a:r>
          </a:p>
          <a:p>
            <a:pPr algn="l">
              <a:buFontTx/>
              <a:buNone/>
            </a:pPr>
            <a:r>
              <a:rPr lang="en-US" altLang="el-GR" b="0" smtClean="0">
                <a:latin typeface="Times New Roman" panose="02020603050405020304" pitchFamily="18" charset="0"/>
                <a:sym typeface="Symbol" panose="05050102010706020507" pitchFamily="18" charset="2"/>
              </a:rPr>
              <a:t>Substitute in log-linear Cobb-Douglas production:</a:t>
            </a:r>
            <a:endParaRPr lang="en-GB" altLang="el-GR" b="0" smtClean="0">
              <a:latin typeface="Times New Roman" panose="02020603050405020304" pitchFamily="18" charset="0"/>
              <a:sym typeface="Symbol" panose="05050102010706020507" pitchFamily="18" charset="2"/>
            </a:endParaRPr>
          </a:p>
          <a:p>
            <a:pPr algn="l">
              <a:buFontTx/>
              <a:buNone/>
            </a:pPr>
            <a:r>
              <a:rPr lang="en-GB" altLang="el-GR" b="0" i="1" smtClean="0">
                <a:latin typeface="Times New Roman" panose="02020603050405020304" pitchFamily="18" charset="0"/>
                <a:cs typeface="Times New Roman" panose="02020603050405020304" pitchFamily="18" charset="0"/>
                <a:sym typeface="Symbol" panose="05050102010706020507" pitchFamily="18" charset="2"/>
              </a:rPr>
              <a:t>InQ</a:t>
            </a:r>
            <a:r>
              <a:rPr lang="en-GB" altLang="el-GR" b="0" i="1" baseline="-25000" smtClean="0">
                <a:latin typeface="Times New Roman" panose="02020603050405020304" pitchFamily="18" charset="0"/>
                <a:cs typeface="Times New Roman" panose="02020603050405020304" pitchFamily="18" charset="0"/>
                <a:sym typeface="Symbol" panose="05050102010706020507" pitchFamily="18" charset="2"/>
              </a:rPr>
              <a:t>i</a:t>
            </a:r>
            <a:r>
              <a:rPr lang="en-GB" altLang="el-GR" b="0" i="1" smtClean="0">
                <a:latin typeface="Times New Roman" panose="02020603050405020304" pitchFamily="18" charset="0"/>
                <a:cs typeface="Times New Roman" panose="02020603050405020304" pitchFamily="18" charset="0"/>
                <a:sym typeface="Symbol" panose="05050102010706020507" pitchFamily="18" charset="2"/>
              </a:rPr>
              <a:t>=A+(1-B</a:t>
            </a:r>
            <a:r>
              <a:rPr lang="en-GB" altLang="el-GR" b="0" i="1" baseline="-25000" smtClean="0">
                <a:latin typeface="Times New Roman" panose="02020603050405020304" pitchFamily="18" charset="0"/>
                <a:cs typeface="Times New Roman" panose="02020603050405020304" pitchFamily="18" charset="0"/>
                <a:sym typeface="Symbol" panose="05050102010706020507" pitchFamily="18" charset="2"/>
              </a:rPr>
              <a:t>3</a:t>
            </a:r>
            <a:r>
              <a:rPr lang="en-GB" altLang="el-GR" b="0" i="1" smtClean="0">
                <a:latin typeface="Times New Roman" panose="02020603050405020304" pitchFamily="18" charset="0"/>
                <a:cs typeface="Times New Roman" panose="02020603050405020304" pitchFamily="18" charset="0"/>
                <a:sym typeface="Symbol" panose="05050102010706020507" pitchFamily="18" charset="2"/>
              </a:rPr>
              <a:t>)InL</a:t>
            </a:r>
            <a:r>
              <a:rPr lang="en-GB" altLang="el-GR" b="0" i="1" baseline="-25000" smtClean="0">
                <a:latin typeface="Times New Roman" panose="02020603050405020304" pitchFamily="18" charset="0"/>
                <a:cs typeface="Times New Roman" panose="02020603050405020304" pitchFamily="18" charset="0"/>
                <a:sym typeface="Symbol" panose="05050102010706020507" pitchFamily="18" charset="2"/>
              </a:rPr>
              <a:t>i</a:t>
            </a:r>
            <a:r>
              <a:rPr lang="en-GB" altLang="el-GR" b="0" i="1" smtClean="0">
                <a:latin typeface="Times New Roman" panose="02020603050405020304" pitchFamily="18" charset="0"/>
                <a:cs typeface="Times New Roman" panose="02020603050405020304" pitchFamily="18" charset="0"/>
                <a:sym typeface="Symbol" panose="05050102010706020507" pitchFamily="18" charset="2"/>
              </a:rPr>
              <a:t>+B</a:t>
            </a:r>
            <a:r>
              <a:rPr lang="en-GB" altLang="el-GR" b="0" i="1" baseline="-25000" smtClean="0">
                <a:latin typeface="Times New Roman" panose="02020603050405020304" pitchFamily="18" charset="0"/>
                <a:cs typeface="Times New Roman" panose="02020603050405020304" pitchFamily="18" charset="0"/>
                <a:sym typeface="Symbol" panose="05050102010706020507" pitchFamily="18" charset="2"/>
              </a:rPr>
              <a:t>3</a:t>
            </a:r>
            <a:r>
              <a:rPr lang="en-GB" altLang="el-GR" b="0" i="1" smtClean="0">
                <a:latin typeface="Times New Roman" panose="02020603050405020304" pitchFamily="18" charset="0"/>
                <a:cs typeface="Times New Roman" panose="02020603050405020304" pitchFamily="18" charset="0"/>
                <a:sym typeface="Symbol" panose="05050102010706020507" pitchFamily="18" charset="2"/>
              </a:rPr>
              <a:t>InK</a:t>
            </a:r>
            <a:r>
              <a:rPr lang="en-GB" altLang="el-GR" b="0" i="1" baseline="-25000" smtClean="0">
                <a:latin typeface="Times New Roman" panose="02020603050405020304" pitchFamily="18" charset="0"/>
                <a:cs typeface="Times New Roman" panose="02020603050405020304" pitchFamily="18" charset="0"/>
                <a:sym typeface="Symbol" panose="05050102010706020507" pitchFamily="18" charset="2"/>
              </a:rPr>
              <a:t>i</a:t>
            </a:r>
            <a:r>
              <a:rPr lang="en-GB" altLang="el-GR" b="0" i="1" smtClean="0">
                <a:latin typeface="Times New Roman" panose="02020603050405020304" pitchFamily="18" charset="0"/>
                <a:cs typeface="Times New Roman" panose="02020603050405020304" pitchFamily="18" charset="0"/>
                <a:sym typeface="Symbol" panose="05050102010706020507" pitchFamily="18" charset="2"/>
              </a:rPr>
              <a:t>+u</a:t>
            </a:r>
            <a:r>
              <a:rPr lang="en-GB" altLang="el-GR" b="0" i="1" baseline="-25000" smtClean="0">
                <a:latin typeface="Times New Roman" panose="02020603050405020304" pitchFamily="18" charset="0"/>
                <a:cs typeface="Times New Roman" panose="02020603050405020304" pitchFamily="18" charset="0"/>
                <a:sym typeface="Symbol" panose="05050102010706020507" pitchFamily="18" charset="2"/>
              </a:rPr>
              <a:t>i</a:t>
            </a:r>
          </a:p>
          <a:p>
            <a:pPr algn="l">
              <a:buFontTx/>
              <a:buNone/>
            </a:pPr>
            <a:endParaRPr lang="en-GB" altLang="el-GR" b="0" i="1" baseline="-25000" smtClean="0">
              <a:latin typeface="Times New Roman" panose="02020603050405020304" pitchFamily="18" charset="0"/>
              <a:cs typeface="Times New Roman" panose="02020603050405020304" pitchFamily="18" charset="0"/>
              <a:sym typeface="Symbol" panose="05050102010706020507" pitchFamily="18" charset="2"/>
            </a:endParaRPr>
          </a:p>
          <a:p>
            <a:pPr algn="l">
              <a:buFontTx/>
              <a:buNone/>
            </a:pPr>
            <a:endParaRPr lang="en-GB" altLang="el-GR" b="0" i="1" smtClean="0">
              <a:latin typeface="Times New Roman" panose="02020603050405020304" pitchFamily="18" charset="0"/>
              <a:cs typeface="Times New Roman" panose="02020603050405020304" pitchFamily="18" charset="0"/>
              <a:sym typeface="Symbol" panose="05050102010706020507" pitchFamily="18" charset="2"/>
            </a:endParaRPr>
          </a:p>
        </p:txBody>
      </p:sp>
      <p:graphicFrame>
        <p:nvGraphicFramePr>
          <p:cNvPr id="2050" name="Object 12"/>
          <p:cNvGraphicFramePr>
            <a:graphicFrameLocks noChangeAspect="1"/>
          </p:cNvGraphicFramePr>
          <p:nvPr/>
        </p:nvGraphicFramePr>
        <p:xfrm>
          <a:off x="611188" y="908050"/>
          <a:ext cx="4465637" cy="576263"/>
        </p:xfrm>
        <a:graphic>
          <a:graphicData uri="http://schemas.openxmlformats.org/presentationml/2006/ole">
            <mc:AlternateContent xmlns:mc="http://schemas.openxmlformats.org/markup-compatibility/2006">
              <mc:Choice xmlns:v="urn:schemas-microsoft-com:vml" Requires="v">
                <p:oleObj spid="_x0000_s2061" r:id="rId3" imgW="1917700" imgH="228600" progId="Equation.DSMT4">
                  <p:embed/>
                </p:oleObj>
              </mc:Choice>
              <mc:Fallback>
                <p:oleObj r:id="rId3" imgW="1917700" imgH="2286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908050"/>
                        <a:ext cx="4465637"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Footer Placeholder 3"/>
          <p:cNvSpPr>
            <a:spLocks noGrp="1"/>
          </p:cNvSpPr>
          <p:nvPr>
            <p:ph type="ftr" sz="quarter" idx="10"/>
          </p:nvPr>
        </p:nvSpPr>
        <p:spPr>
          <a:xfrm>
            <a:off x="323850" y="5643563"/>
            <a:ext cx="8496300" cy="1214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mtClean="0"/>
          </a:p>
          <a:p>
            <a:pPr eaLnBrk="1" hangingPunct="1"/>
            <a:endParaRPr lang="en-GB" altLang="en-US" smtClean="0"/>
          </a:p>
          <a:p>
            <a:pPr eaLnBrk="1" hangingPunct="1"/>
            <a:r>
              <a:rPr lang="en-GB" altLang="en-US" smtClean="0">
                <a:solidFill>
                  <a:srgbClr val="12349B"/>
                </a:solidFill>
              </a:rPr>
              <a:t>Damodar Gujarati</a:t>
            </a:r>
          </a:p>
          <a:p>
            <a:pPr eaLnBrk="1" hangingPunct="1"/>
            <a:r>
              <a:rPr lang="en-GB" altLang="en-US" i="1" smtClean="0">
                <a:solidFill>
                  <a:srgbClr val="12349B"/>
                </a:solidFill>
              </a:rPr>
              <a:t>Econometrics by Example, </a:t>
            </a:r>
            <a:r>
              <a:rPr lang="en-GB" altLang="en-US" smtClean="0">
                <a:solidFill>
                  <a:srgbClr val="12349B"/>
                </a:solidFill>
              </a:rPr>
              <a:t>second edition</a:t>
            </a:r>
            <a:endParaRPr lang="en-GB" altLang="en-US" i="1" smtClean="0">
              <a:solidFill>
                <a:srgbClr val="12349B"/>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bwMode="auto">
          <a:xfrm>
            <a:off x="457200" y="0"/>
            <a:ext cx="8229600" cy="1125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smtClean="0">
                <a:solidFill>
                  <a:srgbClr val="12349B"/>
                </a:solidFill>
                <a:latin typeface="Times New Roman" panose="02020603050405020304" pitchFamily="18" charset="0"/>
                <a:cs typeface="Times New Roman" panose="02020603050405020304" pitchFamily="18" charset="0"/>
              </a:rPr>
              <a:t>TESTING VALIDITY OF LINEAR RESTRICTIONS</a:t>
            </a:r>
            <a:r>
              <a:rPr lang="en-GB" altLang="el-GR" smtClean="0"/>
              <a:t/>
            </a:r>
            <a:br>
              <a:rPr lang="en-GB" altLang="el-GR" smtClean="0"/>
            </a:br>
            <a:endParaRPr lang="en-GB" altLang="el-GR" smtClean="0"/>
          </a:p>
        </p:txBody>
      </p:sp>
      <p:sp>
        <p:nvSpPr>
          <p:cNvPr id="3076" name="Content Placeholder 2"/>
          <p:cNvSpPr>
            <a:spLocks noGrp="1"/>
          </p:cNvSpPr>
          <p:nvPr>
            <p:ph idx="1"/>
          </p:nvPr>
        </p:nvSpPr>
        <p:spPr>
          <a:xfrm>
            <a:off x="323850" y="908050"/>
            <a:ext cx="8640763" cy="5400675"/>
          </a:xfrm>
        </p:spPr>
        <p:txBody>
          <a:bodyPr/>
          <a:lstStyle/>
          <a:p>
            <a:pPr algn="l">
              <a:buFontTx/>
              <a:buNone/>
            </a:pPr>
            <a:r>
              <a:rPr lang="en-GB" altLang="el-GR" sz="2800" b="0" smtClean="0">
                <a:latin typeface="Times New Roman" panose="02020603050405020304" pitchFamily="18" charset="0"/>
                <a:sym typeface="Symbol" panose="05050102010706020507" pitchFamily="18" charset="2"/>
              </a:rPr>
              <a:t>Collecting terms: </a:t>
            </a:r>
          </a:p>
          <a:p>
            <a:pPr algn="l">
              <a:buFontTx/>
              <a:buNone/>
            </a:pPr>
            <a:r>
              <a:rPr lang="en-GB" altLang="el-GR" sz="2800" b="0" i="1" smtClean="0">
                <a:latin typeface="Times New Roman" panose="02020603050405020304" pitchFamily="18" charset="0"/>
                <a:cs typeface="Times New Roman" panose="02020603050405020304" pitchFamily="18" charset="0"/>
                <a:sym typeface="Symbol" panose="05050102010706020507" pitchFamily="18" charset="2"/>
              </a:rPr>
              <a:t>InQ</a:t>
            </a:r>
            <a:r>
              <a:rPr lang="en-GB" altLang="el-GR" sz="2800" b="0" i="1" baseline="-25000" smtClean="0">
                <a:latin typeface="Times New Roman" panose="02020603050405020304" pitchFamily="18" charset="0"/>
                <a:cs typeface="Times New Roman" panose="02020603050405020304" pitchFamily="18" charset="0"/>
                <a:sym typeface="Symbol" panose="05050102010706020507" pitchFamily="18" charset="2"/>
              </a:rPr>
              <a:t>i </a:t>
            </a:r>
            <a:r>
              <a:rPr lang="en-GB" altLang="el-GR" sz="2800" b="0" i="1" smtClean="0">
                <a:latin typeface="Times New Roman" panose="02020603050405020304" pitchFamily="18" charset="0"/>
                <a:cs typeface="Times New Roman" panose="02020603050405020304" pitchFamily="18" charset="0"/>
                <a:sym typeface="Symbol" panose="05050102010706020507" pitchFamily="18" charset="2"/>
              </a:rPr>
              <a:t> - InL</a:t>
            </a:r>
            <a:r>
              <a:rPr lang="en-GB" altLang="el-GR" sz="2800" b="0" i="1" baseline="-25000" smtClean="0">
                <a:latin typeface="Times New Roman" panose="02020603050405020304" pitchFamily="18" charset="0"/>
                <a:cs typeface="Times New Roman" panose="02020603050405020304" pitchFamily="18" charset="0"/>
                <a:sym typeface="Symbol" panose="05050102010706020507" pitchFamily="18" charset="2"/>
              </a:rPr>
              <a:t>i </a:t>
            </a:r>
            <a:r>
              <a:rPr lang="en-GB" altLang="el-GR" sz="2800" b="0" i="1" smtClean="0">
                <a:latin typeface="Times New Roman" panose="02020603050405020304" pitchFamily="18" charset="0"/>
                <a:cs typeface="Times New Roman" panose="02020603050405020304" pitchFamily="18" charset="0"/>
                <a:sym typeface="Symbol" panose="05050102010706020507" pitchFamily="18" charset="2"/>
              </a:rPr>
              <a:t>=</a:t>
            </a:r>
            <a:r>
              <a:rPr lang="en-GB" altLang="el-GR" sz="2800" b="0" i="1" baseline="-25000" smtClean="0">
                <a:latin typeface="Times New Roman" panose="02020603050405020304" pitchFamily="18" charset="0"/>
                <a:cs typeface="Times New Roman" panose="02020603050405020304" pitchFamily="18" charset="0"/>
                <a:sym typeface="Symbol" panose="05050102010706020507" pitchFamily="18" charset="2"/>
              </a:rPr>
              <a:t>  </a:t>
            </a:r>
            <a:r>
              <a:rPr lang="en-GB" altLang="el-GR" sz="2800" b="0" i="1" smtClean="0">
                <a:latin typeface="Times New Roman" panose="02020603050405020304" pitchFamily="18" charset="0"/>
                <a:cs typeface="Times New Roman" panose="02020603050405020304" pitchFamily="18" charset="0"/>
                <a:sym typeface="Symbol" panose="05050102010706020507" pitchFamily="18" charset="2"/>
              </a:rPr>
              <a:t>A+B</a:t>
            </a:r>
            <a:r>
              <a:rPr lang="en-GB" altLang="el-GR" sz="2800" b="0" i="1" baseline="-25000" smtClean="0">
                <a:latin typeface="Times New Roman" panose="02020603050405020304" pitchFamily="18" charset="0"/>
                <a:cs typeface="Times New Roman" panose="02020603050405020304" pitchFamily="18" charset="0"/>
                <a:sym typeface="Symbol" panose="05050102010706020507" pitchFamily="18" charset="2"/>
              </a:rPr>
              <a:t>3</a:t>
            </a:r>
            <a:r>
              <a:rPr lang="en-GB" altLang="el-GR" sz="2800" b="0" i="1" smtClean="0">
                <a:latin typeface="Times New Roman" panose="02020603050405020304" pitchFamily="18" charset="0"/>
                <a:cs typeface="Times New Roman" panose="02020603050405020304" pitchFamily="18" charset="0"/>
                <a:sym typeface="Symbol" panose="05050102010706020507" pitchFamily="18" charset="2"/>
              </a:rPr>
              <a:t>(InL</a:t>
            </a:r>
            <a:r>
              <a:rPr lang="en-GB" altLang="el-GR" sz="2800" b="0" i="1" baseline="-25000" smtClean="0">
                <a:latin typeface="Times New Roman" panose="02020603050405020304" pitchFamily="18" charset="0"/>
                <a:cs typeface="Times New Roman" panose="02020603050405020304" pitchFamily="18" charset="0"/>
                <a:sym typeface="Symbol" panose="05050102010706020507" pitchFamily="18" charset="2"/>
              </a:rPr>
              <a:t>i </a:t>
            </a:r>
            <a:r>
              <a:rPr lang="en-GB" altLang="el-GR" sz="2800" b="0" i="1" smtClean="0">
                <a:latin typeface="Times New Roman" panose="02020603050405020304" pitchFamily="18" charset="0"/>
                <a:cs typeface="Times New Roman" panose="02020603050405020304" pitchFamily="18" charset="0"/>
                <a:sym typeface="Symbol" panose="05050102010706020507" pitchFamily="18" charset="2"/>
              </a:rPr>
              <a:t>-</a:t>
            </a:r>
            <a:r>
              <a:rPr lang="en-GB" altLang="el-GR" sz="2800" b="0" i="1" baseline="-25000" smtClean="0">
                <a:latin typeface="Times New Roman" panose="02020603050405020304" pitchFamily="18" charset="0"/>
                <a:cs typeface="Times New Roman" panose="02020603050405020304" pitchFamily="18" charset="0"/>
                <a:sym typeface="Symbol" panose="05050102010706020507" pitchFamily="18" charset="2"/>
              </a:rPr>
              <a:t> </a:t>
            </a:r>
            <a:r>
              <a:rPr lang="en-GB" altLang="el-GR" sz="2800" b="0" i="1" smtClean="0">
                <a:latin typeface="Times New Roman" panose="02020603050405020304" pitchFamily="18" charset="0"/>
                <a:cs typeface="Times New Roman" panose="02020603050405020304" pitchFamily="18" charset="0"/>
                <a:sym typeface="Symbol" panose="05050102010706020507" pitchFamily="18" charset="2"/>
              </a:rPr>
              <a:t>InL</a:t>
            </a:r>
            <a:r>
              <a:rPr lang="en-GB" altLang="el-GR" sz="2800" b="0" i="1" baseline="-25000" smtClean="0">
                <a:latin typeface="Times New Roman" panose="02020603050405020304" pitchFamily="18" charset="0"/>
                <a:cs typeface="Times New Roman" panose="02020603050405020304" pitchFamily="18" charset="0"/>
                <a:sym typeface="Symbol" panose="05050102010706020507" pitchFamily="18" charset="2"/>
              </a:rPr>
              <a:t>i </a:t>
            </a:r>
            <a:r>
              <a:rPr lang="en-GB" altLang="el-GR" sz="2800" b="0" i="1" smtClean="0">
                <a:latin typeface="Times New Roman" panose="02020603050405020304" pitchFamily="18" charset="0"/>
                <a:cs typeface="Times New Roman" panose="02020603050405020304" pitchFamily="18" charset="0"/>
                <a:sym typeface="Symbol" panose="05050102010706020507" pitchFamily="18" charset="2"/>
              </a:rPr>
              <a:t>)+u</a:t>
            </a:r>
            <a:r>
              <a:rPr lang="en-GB" altLang="el-GR" sz="2800" b="0" i="1" baseline="-25000" smtClean="0">
                <a:latin typeface="Times New Roman" panose="02020603050405020304" pitchFamily="18" charset="0"/>
                <a:cs typeface="Times New Roman" panose="02020603050405020304" pitchFamily="18" charset="0"/>
                <a:sym typeface="Symbol" panose="05050102010706020507" pitchFamily="18" charset="2"/>
              </a:rPr>
              <a:t>i</a:t>
            </a:r>
            <a:endParaRPr lang="en-US" altLang="el-GR" sz="28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altLang="el-GR" sz="2800" b="0" smtClean="0">
                <a:latin typeface="Times New Roman" panose="02020603050405020304" pitchFamily="18" charset="0"/>
                <a:cs typeface="Times New Roman" panose="02020603050405020304" pitchFamily="18" charset="0"/>
              </a:rPr>
              <a:t>Using the properties of logarithms:</a:t>
            </a:r>
          </a:p>
          <a:p>
            <a:pPr algn="just">
              <a:buFont typeface="Wingdings" panose="05000000000000000000" pitchFamily="2" charset="2"/>
              <a:buChar char="Ø"/>
            </a:pPr>
            <a:endParaRPr lang="en-US" altLang="el-GR" sz="2800" b="0" smtClean="0">
              <a:latin typeface="Times New Roman" panose="02020603050405020304" pitchFamily="18" charset="0"/>
              <a:cs typeface="Times New Roman" panose="02020603050405020304" pitchFamily="18" charset="0"/>
            </a:endParaRPr>
          </a:p>
          <a:p>
            <a:pPr algn="just">
              <a:buFontTx/>
              <a:buNone/>
            </a:pPr>
            <a:r>
              <a:rPr lang="en-US" altLang="el-GR" sz="2800" b="0" smtClean="0">
                <a:latin typeface="Times New Roman" panose="02020603050405020304" pitchFamily="18" charset="0"/>
                <a:cs typeface="Times New Roman" panose="02020603050405020304" pitchFamily="18" charset="0"/>
              </a:rPr>
              <a:t>                                                  (restricted regression-</a:t>
            </a:r>
            <a:r>
              <a:rPr lang="en-US" altLang="el-GR" sz="2800" smtClean="0">
                <a:latin typeface="Times New Roman" panose="02020603050405020304" pitchFamily="18" charset="0"/>
                <a:cs typeface="Times New Roman" panose="02020603050405020304" pitchFamily="18" charset="0"/>
              </a:rPr>
              <a:t>RS</a:t>
            </a:r>
            <a:r>
              <a:rPr lang="en-US" altLang="el-GR" sz="2800" b="0" smtClean="0">
                <a:latin typeface="Times New Roman" panose="02020603050405020304" pitchFamily="18" charset="0"/>
                <a:cs typeface="Times New Roman" panose="02020603050405020304" pitchFamily="18" charset="0"/>
              </a:rPr>
              <a:t>)</a:t>
            </a:r>
          </a:p>
          <a:p>
            <a:pPr algn="just">
              <a:buFontTx/>
              <a:buNone/>
            </a:pPr>
            <a:r>
              <a:rPr lang="en-US" altLang="el-GR" sz="2800" b="0" smtClean="0">
                <a:latin typeface="Times New Roman" panose="02020603050405020304" pitchFamily="18" charset="0"/>
                <a:cs typeface="Times New Roman" panose="02020603050405020304" pitchFamily="18" charset="0"/>
              </a:rPr>
              <a:t>where </a:t>
            </a:r>
            <a:r>
              <a:rPr lang="en-US" altLang="el-GR" sz="2800" b="0" i="1" smtClean="0">
                <a:latin typeface="Times New Roman" panose="02020603050405020304" pitchFamily="18" charset="0"/>
                <a:cs typeface="Times New Roman" panose="02020603050405020304" pitchFamily="18" charset="0"/>
              </a:rPr>
              <a:t>Q</a:t>
            </a:r>
            <a:r>
              <a:rPr lang="en-US" altLang="el-GR" sz="2800" b="0" i="1" baseline="-25000" smtClean="0">
                <a:latin typeface="Times New Roman" panose="02020603050405020304" pitchFamily="18" charset="0"/>
                <a:cs typeface="Times New Roman" panose="02020603050405020304" pitchFamily="18" charset="0"/>
              </a:rPr>
              <a:t>i</a:t>
            </a:r>
            <a:r>
              <a:rPr lang="en-US" altLang="el-GR" sz="2800" b="0" i="1" smtClean="0">
                <a:latin typeface="Times New Roman" panose="02020603050405020304" pitchFamily="18" charset="0"/>
                <a:cs typeface="Times New Roman" panose="02020603050405020304" pitchFamily="18" charset="0"/>
              </a:rPr>
              <a:t>/L</a:t>
            </a:r>
            <a:r>
              <a:rPr lang="en-US" altLang="el-GR" sz="2800" b="0" i="1" baseline="-25000" smtClean="0">
                <a:latin typeface="Times New Roman" panose="02020603050405020304" pitchFamily="18" charset="0"/>
                <a:cs typeface="Times New Roman" panose="02020603050405020304" pitchFamily="18" charset="0"/>
              </a:rPr>
              <a:t>i</a:t>
            </a:r>
            <a:r>
              <a:rPr lang="en-US" altLang="el-GR" sz="2800" b="0" smtClean="0">
                <a:latin typeface="Times New Roman" panose="02020603050405020304" pitchFamily="18" charset="0"/>
                <a:cs typeface="Times New Roman" panose="02020603050405020304" pitchFamily="18" charset="0"/>
              </a:rPr>
              <a:t> output-labor ratio, or labor productivity, and </a:t>
            </a:r>
            <a:r>
              <a:rPr lang="en-US" altLang="el-GR" sz="2800" b="0" i="1" smtClean="0">
                <a:latin typeface="Times New Roman" panose="02020603050405020304" pitchFamily="18" charset="0"/>
                <a:cs typeface="Times New Roman" panose="02020603050405020304" pitchFamily="18" charset="0"/>
              </a:rPr>
              <a:t>K</a:t>
            </a:r>
            <a:r>
              <a:rPr lang="en-US" altLang="el-GR" sz="2800" b="0" i="1" baseline="-25000" smtClean="0">
                <a:latin typeface="Times New Roman" panose="02020603050405020304" pitchFamily="18" charset="0"/>
                <a:cs typeface="Times New Roman" panose="02020603050405020304" pitchFamily="18" charset="0"/>
              </a:rPr>
              <a:t>i</a:t>
            </a:r>
            <a:r>
              <a:rPr lang="en-US" altLang="el-GR" sz="2800" b="0" i="1" smtClean="0">
                <a:latin typeface="Times New Roman" panose="02020603050405020304" pitchFamily="18" charset="0"/>
                <a:cs typeface="Times New Roman" panose="02020603050405020304" pitchFamily="18" charset="0"/>
              </a:rPr>
              <a:t> /L</a:t>
            </a:r>
            <a:r>
              <a:rPr lang="en-US" altLang="el-GR" sz="2800" b="0" i="1" baseline="-25000" smtClean="0">
                <a:latin typeface="Times New Roman" panose="02020603050405020304" pitchFamily="18" charset="0"/>
                <a:cs typeface="Times New Roman" panose="02020603050405020304" pitchFamily="18" charset="0"/>
              </a:rPr>
              <a:t>i</a:t>
            </a:r>
            <a:r>
              <a:rPr lang="en-US" altLang="el-GR" sz="2800" b="0" baseline="-25000" smtClean="0">
                <a:latin typeface="Times New Roman" panose="02020603050405020304" pitchFamily="18" charset="0"/>
                <a:cs typeface="Times New Roman" panose="02020603050405020304" pitchFamily="18" charset="0"/>
              </a:rPr>
              <a:t>  </a:t>
            </a:r>
            <a:r>
              <a:rPr lang="en-US" altLang="el-GR" sz="2800" b="0" smtClean="0">
                <a:latin typeface="Times New Roman" panose="02020603050405020304" pitchFamily="18" charset="0"/>
                <a:cs typeface="Times New Roman" panose="02020603050405020304" pitchFamily="18" charset="0"/>
              </a:rPr>
              <a:t>capital-labor ratio.</a:t>
            </a:r>
          </a:p>
          <a:p>
            <a:pPr algn="just">
              <a:buFont typeface="Wingdings" panose="05000000000000000000" pitchFamily="2" charset="2"/>
              <a:buChar char="Ø"/>
            </a:pPr>
            <a:r>
              <a:rPr lang="en-US" altLang="el-GR" sz="2800" b="0" smtClean="0">
                <a:latin typeface="Times New Roman" panose="02020603050405020304" pitchFamily="18" charset="0"/>
                <a:cs typeface="Times New Roman" panose="02020603050405020304" pitchFamily="18" charset="0"/>
              </a:rPr>
              <a:t>Once we estimate </a:t>
            </a:r>
            <a:r>
              <a:rPr lang="en-US" altLang="el-GR" sz="2800" smtClean="0">
                <a:latin typeface="Times New Roman" panose="02020603050405020304" pitchFamily="18" charset="0"/>
                <a:cs typeface="Times New Roman" panose="02020603050405020304" pitchFamily="18" charset="0"/>
              </a:rPr>
              <a:t>RS</a:t>
            </a:r>
            <a:r>
              <a:rPr lang="en-US" altLang="el-GR" sz="2800" b="0" smtClean="0">
                <a:latin typeface="Times New Roman" panose="02020603050405020304" pitchFamily="18" charset="0"/>
                <a:cs typeface="Times New Roman" panose="02020603050405020304" pitchFamily="18" charset="0"/>
              </a:rPr>
              <a:t> by OLS, we can obtain the estimated value of </a:t>
            </a:r>
            <a:r>
              <a:rPr lang="en-US" altLang="el-GR" sz="2800" b="0" i="1" smtClean="0">
                <a:latin typeface="Times New Roman" panose="02020603050405020304" pitchFamily="18" charset="0"/>
                <a:cs typeface="Times New Roman" panose="02020603050405020304" pitchFamily="18" charset="0"/>
              </a:rPr>
              <a:t>B</a:t>
            </a:r>
            <a:r>
              <a:rPr lang="en-US" altLang="el-GR" sz="2800" b="0" i="1" baseline="-25000" smtClean="0">
                <a:latin typeface="Times New Roman" panose="02020603050405020304" pitchFamily="18" charset="0"/>
                <a:cs typeface="Times New Roman" panose="02020603050405020304" pitchFamily="18" charset="0"/>
              </a:rPr>
              <a:t>3</a:t>
            </a:r>
            <a:r>
              <a:rPr lang="en-US" altLang="el-GR" sz="2800" b="0" smtClean="0">
                <a:latin typeface="Times New Roman" panose="02020603050405020304" pitchFamily="18" charset="0"/>
                <a:cs typeface="Times New Roman" panose="02020603050405020304" pitchFamily="18" charset="0"/>
              </a:rPr>
              <a:t>, from which we can easily obtain the value of </a:t>
            </a:r>
            <a:r>
              <a:rPr lang="en-US" altLang="el-GR" sz="2800" b="0" i="1" smtClean="0">
                <a:latin typeface="Times New Roman" panose="02020603050405020304" pitchFamily="18" charset="0"/>
                <a:cs typeface="Times New Roman" panose="02020603050405020304" pitchFamily="18" charset="0"/>
              </a:rPr>
              <a:t>B</a:t>
            </a:r>
            <a:r>
              <a:rPr lang="en-US" altLang="el-GR" sz="2800" b="0" i="1" baseline="-25000" smtClean="0">
                <a:latin typeface="Times New Roman" panose="02020603050405020304" pitchFamily="18" charset="0"/>
                <a:cs typeface="Times New Roman" panose="02020603050405020304" pitchFamily="18" charset="0"/>
              </a:rPr>
              <a:t>2</a:t>
            </a:r>
            <a:r>
              <a:rPr lang="en-US" altLang="el-GR" sz="2800" b="0" smtClean="0">
                <a:latin typeface="Times New Roman" panose="02020603050405020304" pitchFamily="18" charset="0"/>
                <a:cs typeface="Times New Roman" panose="02020603050405020304" pitchFamily="18" charset="0"/>
              </a:rPr>
              <a:t>  (remember </a:t>
            </a:r>
            <a:r>
              <a:rPr lang="en-US" altLang="el-GR" sz="2800" b="0" i="1" smtClean="0">
                <a:latin typeface="Times New Roman" panose="02020603050405020304" pitchFamily="18" charset="0"/>
                <a:cs typeface="Times New Roman" panose="02020603050405020304" pitchFamily="18" charset="0"/>
              </a:rPr>
              <a:t>B</a:t>
            </a:r>
            <a:r>
              <a:rPr lang="en-US" altLang="el-GR" sz="2800" b="0" i="1" baseline="-25000" smtClean="0">
                <a:latin typeface="Times New Roman" panose="02020603050405020304" pitchFamily="18" charset="0"/>
                <a:cs typeface="Times New Roman" panose="02020603050405020304" pitchFamily="18" charset="0"/>
              </a:rPr>
              <a:t>2</a:t>
            </a:r>
            <a:r>
              <a:rPr lang="en-US" altLang="el-GR" sz="2800" b="0" smtClean="0">
                <a:latin typeface="Times New Roman" panose="02020603050405020304" pitchFamily="18" charset="0"/>
                <a:cs typeface="Times New Roman" panose="02020603050405020304" pitchFamily="18" charset="0"/>
              </a:rPr>
              <a:t> + </a:t>
            </a:r>
            <a:r>
              <a:rPr lang="en-US" altLang="el-GR" sz="2800" b="0" i="1" smtClean="0">
                <a:latin typeface="Times New Roman" panose="02020603050405020304" pitchFamily="18" charset="0"/>
                <a:cs typeface="Times New Roman" panose="02020603050405020304" pitchFamily="18" charset="0"/>
              </a:rPr>
              <a:t>B</a:t>
            </a:r>
            <a:r>
              <a:rPr lang="en-US" altLang="el-GR" sz="2800" b="0" i="1" baseline="-25000" smtClean="0">
                <a:latin typeface="Times New Roman" panose="02020603050405020304" pitchFamily="18" charset="0"/>
                <a:cs typeface="Times New Roman" panose="02020603050405020304" pitchFamily="18" charset="0"/>
              </a:rPr>
              <a:t>3</a:t>
            </a:r>
            <a:r>
              <a:rPr lang="en-US" altLang="el-GR" sz="2800" b="0" smtClean="0">
                <a:latin typeface="Times New Roman" panose="02020603050405020304" pitchFamily="18" charset="0"/>
                <a:cs typeface="Times New Roman" panose="02020603050405020304" pitchFamily="18" charset="0"/>
              </a:rPr>
              <a:t>=</a:t>
            </a:r>
            <a:r>
              <a:rPr lang="el-GR" altLang="el-GR" sz="2800" b="0" smtClean="0">
                <a:latin typeface="Times New Roman" panose="02020603050405020304" pitchFamily="18" charset="0"/>
                <a:cs typeface="Times New Roman" panose="02020603050405020304" pitchFamily="18" charset="0"/>
              </a:rPr>
              <a:t>1).</a:t>
            </a:r>
            <a:endParaRPr lang="en-US" altLang="el-GR" sz="2800" b="0" smtClean="0">
              <a:latin typeface="Times New Roman" panose="02020603050405020304" pitchFamily="18" charset="0"/>
              <a:cs typeface="Times New Roman" panose="02020603050405020304" pitchFamily="18" charset="0"/>
            </a:endParaRPr>
          </a:p>
          <a:p>
            <a:pPr algn="just">
              <a:buFontTx/>
              <a:buNone/>
            </a:pPr>
            <a:r>
              <a:rPr lang="en-GB" altLang="el-GR" b="0" i="1" smtClean="0">
                <a:latin typeface="Times New Roman" panose="02020603050405020304" pitchFamily="18" charset="0"/>
                <a:sym typeface="Symbol" panose="05050102010706020507" pitchFamily="18" charset="2"/>
              </a:rPr>
              <a:t>	</a:t>
            </a:r>
            <a:endParaRPr lang="en-GB" altLang="el-GR" b="0" i="1" baseline="-25000" smtClean="0">
              <a:latin typeface="Times New Roman" panose="02020603050405020304" pitchFamily="18" charset="0"/>
              <a:cs typeface="Times New Roman" panose="02020603050405020304" pitchFamily="18" charset="0"/>
              <a:sym typeface="Symbol" panose="05050102010706020507" pitchFamily="18" charset="2"/>
            </a:endParaRPr>
          </a:p>
          <a:p>
            <a:pPr algn="l">
              <a:buFontTx/>
              <a:buNone/>
            </a:pPr>
            <a:endParaRPr lang="en-GB" altLang="el-GR" b="0" i="1" smtClean="0">
              <a:latin typeface="Times New Roman" panose="02020603050405020304" pitchFamily="18" charset="0"/>
              <a:cs typeface="Times New Roman" panose="02020603050405020304" pitchFamily="18" charset="0"/>
              <a:sym typeface="Symbol" panose="05050102010706020507" pitchFamily="18" charset="2"/>
            </a:endParaRPr>
          </a:p>
        </p:txBody>
      </p:sp>
      <p:graphicFrame>
        <p:nvGraphicFramePr>
          <p:cNvPr id="3074" name="Object 2"/>
          <p:cNvGraphicFramePr>
            <a:graphicFrameLocks noChangeAspect="1"/>
          </p:cNvGraphicFramePr>
          <p:nvPr/>
        </p:nvGraphicFramePr>
        <p:xfrm>
          <a:off x="539750" y="2565400"/>
          <a:ext cx="4176713" cy="1008063"/>
        </p:xfrm>
        <a:graphic>
          <a:graphicData uri="http://schemas.openxmlformats.org/presentationml/2006/ole">
            <mc:AlternateContent xmlns:mc="http://schemas.openxmlformats.org/markup-compatibility/2006">
              <mc:Choice xmlns:v="urn:schemas-microsoft-com:vml" Requires="v">
                <p:oleObj spid="_x0000_s3084" name="Εξίσωση" r:id="rId3" imgW="1828800" imgH="482400" progId="Equation.3">
                  <p:embed/>
                </p:oleObj>
              </mc:Choice>
              <mc:Fallback>
                <p:oleObj name="Εξίσωση" r:id="rId3" imgW="1828800" imgH="482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565400"/>
                        <a:ext cx="4176713"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57200" y="0"/>
            <a:ext cx="8229600" cy="1125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smtClean="0">
                <a:solidFill>
                  <a:srgbClr val="12349B"/>
                </a:solidFill>
                <a:latin typeface="Times New Roman" panose="02020603050405020304" pitchFamily="18" charset="0"/>
                <a:cs typeface="Times New Roman" panose="02020603050405020304" pitchFamily="18" charset="0"/>
              </a:rPr>
              <a:t>TESTING VALIDITY OF LINEAR RESTRICTIONS</a:t>
            </a:r>
            <a:r>
              <a:rPr lang="en-GB" altLang="el-GR" smtClean="0"/>
              <a:t/>
            </a:r>
            <a:br>
              <a:rPr lang="en-GB" altLang="el-GR" smtClean="0"/>
            </a:br>
            <a:endParaRPr lang="en-GB" altLang="el-GR" smtClean="0"/>
          </a:p>
        </p:txBody>
      </p:sp>
      <p:sp>
        <p:nvSpPr>
          <p:cNvPr id="28675" name="Content Placeholder 2"/>
          <p:cNvSpPr>
            <a:spLocks noGrp="1"/>
          </p:cNvSpPr>
          <p:nvPr>
            <p:ph idx="1"/>
          </p:nvPr>
        </p:nvSpPr>
        <p:spPr>
          <a:xfrm>
            <a:off x="323850" y="908050"/>
            <a:ext cx="8640763" cy="5400675"/>
          </a:xfrm>
        </p:spPr>
        <p:txBody>
          <a:bodyPr/>
          <a:lstStyle/>
          <a:p>
            <a:pPr algn="just">
              <a:buFont typeface="Wingdings" panose="05000000000000000000" pitchFamily="2" charset="2"/>
              <a:buChar char="Ø"/>
            </a:pPr>
            <a:r>
              <a:rPr lang="en-US" altLang="el-GR" sz="2800" b="0" smtClean="0">
                <a:latin typeface="Times New Roman" panose="02020603050405020304" pitchFamily="18" charset="0"/>
                <a:cs typeface="Times New Roman" panose="02020603050405020304" pitchFamily="18" charset="0"/>
              </a:rPr>
              <a:t>Is the linear restriction valid? </a:t>
            </a:r>
          </a:p>
          <a:p>
            <a:pPr algn="just">
              <a:buFontTx/>
              <a:buNone/>
            </a:pPr>
            <a:r>
              <a:rPr lang="en-US" altLang="el-GR" sz="2800" b="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endParaRPr lang="en-US" altLang="el-GR" sz="28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altLang="el-GR" sz="28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altLang="el-GR" sz="28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altLang="el-GR" sz="2800" b="0" smtClean="0">
                <a:latin typeface="Times New Roman" panose="02020603050405020304" pitchFamily="18" charset="0"/>
                <a:cs typeface="Times New Roman" panose="02020603050405020304" pitchFamily="18" charset="0"/>
              </a:rPr>
              <a:t>capital-labor ratio   by 1 %, labor productivity    by about </a:t>
            </a:r>
            <a:r>
              <a:rPr lang="en-US" altLang="el-GR" sz="2800" b="0" i="1" smtClean="0">
                <a:latin typeface="Times New Roman" panose="02020603050405020304" pitchFamily="18" charset="0"/>
                <a:cs typeface="Times New Roman" panose="02020603050405020304" pitchFamily="18" charset="0"/>
              </a:rPr>
              <a:t>1/2</a:t>
            </a:r>
            <a:r>
              <a:rPr lang="en-US" altLang="el-GR" sz="2800" b="0" smtClean="0">
                <a:latin typeface="Times New Roman" panose="02020603050405020304" pitchFamily="18" charset="0"/>
                <a:cs typeface="Times New Roman" panose="02020603050405020304" pitchFamily="18" charset="0"/>
              </a:rPr>
              <a:t>%. In other words, the elasticity of labor productivity with respect to capital-labor ratio is </a:t>
            </a:r>
            <a:r>
              <a:rPr lang="en-US" altLang="el-GR" sz="2800" b="0" i="1" smtClean="0">
                <a:latin typeface="Times New Roman" panose="02020603050405020304" pitchFamily="18" charset="0"/>
                <a:cs typeface="Times New Roman" panose="02020603050405020304" pitchFamily="18" charset="0"/>
              </a:rPr>
              <a:t>1/2</a:t>
            </a:r>
            <a:r>
              <a:rPr lang="en-US" altLang="el-GR" sz="2800" b="0" smtClean="0">
                <a:latin typeface="Times New Roman" panose="02020603050405020304" pitchFamily="18" charset="0"/>
                <a:cs typeface="Times New Roman" panose="02020603050405020304" pitchFamily="18" charset="0"/>
              </a:rPr>
              <a:t>, and this elasticity coefficient is highly significant</a:t>
            </a:r>
          </a:p>
          <a:p>
            <a:pPr algn="just">
              <a:buFont typeface="Wingdings" panose="05000000000000000000" pitchFamily="2" charset="2"/>
              <a:buChar char="Ø"/>
            </a:pPr>
            <a:r>
              <a:rPr lang="en-US" altLang="el-GR" sz="2800" b="0" smtClean="0">
                <a:latin typeface="Times New Roman" panose="02020603050405020304" pitchFamily="18" charset="0"/>
                <a:cs typeface="Times New Roman" panose="02020603050405020304" pitchFamily="18" charset="0"/>
              </a:rPr>
              <a:t>Note that the </a:t>
            </a:r>
            <a:r>
              <a:rPr lang="en-US" altLang="el-GR" sz="2800" b="0" i="1" smtClean="0">
                <a:latin typeface="Times New Roman" panose="02020603050405020304" pitchFamily="18" charset="0"/>
                <a:cs typeface="Times New Roman" panose="02020603050405020304" pitchFamily="18" charset="0"/>
              </a:rPr>
              <a:t>R</a:t>
            </a:r>
            <a:r>
              <a:rPr lang="en-US" altLang="el-GR" sz="2800" b="0" i="1" baseline="30000" smtClean="0">
                <a:latin typeface="Times New Roman" panose="02020603050405020304" pitchFamily="18" charset="0"/>
                <a:cs typeface="Times New Roman" panose="02020603050405020304" pitchFamily="18" charset="0"/>
              </a:rPr>
              <a:t>2</a:t>
            </a:r>
            <a:r>
              <a:rPr lang="en-US" altLang="el-GR" sz="2800" b="0" smtClean="0">
                <a:latin typeface="Times New Roman" panose="02020603050405020304" pitchFamily="18" charset="0"/>
                <a:cs typeface="Times New Roman" panose="02020603050405020304" pitchFamily="18" charset="0"/>
              </a:rPr>
              <a:t> of about 0.38 is not directly comparable with the </a:t>
            </a:r>
            <a:r>
              <a:rPr lang="en-US" altLang="el-GR" sz="2800" b="0" i="1" smtClean="0">
                <a:latin typeface="Times New Roman" panose="02020603050405020304" pitchFamily="18" charset="0"/>
                <a:cs typeface="Times New Roman" panose="02020603050405020304" pitchFamily="18" charset="0"/>
              </a:rPr>
              <a:t>R</a:t>
            </a:r>
            <a:r>
              <a:rPr lang="en-US" altLang="el-GR" sz="2800" b="0" i="1" baseline="30000" smtClean="0">
                <a:latin typeface="Times New Roman" panose="02020603050405020304" pitchFamily="18" charset="0"/>
                <a:cs typeface="Times New Roman" panose="02020603050405020304" pitchFamily="18" charset="0"/>
              </a:rPr>
              <a:t>2</a:t>
            </a:r>
            <a:r>
              <a:rPr lang="en-US" altLang="el-GR" sz="2800" b="0" smtClean="0">
                <a:latin typeface="Times New Roman" panose="02020603050405020304" pitchFamily="18" charset="0"/>
                <a:cs typeface="Times New Roman" panose="02020603050405020304" pitchFamily="18" charset="0"/>
              </a:rPr>
              <a:t> value of the unrestricted regression because the dependent variables in the two models are different.</a:t>
            </a:r>
            <a:endParaRPr lang="en-GB" altLang="el-GR" sz="2800" b="0" smtClean="0">
              <a:latin typeface="Times New Roman" panose="02020603050405020304" pitchFamily="18" charset="0"/>
              <a:cs typeface="Times New Roman" panose="02020603050405020304" pitchFamily="18" charset="0"/>
              <a:sym typeface="Symbol" panose="05050102010706020507" pitchFamily="18" charset="2"/>
            </a:endParaRPr>
          </a:p>
          <a:p>
            <a:pPr algn="l">
              <a:buFontTx/>
              <a:buNone/>
            </a:pPr>
            <a:endParaRPr lang="en-GB" altLang="el-GR" b="0" i="1" smtClean="0">
              <a:latin typeface="Times New Roman" panose="02020603050405020304" pitchFamily="18" charset="0"/>
              <a:cs typeface="Times New Roman" panose="02020603050405020304" pitchFamily="18" charset="0"/>
              <a:sym typeface="Symbol" panose="05050102010706020507" pitchFamily="18" charset="2"/>
            </a:endParaRPr>
          </a:p>
        </p:txBody>
      </p:sp>
      <p:cxnSp>
        <p:nvCxnSpPr>
          <p:cNvPr id="5" name="4 - Ευθύγραμμο βέλος σύνδεσης"/>
          <p:cNvCxnSpPr/>
          <p:nvPr/>
        </p:nvCxnSpPr>
        <p:spPr>
          <a:xfrm flipV="1">
            <a:off x="3571875" y="3571875"/>
            <a:ext cx="0" cy="3603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5 - Ευθύγραμμο βέλος σύνδεσης"/>
          <p:cNvCxnSpPr/>
          <p:nvPr/>
        </p:nvCxnSpPr>
        <p:spPr>
          <a:xfrm flipV="1">
            <a:off x="8143875" y="3571875"/>
            <a:ext cx="0" cy="3603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86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1428750"/>
            <a:ext cx="492918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57200" y="0"/>
            <a:ext cx="8229600" cy="1125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smtClean="0">
                <a:solidFill>
                  <a:srgbClr val="12349B"/>
                </a:solidFill>
                <a:latin typeface="Times New Roman" panose="02020603050405020304" pitchFamily="18" charset="0"/>
                <a:cs typeface="Times New Roman" panose="02020603050405020304" pitchFamily="18" charset="0"/>
              </a:rPr>
              <a:t>TESTING VALIDITY OF LINEAR RESTRICTIONS</a:t>
            </a:r>
            <a:r>
              <a:rPr lang="en-GB" altLang="el-GR" smtClean="0"/>
              <a:t/>
            </a:r>
            <a:br>
              <a:rPr lang="en-GB" altLang="el-GR" smtClean="0"/>
            </a:br>
            <a:endParaRPr lang="en-GB" altLang="el-GR" smtClean="0"/>
          </a:p>
        </p:txBody>
      </p:sp>
      <p:sp>
        <p:nvSpPr>
          <p:cNvPr id="29699" name="Content Placeholder 2"/>
          <p:cNvSpPr>
            <a:spLocks noGrp="1"/>
          </p:cNvSpPr>
          <p:nvPr>
            <p:ph idx="1"/>
          </p:nvPr>
        </p:nvSpPr>
        <p:spPr>
          <a:xfrm>
            <a:off x="323850" y="908050"/>
            <a:ext cx="8640763" cy="5400675"/>
          </a:xfrm>
        </p:spPr>
        <p:txBody>
          <a:bodyPr/>
          <a:lstStyle/>
          <a:p>
            <a:pPr algn="just">
              <a:buFont typeface="Wingdings" panose="05000000000000000000" pitchFamily="2" charset="2"/>
              <a:buChar char="Ø"/>
            </a:pPr>
            <a:r>
              <a:rPr lang="en-US" altLang="el-GR" sz="2800" b="0" smtClean="0">
                <a:latin typeface="Times New Roman" panose="02020603050405020304" pitchFamily="18" charset="0"/>
                <a:cs typeface="Times New Roman" panose="02020603050405020304" pitchFamily="18" charset="0"/>
              </a:rPr>
              <a:t>To test the validity of the linear regression, we first define:</a:t>
            </a:r>
          </a:p>
          <a:p>
            <a:pPr algn="just">
              <a:buFontTx/>
              <a:buNone/>
            </a:pPr>
            <a:r>
              <a:rPr lang="en-US" altLang="el-GR" sz="2800" b="0" i="1" smtClean="0">
                <a:latin typeface="Times New Roman" panose="02020603050405020304" pitchFamily="18" charset="0"/>
                <a:cs typeface="Times New Roman" panose="02020603050405020304" pitchFamily="18" charset="0"/>
              </a:rPr>
              <a:t>RSSR</a:t>
            </a:r>
            <a:r>
              <a:rPr lang="en-US" altLang="el-GR" sz="2800" b="0" smtClean="0">
                <a:latin typeface="Times New Roman" panose="02020603050405020304" pitchFamily="18" charset="0"/>
                <a:cs typeface="Times New Roman" panose="02020603050405020304" pitchFamily="18" charset="0"/>
              </a:rPr>
              <a:t> = residual sum of squares from the restricted regression,  (</a:t>
            </a:r>
            <a:r>
              <a:rPr lang="en-US" altLang="el-GR" sz="2800" smtClean="0">
                <a:latin typeface="Times New Roman" panose="02020603050405020304" pitchFamily="18" charset="0"/>
                <a:cs typeface="Times New Roman" panose="02020603050405020304" pitchFamily="18" charset="0"/>
              </a:rPr>
              <a:t>RS</a:t>
            </a:r>
            <a:r>
              <a:rPr lang="en-US" altLang="el-GR" sz="2800" b="0" smtClean="0">
                <a:latin typeface="Times New Roman" panose="02020603050405020304" pitchFamily="18" charset="0"/>
                <a:cs typeface="Times New Roman" panose="02020603050405020304" pitchFamily="18" charset="0"/>
              </a:rPr>
              <a:t>)</a:t>
            </a:r>
          </a:p>
          <a:p>
            <a:pPr algn="just">
              <a:buFontTx/>
              <a:buNone/>
            </a:pPr>
            <a:r>
              <a:rPr lang="en-US" altLang="el-GR" sz="2800" b="0" i="1" smtClean="0">
                <a:latin typeface="Times New Roman" panose="02020603050405020304" pitchFamily="18" charset="0"/>
                <a:cs typeface="Times New Roman" panose="02020603050405020304" pitchFamily="18" charset="0"/>
              </a:rPr>
              <a:t>RSSUR</a:t>
            </a:r>
            <a:r>
              <a:rPr lang="en-US" altLang="el-GR" sz="2800" b="0" smtClean="0">
                <a:latin typeface="Times New Roman" panose="02020603050405020304" pitchFamily="18" charset="0"/>
                <a:cs typeface="Times New Roman" panose="02020603050405020304" pitchFamily="18" charset="0"/>
              </a:rPr>
              <a:t>= residual sum of squares from the unrestricted regression, (</a:t>
            </a:r>
            <a:r>
              <a:rPr lang="en-US" altLang="el-GR" sz="2800" smtClean="0">
                <a:latin typeface="Times New Roman" panose="02020603050405020304" pitchFamily="18" charset="0"/>
                <a:cs typeface="Times New Roman" panose="02020603050405020304" pitchFamily="18" charset="0"/>
              </a:rPr>
              <a:t>URS</a:t>
            </a:r>
            <a:r>
              <a:rPr lang="en-US" altLang="el-GR" sz="2800" b="0" smtClean="0">
                <a:latin typeface="Times New Roman" panose="02020603050405020304" pitchFamily="18" charset="0"/>
                <a:cs typeface="Times New Roman" panose="02020603050405020304" pitchFamily="18" charset="0"/>
              </a:rPr>
              <a:t>)</a:t>
            </a:r>
          </a:p>
          <a:p>
            <a:pPr algn="just">
              <a:buFontTx/>
              <a:buNone/>
            </a:pPr>
            <a:r>
              <a:rPr lang="en-US" altLang="el-GR" sz="2800" b="0" i="1" smtClean="0">
                <a:latin typeface="Times New Roman" panose="02020603050405020304" pitchFamily="18" charset="0"/>
                <a:cs typeface="Times New Roman" panose="02020603050405020304" pitchFamily="18" charset="0"/>
              </a:rPr>
              <a:t>m</a:t>
            </a:r>
            <a:r>
              <a:rPr lang="en-US" altLang="el-GR" sz="2800" b="0" smtClean="0">
                <a:latin typeface="Times New Roman" panose="02020603050405020304" pitchFamily="18" charset="0"/>
                <a:cs typeface="Times New Roman" panose="02020603050405020304" pitchFamily="18" charset="0"/>
              </a:rPr>
              <a:t> = number of linear restrictions (1 in the present example)</a:t>
            </a:r>
          </a:p>
          <a:p>
            <a:pPr algn="just">
              <a:buFontTx/>
              <a:buNone/>
            </a:pPr>
            <a:r>
              <a:rPr lang="en-US" altLang="el-GR" sz="2800" b="0" i="1" smtClean="0">
                <a:latin typeface="Times New Roman" panose="02020603050405020304" pitchFamily="18" charset="0"/>
                <a:cs typeface="Times New Roman" panose="02020603050405020304" pitchFamily="18" charset="0"/>
              </a:rPr>
              <a:t>k</a:t>
            </a:r>
            <a:r>
              <a:rPr lang="en-US" altLang="el-GR" sz="2800" b="0" smtClean="0">
                <a:latin typeface="Times New Roman" panose="02020603050405020304" pitchFamily="18" charset="0"/>
                <a:cs typeface="Times New Roman" panose="02020603050405020304" pitchFamily="18" charset="0"/>
              </a:rPr>
              <a:t> = number of parameters in the unrestricted regression (3 in the present example)</a:t>
            </a:r>
          </a:p>
          <a:p>
            <a:pPr algn="just">
              <a:buFontTx/>
              <a:buNone/>
            </a:pPr>
            <a:r>
              <a:rPr lang="en-US" altLang="el-GR" sz="2800" b="0" i="1" smtClean="0">
                <a:latin typeface="Times New Roman" panose="02020603050405020304" pitchFamily="18" charset="0"/>
                <a:cs typeface="Times New Roman" panose="02020603050405020304" pitchFamily="18" charset="0"/>
              </a:rPr>
              <a:t>n</a:t>
            </a:r>
            <a:r>
              <a:rPr lang="en-US" altLang="el-GR" sz="2800" b="0" smtClean="0">
                <a:latin typeface="Times New Roman" panose="02020603050405020304" pitchFamily="18" charset="0"/>
                <a:cs typeface="Times New Roman" panose="02020603050405020304" pitchFamily="18" charset="0"/>
              </a:rPr>
              <a:t> = number of observations (51 in the present example).</a:t>
            </a:r>
          </a:p>
          <a:p>
            <a:pPr algn="just">
              <a:buFontTx/>
              <a:buNone/>
            </a:pPr>
            <a:r>
              <a:rPr lang="en-US" altLang="el-GR" sz="2800" b="0" smtClean="0">
                <a:latin typeface="Times New Roman" panose="02020603050405020304" pitchFamily="18" charset="0"/>
                <a:cs typeface="Times New Roman" panose="02020603050405020304" pitchFamily="18" charset="0"/>
              </a:rPr>
              <a:t>			</a:t>
            </a:r>
            <a:endParaRPr lang="en-GB" altLang="el-GR" b="0" i="1" smtClean="0">
              <a:latin typeface="Times New Roman" panose="02020603050405020304" pitchFamily="18" charset="0"/>
              <a:cs typeface="Times New Roman" panose="02020603050405020304" pitchFamily="18" charset="0"/>
              <a:sym typeface="Symbol" panose="05050102010706020507" pitchFamily="18" charset="2"/>
            </a:endParaRPr>
          </a:p>
        </p:txBody>
      </p:sp>
      <p:sp>
        <p:nvSpPr>
          <p:cNvPr id="29700" name="Footer Placeholder 3"/>
          <p:cNvSpPr>
            <a:spLocks noGrp="1"/>
          </p:cNvSpPr>
          <p:nvPr>
            <p:ph type="ftr" sz="quarter" idx="10"/>
          </p:nvPr>
        </p:nvSpPr>
        <p:spPr>
          <a:xfrm>
            <a:off x="323850" y="5643563"/>
            <a:ext cx="8496300" cy="1214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mtClean="0"/>
          </a:p>
          <a:p>
            <a:pPr eaLnBrk="1" hangingPunct="1"/>
            <a:endParaRPr lang="en-GB" altLang="en-US" smtClean="0"/>
          </a:p>
          <a:p>
            <a:pPr eaLnBrk="1" hangingPunct="1"/>
            <a:r>
              <a:rPr lang="en-GB" altLang="en-US" smtClean="0">
                <a:solidFill>
                  <a:srgbClr val="12349B"/>
                </a:solidFill>
              </a:rPr>
              <a:t>Damodar Gujarati</a:t>
            </a:r>
          </a:p>
          <a:p>
            <a:pPr eaLnBrk="1" hangingPunct="1"/>
            <a:r>
              <a:rPr lang="en-GB" altLang="en-US" i="1" smtClean="0">
                <a:solidFill>
                  <a:srgbClr val="12349B"/>
                </a:solidFill>
              </a:rPr>
              <a:t>Econometrics by Example, </a:t>
            </a:r>
            <a:r>
              <a:rPr lang="en-GB" altLang="en-US" smtClean="0">
                <a:solidFill>
                  <a:srgbClr val="12349B"/>
                </a:solidFill>
              </a:rPr>
              <a:t>second edition</a:t>
            </a:r>
            <a:endParaRPr lang="en-GB" altLang="en-US" i="1" smtClean="0">
              <a:solidFill>
                <a:srgbClr val="12349B"/>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bwMode="auto">
          <a:xfrm>
            <a:off x="457200" y="0"/>
            <a:ext cx="8229600" cy="1125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smtClean="0">
                <a:solidFill>
                  <a:srgbClr val="12349B"/>
                </a:solidFill>
                <a:latin typeface="Times New Roman" panose="02020603050405020304" pitchFamily="18" charset="0"/>
                <a:cs typeface="Times New Roman" panose="02020603050405020304" pitchFamily="18" charset="0"/>
              </a:rPr>
              <a:t>TESTING VALIDITY OF LINEAR RESTRICTIONS</a:t>
            </a:r>
            <a:r>
              <a:rPr lang="en-GB" altLang="el-GR" smtClean="0"/>
              <a:t/>
            </a:r>
            <a:br>
              <a:rPr lang="en-GB" altLang="el-GR" smtClean="0"/>
            </a:br>
            <a:endParaRPr lang="en-GB" altLang="el-GR" smtClean="0"/>
          </a:p>
        </p:txBody>
      </p:sp>
      <p:sp>
        <p:nvSpPr>
          <p:cNvPr id="4100" name="Content Placeholder 2"/>
          <p:cNvSpPr>
            <a:spLocks noGrp="1"/>
          </p:cNvSpPr>
          <p:nvPr>
            <p:ph idx="1"/>
          </p:nvPr>
        </p:nvSpPr>
        <p:spPr>
          <a:xfrm>
            <a:off x="323850" y="908050"/>
            <a:ext cx="8640763" cy="5400675"/>
          </a:xfrm>
        </p:spPr>
        <p:txBody>
          <a:bodyPr/>
          <a:lstStyle/>
          <a:p>
            <a:pPr algn="just">
              <a:buFont typeface="Wingdings" panose="05000000000000000000" pitchFamily="2" charset="2"/>
              <a:buChar char="Ø"/>
            </a:pPr>
            <a:r>
              <a:rPr lang="en-US" altLang="el-GR" sz="2800" b="0" i="1" smtClean="0">
                <a:latin typeface="Times New Roman" panose="02020603050405020304" pitchFamily="18" charset="0"/>
                <a:cs typeface="Times New Roman" panose="02020603050405020304" pitchFamily="18" charset="0"/>
              </a:rPr>
              <a:t>F</a:t>
            </a:r>
            <a:r>
              <a:rPr lang="en-US" altLang="el-GR" sz="2800" b="0" smtClean="0">
                <a:latin typeface="Times New Roman" panose="02020603050405020304" pitchFamily="18" charset="0"/>
                <a:cs typeface="Times New Roman" panose="02020603050405020304" pitchFamily="18" charset="0"/>
              </a:rPr>
              <a:t>-statistic:</a:t>
            </a:r>
          </a:p>
          <a:p>
            <a:pPr algn="just">
              <a:buFont typeface="Wingdings" panose="05000000000000000000" pitchFamily="2" charset="2"/>
              <a:buChar char="Ø"/>
            </a:pPr>
            <a:endParaRPr lang="en-US" altLang="el-GR" sz="2800" b="0" smtClean="0">
              <a:latin typeface="Times New Roman" panose="02020603050405020304" pitchFamily="18" charset="0"/>
              <a:cs typeface="Times New Roman" panose="02020603050405020304" pitchFamily="18" charset="0"/>
            </a:endParaRPr>
          </a:p>
          <a:p>
            <a:pPr algn="just">
              <a:buFontTx/>
              <a:buNone/>
            </a:pPr>
            <a:r>
              <a:rPr lang="en-US" altLang="el-GR" sz="2800" b="0" smtClean="0">
                <a:latin typeface="Times New Roman" panose="02020603050405020304" pitchFamily="18" charset="0"/>
                <a:cs typeface="Times New Roman" panose="02020603050405020304" pitchFamily="18" charset="0"/>
              </a:rPr>
              <a:t>   </a:t>
            </a:r>
          </a:p>
          <a:p>
            <a:pPr algn="just">
              <a:buFontTx/>
              <a:buNone/>
            </a:pPr>
            <a:r>
              <a:rPr lang="en-US" altLang="el-GR" sz="2800" b="0" smtClean="0">
                <a:latin typeface="Times New Roman" panose="02020603050405020304" pitchFamily="18" charset="0"/>
                <a:cs typeface="Times New Roman" panose="02020603050405020304" pitchFamily="18" charset="0"/>
              </a:rPr>
              <a:t>    which follows the </a:t>
            </a:r>
            <a:r>
              <a:rPr lang="en-US" altLang="el-GR" sz="2800" b="0" i="1" smtClean="0">
                <a:latin typeface="Times New Roman" panose="02020603050405020304" pitchFamily="18" charset="0"/>
                <a:cs typeface="Times New Roman" panose="02020603050405020304" pitchFamily="18" charset="0"/>
              </a:rPr>
              <a:t>F </a:t>
            </a:r>
            <a:r>
              <a:rPr lang="en-US" altLang="el-GR" sz="2800" b="0" smtClean="0">
                <a:latin typeface="Times New Roman" panose="02020603050405020304" pitchFamily="18" charset="0"/>
                <a:cs typeface="Times New Roman" panose="02020603050405020304" pitchFamily="18" charset="0"/>
              </a:rPr>
              <a:t>probability distribution of statistics, where</a:t>
            </a:r>
            <a:r>
              <a:rPr lang="en-US" altLang="el-GR" sz="2800" b="0" i="1" smtClean="0">
                <a:latin typeface="Times New Roman" panose="02020603050405020304" pitchFamily="18" charset="0"/>
                <a:cs typeface="Times New Roman" panose="02020603050405020304" pitchFamily="18" charset="0"/>
              </a:rPr>
              <a:t> m </a:t>
            </a:r>
            <a:r>
              <a:rPr lang="en-US" altLang="el-GR" sz="2800" b="0" smtClean="0">
                <a:latin typeface="Times New Roman" panose="02020603050405020304" pitchFamily="18" charset="0"/>
                <a:cs typeface="Times New Roman" panose="02020603050405020304" pitchFamily="18" charset="0"/>
              </a:rPr>
              <a:t>and</a:t>
            </a:r>
            <a:r>
              <a:rPr lang="en-US" altLang="el-GR" sz="2800" b="0" i="1" smtClean="0">
                <a:latin typeface="Times New Roman" panose="02020603050405020304" pitchFamily="18" charset="0"/>
                <a:cs typeface="Times New Roman" panose="02020603050405020304" pitchFamily="18" charset="0"/>
              </a:rPr>
              <a:t> (n-k) </a:t>
            </a:r>
            <a:r>
              <a:rPr lang="en-US" altLang="el-GR" sz="2800" b="0" smtClean="0">
                <a:latin typeface="Times New Roman" panose="02020603050405020304" pitchFamily="18" charset="0"/>
                <a:cs typeface="Times New Roman" panose="02020603050405020304" pitchFamily="18" charset="0"/>
              </a:rPr>
              <a:t>are the numerator and denominator degrees of freedom. The </a:t>
            </a:r>
            <a:r>
              <a:rPr lang="en-US" altLang="el-GR" sz="2800" b="0" i="1" smtClean="0">
                <a:latin typeface="Times New Roman" panose="02020603050405020304" pitchFamily="18" charset="0"/>
                <a:cs typeface="Times New Roman" panose="02020603050405020304" pitchFamily="18" charset="0"/>
              </a:rPr>
              <a:t>F </a:t>
            </a:r>
            <a:r>
              <a:rPr lang="en-US" altLang="el-GR" sz="2800" b="0" smtClean="0">
                <a:latin typeface="Times New Roman" panose="02020603050405020304" pitchFamily="18" charset="0"/>
                <a:cs typeface="Times New Roman" panose="02020603050405020304" pitchFamily="18" charset="0"/>
              </a:rPr>
              <a:t>ratio is always nonnegative</a:t>
            </a:r>
            <a:r>
              <a:rPr lang="en-US" altLang="el-GR" sz="2800" b="0" i="1"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altLang="el-GR" sz="2800" b="0" smtClean="0">
                <a:latin typeface="Times New Roman" panose="02020603050405020304" pitchFamily="18" charset="0"/>
                <a:cs typeface="Times New Roman" panose="02020603050405020304" pitchFamily="18" charset="0"/>
              </a:rPr>
              <a:t>If the computed </a:t>
            </a:r>
            <a:r>
              <a:rPr lang="en-US" altLang="el-GR" sz="2800" b="0" i="1" smtClean="0">
                <a:latin typeface="Times New Roman" panose="02020603050405020304" pitchFamily="18" charset="0"/>
                <a:cs typeface="Times New Roman" panose="02020603050405020304" pitchFamily="18" charset="0"/>
              </a:rPr>
              <a:t>F </a:t>
            </a:r>
            <a:r>
              <a:rPr lang="en-US" altLang="el-GR" sz="2800" b="0" smtClean="0">
                <a:latin typeface="Times New Roman" panose="02020603050405020304" pitchFamily="18" charset="0"/>
                <a:cs typeface="Times New Roman" panose="02020603050405020304" pitchFamily="18" charset="0"/>
              </a:rPr>
              <a:t>exceeds the critical</a:t>
            </a:r>
            <a:r>
              <a:rPr lang="en-US" altLang="el-GR" sz="2800" b="0" i="1" smtClean="0">
                <a:latin typeface="Times New Roman" panose="02020603050405020304" pitchFamily="18" charset="0"/>
                <a:cs typeface="Times New Roman" panose="02020603050405020304" pitchFamily="18" charset="0"/>
              </a:rPr>
              <a:t> F </a:t>
            </a:r>
            <a:r>
              <a:rPr lang="en-US" altLang="el-GR" sz="2800" b="0" smtClean="0">
                <a:latin typeface="Times New Roman" panose="02020603050405020304" pitchFamily="18" charset="0"/>
                <a:cs typeface="Times New Roman" panose="02020603050405020304" pitchFamily="18" charset="0"/>
              </a:rPr>
              <a:t>value at the chosen level of significance and the appropriate degrees of freedom, we reject the null hypothesis; otherwise, we do not reject it.</a:t>
            </a:r>
          </a:p>
          <a:p>
            <a:pPr algn="just">
              <a:buFontTx/>
              <a:buNone/>
            </a:pPr>
            <a:r>
              <a:rPr lang="en-US" altLang="el-GR" sz="2800" b="0" smtClean="0">
                <a:latin typeface="Times New Roman" panose="02020603050405020304" pitchFamily="18" charset="0"/>
                <a:cs typeface="Times New Roman" panose="02020603050405020304" pitchFamily="18" charset="0"/>
              </a:rPr>
              <a:t>			</a:t>
            </a:r>
            <a:endParaRPr lang="en-GB" altLang="el-GR" b="0" i="1" smtClean="0">
              <a:latin typeface="Times New Roman" panose="02020603050405020304" pitchFamily="18" charset="0"/>
              <a:cs typeface="Times New Roman" panose="02020603050405020304" pitchFamily="18" charset="0"/>
              <a:sym typeface="Symbol" panose="05050102010706020507" pitchFamily="18" charset="2"/>
            </a:endParaRPr>
          </a:p>
        </p:txBody>
      </p:sp>
      <p:graphicFrame>
        <p:nvGraphicFramePr>
          <p:cNvPr id="4098" name="Object 2"/>
          <p:cNvGraphicFramePr>
            <a:graphicFrameLocks noChangeAspect="1"/>
          </p:cNvGraphicFramePr>
          <p:nvPr/>
        </p:nvGraphicFramePr>
        <p:xfrm>
          <a:off x="2424113" y="1373188"/>
          <a:ext cx="5075237" cy="981075"/>
        </p:xfrm>
        <a:graphic>
          <a:graphicData uri="http://schemas.openxmlformats.org/presentationml/2006/ole">
            <mc:AlternateContent xmlns:mc="http://schemas.openxmlformats.org/markup-compatibility/2006">
              <mc:Choice xmlns:v="urn:schemas-microsoft-com:vml" Requires="v">
                <p:oleObj spid="_x0000_s4109" name="Equation" r:id="rId3" imgW="2222280" imgH="469800" progId="Equation.DSMT4">
                  <p:embed/>
                </p:oleObj>
              </mc:Choice>
              <mc:Fallback>
                <p:oleObj name="Equation" r:id="rId3" imgW="2222280" imgH="469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1373188"/>
                        <a:ext cx="507523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mtClean="0"/>
          </a:p>
          <a:p>
            <a:pPr eaLnBrk="1" hangingPunct="1"/>
            <a:endParaRPr lang="en-GB" altLang="en-US" smtClean="0"/>
          </a:p>
          <a:p>
            <a:pPr eaLnBrk="1" hangingPunct="1"/>
            <a:r>
              <a:rPr lang="en-GB" altLang="en-US" smtClean="0">
                <a:solidFill>
                  <a:srgbClr val="12349B"/>
                </a:solidFill>
              </a:rPr>
              <a:t>Damodar Gujarati</a:t>
            </a:r>
          </a:p>
          <a:p>
            <a:pPr eaLnBrk="1" hangingPunct="1"/>
            <a:r>
              <a:rPr lang="en-GB" altLang="en-US" i="1" smtClean="0">
                <a:solidFill>
                  <a:srgbClr val="12349B"/>
                </a:solidFill>
              </a:rPr>
              <a:t>Econometrics by Example, </a:t>
            </a:r>
            <a:r>
              <a:rPr lang="en-GB" altLang="en-US" smtClean="0">
                <a:solidFill>
                  <a:srgbClr val="12349B"/>
                </a:solidFill>
              </a:rPr>
              <a:t>second edition</a:t>
            </a:r>
            <a:endParaRPr lang="en-GB" altLang="en-US" i="1" smtClean="0">
              <a:solidFill>
                <a:srgbClr val="12349B"/>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457200" y="0"/>
            <a:ext cx="8229600" cy="1125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smtClean="0">
                <a:solidFill>
                  <a:srgbClr val="12349B"/>
                </a:solidFill>
                <a:latin typeface="Times New Roman" panose="02020603050405020304" pitchFamily="18" charset="0"/>
                <a:cs typeface="Times New Roman" panose="02020603050405020304" pitchFamily="18" charset="0"/>
              </a:rPr>
              <a:t>TESTING VALIDITY OF LINEAR RESTRICTIONS</a:t>
            </a:r>
            <a:r>
              <a:rPr lang="en-GB" altLang="el-GR" smtClean="0"/>
              <a:t/>
            </a:r>
            <a:br>
              <a:rPr lang="en-GB" altLang="el-GR" smtClean="0"/>
            </a:br>
            <a:endParaRPr lang="en-GB" altLang="el-GR" smtClean="0"/>
          </a:p>
        </p:txBody>
      </p:sp>
      <p:sp>
        <p:nvSpPr>
          <p:cNvPr id="30723" name="Content Placeholder 2"/>
          <p:cNvSpPr>
            <a:spLocks noGrp="1"/>
          </p:cNvSpPr>
          <p:nvPr>
            <p:ph idx="1"/>
          </p:nvPr>
        </p:nvSpPr>
        <p:spPr>
          <a:xfrm>
            <a:off x="323850" y="908050"/>
            <a:ext cx="8640763" cy="5400675"/>
          </a:xfrm>
        </p:spPr>
        <p:txBody>
          <a:bodyPr/>
          <a:lstStyle/>
          <a:p>
            <a:pPr algn="just">
              <a:buFont typeface="Wingdings" panose="05000000000000000000" pitchFamily="2" charset="2"/>
              <a:buChar char="Ø"/>
            </a:pPr>
            <a:r>
              <a:rPr lang="en-US" altLang="el-GR" sz="2800" b="0" smtClean="0">
                <a:latin typeface="Times New Roman" panose="02020603050405020304" pitchFamily="18" charset="0"/>
                <a:cs typeface="Times New Roman" panose="02020603050405020304" pitchFamily="18" charset="0"/>
              </a:rPr>
              <a:t>If we substitute </a:t>
            </a:r>
            <a:r>
              <a:rPr lang="en-US" altLang="el-GR" sz="2800" b="0" i="1" smtClean="0">
                <a:latin typeface="Times New Roman" panose="02020603050405020304" pitchFamily="18" charset="0"/>
                <a:cs typeface="Times New Roman" panose="02020603050405020304" pitchFamily="18" charset="0"/>
              </a:rPr>
              <a:t>RSS</a:t>
            </a:r>
            <a:r>
              <a:rPr lang="en-US" altLang="el-GR" sz="2800" b="0" i="1" baseline="-25000" smtClean="0">
                <a:latin typeface="Times New Roman" panose="02020603050405020304" pitchFamily="18" charset="0"/>
                <a:cs typeface="Times New Roman" panose="02020603050405020304" pitchFamily="18" charset="0"/>
              </a:rPr>
              <a:t>UR</a:t>
            </a:r>
            <a:r>
              <a:rPr lang="en-US" altLang="el-GR" sz="2800" b="0" i="1" smtClean="0">
                <a:latin typeface="Times New Roman" panose="02020603050405020304" pitchFamily="18" charset="0"/>
                <a:cs typeface="Times New Roman" panose="02020603050405020304" pitchFamily="18" charset="0"/>
              </a:rPr>
              <a:t> =</a:t>
            </a:r>
            <a:r>
              <a:rPr lang="en-US" altLang="el-GR" sz="2800" b="0" smtClean="0">
                <a:latin typeface="Times New Roman" panose="02020603050405020304" pitchFamily="18" charset="0"/>
                <a:cs typeface="Times New Roman" panose="02020603050405020304" pitchFamily="18" charset="0"/>
              </a:rPr>
              <a:t>3.4155</a:t>
            </a:r>
            <a:r>
              <a:rPr lang="en-US" altLang="el-GR" sz="2800" b="0" i="1" smtClean="0">
                <a:latin typeface="Times New Roman" panose="02020603050405020304" pitchFamily="18" charset="0"/>
                <a:cs typeface="Times New Roman" panose="02020603050405020304" pitchFamily="18" charset="0"/>
              </a:rPr>
              <a:t>, RSS</a:t>
            </a:r>
            <a:r>
              <a:rPr lang="en-US" altLang="el-GR" sz="2800" b="0" i="1" baseline="-25000" smtClean="0">
                <a:latin typeface="Times New Roman" panose="02020603050405020304" pitchFamily="18" charset="0"/>
                <a:cs typeface="Times New Roman" panose="02020603050405020304" pitchFamily="18" charset="0"/>
              </a:rPr>
              <a:t>R</a:t>
            </a:r>
            <a:r>
              <a:rPr lang="en-US" altLang="el-GR" sz="2800" b="0" i="1" smtClean="0">
                <a:latin typeface="Times New Roman" panose="02020603050405020304" pitchFamily="18" charset="0"/>
                <a:cs typeface="Times New Roman" panose="02020603050405020304" pitchFamily="18" charset="0"/>
              </a:rPr>
              <a:t>= </a:t>
            </a:r>
            <a:r>
              <a:rPr lang="en-US" altLang="el-GR" sz="2800" b="0" smtClean="0">
                <a:latin typeface="Times New Roman" panose="02020603050405020304" pitchFamily="18" charset="0"/>
                <a:cs typeface="Times New Roman" panose="02020603050405020304" pitchFamily="18" charset="0"/>
              </a:rPr>
              <a:t>3.4255, </a:t>
            </a:r>
            <a:r>
              <a:rPr lang="en-US" altLang="el-GR" sz="2800" b="0" i="1" smtClean="0">
                <a:latin typeface="Times New Roman" panose="02020603050405020304" pitchFamily="18" charset="0"/>
                <a:cs typeface="Times New Roman" panose="02020603050405020304" pitchFamily="18" charset="0"/>
              </a:rPr>
              <a:t>m =1 </a:t>
            </a:r>
            <a:r>
              <a:rPr lang="en-US" altLang="el-GR" sz="2800" b="0" smtClean="0">
                <a:latin typeface="Times New Roman" panose="02020603050405020304" pitchFamily="18" charset="0"/>
                <a:cs typeface="Times New Roman" panose="02020603050405020304" pitchFamily="18" charset="0"/>
              </a:rPr>
              <a:t>and</a:t>
            </a:r>
            <a:r>
              <a:rPr lang="en-US" altLang="el-GR" sz="2800" b="0" i="1" smtClean="0">
                <a:latin typeface="Times New Roman" panose="02020603050405020304" pitchFamily="18" charset="0"/>
                <a:cs typeface="Times New Roman" panose="02020603050405020304" pitchFamily="18" charset="0"/>
              </a:rPr>
              <a:t> n= 51 </a:t>
            </a:r>
            <a:r>
              <a:rPr lang="en-US" altLang="el-GR" sz="2800" b="0" smtClean="0">
                <a:latin typeface="Times New Roman" panose="02020603050405020304" pitchFamily="18" charset="0"/>
                <a:cs typeface="Times New Roman" panose="02020603050405020304" pitchFamily="18" charset="0"/>
              </a:rPr>
              <a:t>in the </a:t>
            </a:r>
            <a:r>
              <a:rPr lang="en-US" altLang="el-GR" sz="2800" b="0" i="1" smtClean="0">
                <a:latin typeface="Times New Roman" panose="02020603050405020304" pitchFamily="18" charset="0"/>
                <a:cs typeface="Times New Roman" panose="02020603050405020304" pitchFamily="18" charset="0"/>
              </a:rPr>
              <a:t>F-ratio, </a:t>
            </a:r>
            <a:r>
              <a:rPr lang="en-US" altLang="el-GR" sz="2800" b="0" smtClean="0">
                <a:latin typeface="Times New Roman" panose="02020603050405020304" pitchFamily="18" charset="0"/>
                <a:cs typeface="Times New Roman" panose="02020603050405020304" pitchFamily="18" charset="0"/>
              </a:rPr>
              <a:t>will find that the estimated F-value is about 0.142, </a:t>
            </a:r>
          </a:p>
          <a:p>
            <a:pPr algn="just">
              <a:buFont typeface="Wingdings" panose="05000000000000000000" pitchFamily="2" charset="2"/>
              <a:buChar char="Ø"/>
            </a:pPr>
            <a:r>
              <a:rPr lang="en-US" altLang="el-GR" sz="2800" b="0" smtClean="0">
                <a:latin typeface="Times New Roman" panose="02020603050405020304" pitchFamily="18" charset="0"/>
                <a:cs typeface="Times New Roman" panose="02020603050405020304" pitchFamily="18" charset="0"/>
              </a:rPr>
              <a:t>For 1 </a:t>
            </a:r>
            <a:r>
              <a:rPr lang="en-US" altLang="el-GR" sz="2800" b="0" i="1" smtClean="0">
                <a:latin typeface="Times New Roman" panose="02020603050405020304" pitchFamily="18" charset="0"/>
                <a:cs typeface="Times New Roman" panose="02020603050405020304" pitchFamily="18" charset="0"/>
              </a:rPr>
              <a:t>df</a:t>
            </a:r>
            <a:r>
              <a:rPr lang="en-US" altLang="el-GR" sz="2800" b="0" smtClean="0">
                <a:latin typeface="Times New Roman" panose="02020603050405020304" pitchFamily="18" charset="0"/>
                <a:cs typeface="Times New Roman" panose="02020603050405020304" pitchFamily="18" charset="0"/>
              </a:rPr>
              <a:t> in the numerator and 48 </a:t>
            </a:r>
            <a:r>
              <a:rPr lang="en-US" altLang="el-GR" sz="2800" b="0" i="1" smtClean="0">
                <a:latin typeface="Times New Roman" panose="02020603050405020304" pitchFamily="18" charset="0"/>
                <a:cs typeface="Times New Roman" panose="02020603050405020304" pitchFamily="18" charset="0"/>
              </a:rPr>
              <a:t>df</a:t>
            </a:r>
            <a:r>
              <a:rPr lang="en-US" altLang="el-GR" sz="2800" b="0" smtClean="0">
                <a:latin typeface="Times New Roman" panose="02020603050405020304" pitchFamily="18" charset="0"/>
                <a:cs typeface="Times New Roman" panose="02020603050405020304" pitchFamily="18" charset="0"/>
              </a:rPr>
              <a:t> in the denominator, this </a:t>
            </a:r>
            <a:r>
              <a:rPr lang="en-US" altLang="el-GR" sz="2800" b="0" i="1" smtClean="0">
                <a:latin typeface="Times New Roman" panose="02020603050405020304" pitchFamily="18" charset="0"/>
                <a:cs typeface="Times New Roman" panose="02020603050405020304" pitchFamily="18" charset="0"/>
              </a:rPr>
              <a:t>F value </a:t>
            </a:r>
            <a:r>
              <a:rPr lang="en-US" altLang="el-GR" sz="2800" b="0" smtClean="0">
                <a:latin typeface="Times New Roman" panose="02020603050405020304" pitchFamily="18" charset="0"/>
                <a:cs typeface="Times New Roman" panose="02020603050405020304" pitchFamily="18" charset="0"/>
              </a:rPr>
              <a:t>is</a:t>
            </a:r>
            <a:r>
              <a:rPr lang="en-US" altLang="el-GR" sz="2800" b="0" i="1" smtClean="0">
                <a:latin typeface="Times New Roman" panose="02020603050405020304" pitchFamily="18" charset="0"/>
                <a:cs typeface="Times New Roman" panose="02020603050405020304" pitchFamily="18" charset="0"/>
              </a:rPr>
              <a:t> not </a:t>
            </a:r>
            <a:r>
              <a:rPr lang="en-US" altLang="el-GR" sz="2800" b="0" smtClean="0">
                <a:latin typeface="Times New Roman" panose="02020603050405020304" pitchFamily="18" charset="0"/>
                <a:cs typeface="Times New Roman" panose="02020603050405020304" pitchFamily="18" charset="0"/>
              </a:rPr>
              <a:t>significant</a:t>
            </a:r>
            <a:r>
              <a:rPr lang="en-US" altLang="el-GR" sz="2800" b="0" i="1"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altLang="el-GR" sz="2800" b="0" smtClean="0">
                <a:latin typeface="Times New Roman" panose="02020603050405020304" pitchFamily="18" charset="0"/>
                <a:cs typeface="Times New Roman" panose="02020603050405020304" pitchFamily="18" charset="0"/>
              </a:rPr>
              <a:t>Therefore the conclusion in the</a:t>
            </a:r>
            <a:r>
              <a:rPr lang="en-US" altLang="el-GR" sz="2800" b="0" i="1" smtClean="0">
                <a:latin typeface="Times New Roman" panose="02020603050405020304" pitchFamily="18" charset="0"/>
                <a:cs typeface="Times New Roman" panose="02020603050405020304" pitchFamily="18" charset="0"/>
              </a:rPr>
              <a:t> </a:t>
            </a:r>
            <a:r>
              <a:rPr lang="en-US" altLang="el-GR" sz="2800" b="0" smtClean="0">
                <a:latin typeface="Times New Roman" panose="02020603050405020304" pitchFamily="18" charset="0"/>
                <a:cs typeface="Times New Roman" panose="02020603050405020304" pitchFamily="18" charset="0"/>
              </a:rPr>
              <a:t>present example is that the estimated Cobb-Douglas production function probably exhibits constant returns to scale. </a:t>
            </a:r>
          </a:p>
          <a:p>
            <a:pPr algn="just">
              <a:buFontTx/>
              <a:buNone/>
            </a:pPr>
            <a:r>
              <a:rPr lang="en-US" altLang="el-GR" sz="2400" b="0" i="1" u="sng" smtClean="0">
                <a:latin typeface="Times New Roman" panose="02020603050405020304" pitchFamily="18" charset="0"/>
                <a:cs typeface="Times New Roman" panose="02020603050405020304" pitchFamily="18" charset="0"/>
              </a:rPr>
              <a:t>Note:</a:t>
            </a:r>
            <a:r>
              <a:rPr lang="en-US" altLang="el-GR" sz="2400" b="0" i="1" smtClean="0">
                <a:latin typeface="Times New Roman" panose="02020603050405020304" pitchFamily="18" charset="0"/>
                <a:cs typeface="Times New Roman" panose="02020603050405020304" pitchFamily="18" charset="0"/>
              </a:rPr>
              <a:t> that the F testing procedure outlined above is valid only for linear restriction,' it is not valid for testing nonlinear restriction(s), such as B</a:t>
            </a:r>
            <a:r>
              <a:rPr lang="en-US" altLang="el-GR" sz="2400" b="0" i="1" baseline="-25000" smtClean="0">
                <a:latin typeface="Times New Roman" panose="02020603050405020304" pitchFamily="18" charset="0"/>
                <a:cs typeface="Times New Roman" panose="02020603050405020304" pitchFamily="18" charset="0"/>
              </a:rPr>
              <a:t>2</a:t>
            </a:r>
            <a:r>
              <a:rPr lang="en-US" altLang="el-GR" sz="2400" b="0" i="1" smtClean="0">
                <a:latin typeface="Times New Roman" panose="02020603050405020304" pitchFamily="18" charset="0"/>
                <a:cs typeface="Times New Roman" panose="02020603050405020304" pitchFamily="18" charset="0"/>
              </a:rPr>
              <a:t>B</a:t>
            </a:r>
            <a:r>
              <a:rPr lang="en-US" altLang="el-GR" sz="2400" b="0" i="1" baseline="-25000" smtClean="0">
                <a:latin typeface="Times New Roman" panose="02020603050405020304" pitchFamily="18" charset="0"/>
                <a:cs typeface="Times New Roman" panose="02020603050405020304" pitchFamily="18" charset="0"/>
              </a:rPr>
              <a:t>3</a:t>
            </a:r>
            <a:r>
              <a:rPr lang="en-US" altLang="el-GR" sz="2400" b="0" i="1" smtClean="0">
                <a:latin typeface="Times New Roman" panose="02020603050405020304" pitchFamily="18" charset="0"/>
                <a:cs typeface="Times New Roman" panose="02020603050405020304" pitchFamily="18" charset="0"/>
              </a:rPr>
              <a:t>=1.</a:t>
            </a:r>
          </a:p>
          <a:p>
            <a:pPr algn="just">
              <a:buFont typeface="Wingdings" panose="05000000000000000000" pitchFamily="2" charset="2"/>
              <a:buChar char="Ø"/>
            </a:pPr>
            <a:endParaRPr lang="en-US" altLang="el-GR" sz="2800" b="0" i="1" smtClean="0">
              <a:latin typeface="Times New Roman" panose="02020603050405020304" pitchFamily="18" charset="0"/>
              <a:cs typeface="Times New Roman" panose="02020603050405020304" pitchFamily="18" charset="0"/>
            </a:endParaRPr>
          </a:p>
          <a:p>
            <a:pPr algn="just">
              <a:buFontTx/>
              <a:buNone/>
            </a:pPr>
            <a:endParaRPr lang="en-US" altLang="el-GR" sz="2800" b="0" smtClean="0">
              <a:latin typeface="Times New Roman" panose="02020603050405020304" pitchFamily="18" charset="0"/>
              <a:cs typeface="Times New Roman" panose="02020603050405020304" pitchFamily="18" charset="0"/>
            </a:endParaRPr>
          </a:p>
          <a:p>
            <a:pPr algn="just">
              <a:buFontTx/>
              <a:buNone/>
            </a:pPr>
            <a:r>
              <a:rPr lang="en-US" altLang="el-GR" sz="2800" b="0" smtClean="0">
                <a:latin typeface="Times New Roman" panose="02020603050405020304" pitchFamily="18" charset="0"/>
                <a:cs typeface="Times New Roman" panose="02020603050405020304" pitchFamily="18" charset="0"/>
              </a:rPr>
              <a:t>   </a:t>
            </a:r>
          </a:p>
          <a:p>
            <a:pPr algn="just">
              <a:buFontTx/>
              <a:buNone/>
            </a:pPr>
            <a:r>
              <a:rPr lang="en-US" altLang="el-GR" sz="2800" b="0" smtClean="0">
                <a:latin typeface="Times New Roman" panose="02020603050405020304" pitchFamily="18" charset="0"/>
                <a:cs typeface="Times New Roman" panose="02020603050405020304" pitchFamily="18" charset="0"/>
              </a:rPr>
              <a:t>			</a:t>
            </a:r>
            <a:endParaRPr lang="en-GB" altLang="el-GR" b="0" i="1" smtClean="0">
              <a:latin typeface="Times New Roman" panose="02020603050405020304" pitchFamily="18" charset="0"/>
              <a:cs typeface="Times New Roman" panose="02020603050405020304" pitchFamily="18" charset="0"/>
              <a:sym typeface="Symbol" panose="05050102010706020507" pitchFamily="18" charset="2"/>
            </a:endParaRPr>
          </a:p>
        </p:txBody>
      </p:sp>
      <p:sp>
        <p:nvSpPr>
          <p:cNvPr id="3072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mtClean="0"/>
          </a:p>
          <a:p>
            <a:pPr eaLnBrk="1" hangingPunct="1"/>
            <a:endParaRPr lang="en-GB" altLang="en-US" smtClean="0"/>
          </a:p>
          <a:p>
            <a:pPr eaLnBrk="1" hangingPunct="1"/>
            <a:r>
              <a:rPr lang="en-GB" altLang="en-US" smtClean="0">
                <a:solidFill>
                  <a:srgbClr val="12349B"/>
                </a:solidFill>
              </a:rPr>
              <a:t>Damodar Gujarati</a:t>
            </a:r>
          </a:p>
          <a:p>
            <a:pPr eaLnBrk="1" hangingPunct="1"/>
            <a:r>
              <a:rPr lang="en-GB" altLang="en-US" i="1" smtClean="0">
                <a:solidFill>
                  <a:srgbClr val="12349B"/>
                </a:solidFill>
              </a:rPr>
              <a:t>Econometrics by Example, </a:t>
            </a:r>
            <a:r>
              <a:rPr lang="en-GB" altLang="en-US" smtClean="0">
                <a:solidFill>
                  <a:srgbClr val="12349B"/>
                </a:solidFill>
              </a:rPr>
              <a:t>second edition</a:t>
            </a:r>
            <a:endParaRPr lang="en-GB" altLang="en-US" i="1" smtClean="0">
              <a:solidFill>
                <a:srgbClr val="12349B"/>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Content Placeholder 2"/>
          <p:cNvSpPr>
            <a:spLocks noGrp="1"/>
          </p:cNvSpPr>
          <p:nvPr>
            <p:ph idx="1"/>
          </p:nvPr>
        </p:nvSpPr>
        <p:spPr>
          <a:xfrm>
            <a:off x="144463" y="908050"/>
            <a:ext cx="8820150" cy="4681538"/>
          </a:xfrm>
        </p:spPr>
        <p:txBody>
          <a:bodyPr/>
          <a:lstStyle/>
          <a:p>
            <a:pPr algn="just">
              <a:buFont typeface="Wingdings" panose="05000000000000000000" pitchFamily="2" charset="2"/>
              <a:buChar char="Ø"/>
            </a:pPr>
            <a:r>
              <a:rPr lang="en-GB" altLang="en-US" sz="2500" b="0" smtClean="0">
                <a:latin typeface="Times New Roman" panose="02020603050405020304" pitchFamily="18" charset="0"/>
                <a:cs typeface="Times New Roman" panose="02020603050405020304" pitchFamily="18" charset="0"/>
              </a:rPr>
              <a:t>One disadvantage of </a:t>
            </a:r>
            <a:r>
              <a:rPr lang="en-GB" altLang="en-US" sz="2800" b="0" smtClean="0">
                <a:latin typeface="Times New Roman" panose="02020603050405020304" pitchFamily="18" charset="0"/>
                <a:cs typeface="Times New Roman" panose="02020603050405020304" pitchFamily="18" charset="0"/>
              </a:rPr>
              <a:t> </a:t>
            </a:r>
            <a:r>
              <a:rPr lang="en-US" altLang="en-US" sz="2500" b="0" i="1" smtClean="0">
                <a:latin typeface="Times New Roman" panose="02020603050405020304" pitchFamily="18" charset="0"/>
                <a:cs typeface="Times New Roman" panose="02020603050405020304" pitchFamily="18" charset="0"/>
              </a:rPr>
              <a:t>R</a:t>
            </a:r>
            <a:r>
              <a:rPr lang="en-US" altLang="en-US" sz="2500" b="0" baseline="30000" smtClean="0">
                <a:latin typeface="Times New Roman" panose="02020603050405020304" pitchFamily="18" charset="0"/>
                <a:cs typeface="Times New Roman" panose="02020603050405020304" pitchFamily="18" charset="0"/>
              </a:rPr>
              <a:t>2</a:t>
            </a:r>
            <a:r>
              <a:rPr lang="en-US" altLang="en-US" sz="2500" b="0" smtClean="0">
                <a:latin typeface="Times New Roman" panose="02020603050405020304" pitchFamily="18" charset="0"/>
                <a:cs typeface="Times New Roman" panose="02020603050405020304" pitchFamily="18" charset="0"/>
              </a:rPr>
              <a:t>, </a:t>
            </a:r>
            <a:r>
              <a:rPr lang="en-GB" altLang="en-US" sz="2500" b="0" smtClean="0">
                <a:latin typeface="Times New Roman" panose="02020603050405020304" pitchFamily="18" charset="0"/>
                <a:cs typeface="Times New Roman" panose="02020603050405020304" pitchFamily="18" charset="0"/>
              </a:rPr>
              <a:t>is that it is an increasing function of the number of regressors. </a:t>
            </a:r>
            <a:endParaRPr lang="en-US" altLang="en-US" sz="25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altLang="en-US" sz="2500" b="0" smtClean="0">
                <a:latin typeface="Times New Roman" panose="02020603050405020304" pitchFamily="18" charset="0"/>
                <a:cs typeface="Times New Roman" panose="02020603050405020304" pitchFamily="18" charset="0"/>
              </a:rPr>
              <a:t>The </a:t>
            </a:r>
            <a:r>
              <a:rPr lang="en-US" altLang="en-US" sz="2500" smtClean="0">
                <a:latin typeface="Times New Roman" panose="02020603050405020304" pitchFamily="18" charset="0"/>
                <a:cs typeface="Times New Roman" panose="02020603050405020304" pitchFamily="18" charset="0"/>
              </a:rPr>
              <a:t>adjusted-</a:t>
            </a:r>
            <a:r>
              <a:rPr lang="en-US" altLang="en-US" sz="2500" i="1" smtClean="0">
                <a:latin typeface="Times New Roman" panose="02020603050405020304" pitchFamily="18" charset="0"/>
                <a:cs typeface="Times New Roman" panose="02020603050405020304" pitchFamily="18" charset="0"/>
              </a:rPr>
              <a:t>R</a:t>
            </a:r>
            <a:r>
              <a:rPr lang="en-US" altLang="en-US" sz="2500" baseline="30000" smtClean="0">
                <a:latin typeface="Times New Roman" panose="02020603050405020304" pitchFamily="18" charset="0"/>
                <a:cs typeface="Times New Roman" panose="02020603050405020304" pitchFamily="18" charset="0"/>
              </a:rPr>
              <a:t>2</a:t>
            </a:r>
            <a:r>
              <a:rPr lang="en-US" altLang="en-US" sz="2500" smtClean="0">
                <a:latin typeface="Times New Roman" panose="02020603050405020304" pitchFamily="18" charset="0"/>
                <a:cs typeface="Times New Roman" panose="02020603050405020304" pitchFamily="18" charset="0"/>
              </a:rPr>
              <a:t>       </a:t>
            </a:r>
            <a:r>
              <a:rPr lang="en-US" altLang="en-US" sz="2500" b="0" smtClean="0">
                <a:latin typeface="Times New Roman" panose="02020603050405020304" pitchFamily="18" charset="0"/>
                <a:cs typeface="Times New Roman" panose="02020603050405020304" pitchFamily="18" charset="0"/>
              </a:rPr>
              <a:t>t</a:t>
            </a:r>
            <a:r>
              <a:rPr lang="en-GB" altLang="en-US" sz="2500" b="0" smtClean="0">
                <a:latin typeface="Times New Roman" panose="02020603050405020304" pitchFamily="18" charset="0"/>
                <a:cs typeface="Times New Roman" panose="02020603050405020304" pitchFamily="18" charset="0"/>
              </a:rPr>
              <a:t>akes into account the number of regressors included in the model, and is computed from the (unadjusted)</a:t>
            </a:r>
            <a:r>
              <a:rPr lang="en-GB" altLang="el-GR" sz="2800" b="0" smtClean="0"/>
              <a:t> </a:t>
            </a:r>
            <a:r>
              <a:rPr lang="en-US" altLang="en-US" sz="2800" b="0" i="1" smtClean="0">
                <a:latin typeface="Times New Roman" panose="02020603050405020304" pitchFamily="18" charset="0"/>
                <a:cs typeface="Times New Roman" panose="02020603050405020304" pitchFamily="18" charset="0"/>
              </a:rPr>
              <a:t>R</a:t>
            </a:r>
            <a:r>
              <a:rPr lang="en-US" altLang="en-US" sz="2800" b="0" baseline="30000" smtClean="0">
                <a:latin typeface="Times New Roman" panose="02020603050405020304" pitchFamily="18" charset="0"/>
                <a:cs typeface="Times New Roman" panose="02020603050405020304" pitchFamily="18" charset="0"/>
              </a:rPr>
              <a:t>2</a:t>
            </a:r>
            <a:r>
              <a:rPr lang="en-GB" altLang="el-GR" sz="2800" b="0" i="1" smtClean="0"/>
              <a:t> </a:t>
            </a:r>
            <a:r>
              <a:rPr lang="en-GB" altLang="en-US" sz="2500" b="0" smtClean="0">
                <a:latin typeface="Times New Roman" panose="02020603050405020304" pitchFamily="18" charset="0"/>
                <a:cs typeface="Times New Roman" panose="02020603050405020304" pitchFamily="18" charset="0"/>
              </a:rPr>
              <a:t>as follows:</a:t>
            </a:r>
          </a:p>
          <a:p>
            <a:pPr algn="just">
              <a:buFont typeface="Wingdings" panose="05000000000000000000" pitchFamily="2" charset="2"/>
              <a:buChar char="Ø"/>
            </a:pPr>
            <a:endParaRPr lang="en-US" altLang="en-US" sz="25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altLang="en-US" sz="2500" b="0" smtClean="0">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GB" altLang="en-US" sz="2500" b="0" smtClean="0">
                <a:latin typeface="Times New Roman" panose="02020603050405020304" pitchFamily="18" charset="0"/>
                <a:cs typeface="Times New Roman" panose="02020603050405020304" pitchFamily="18" charset="0"/>
              </a:rPr>
              <a:t>The term "</a:t>
            </a:r>
            <a:r>
              <a:rPr lang="en-GB" altLang="en-US" sz="2500" b="0" i="1" smtClean="0">
                <a:latin typeface="Times New Roman" panose="02020603050405020304" pitchFamily="18" charset="0"/>
                <a:cs typeface="Times New Roman" panose="02020603050405020304" pitchFamily="18" charset="0"/>
              </a:rPr>
              <a:t>adjusted</a:t>
            </a:r>
            <a:r>
              <a:rPr lang="en-GB" altLang="en-US" sz="2500" b="0" smtClean="0">
                <a:latin typeface="Times New Roman" panose="02020603050405020304" pitchFamily="18" charset="0"/>
                <a:cs typeface="Times New Roman" panose="02020603050405020304" pitchFamily="18" charset="0"/>
              </a:rPr>
              <a:t>" means adjusted for the degrees of freedom, which depend on the number of regressors (</a:t>
            </a:r>
            <a:r>
              <a:rPr lang="en-GB" altLang="en-US" sz="2500" b="0" i="1" smtClean="0">
                <a:latin typeface="Times New Roman" panose="02020603050405020304" pitchFamily="18" charset="0"/>
                <a:cs typeface="Times New Roman" panose="02020603050405020304" pitchFamily="18" charset="0"/>
              </a:rPr>
              <a:t>k</a:t>
            </a:r>
            <a:r>
              <a:rPr lang="en-GB" altLang="en-US" sz="2500" b="0" smtClean="0">
                <a:latin typeface="Times New Roman" panose="02020603050405020304" pitchFamily="18" charset="0"/>
                <a:cs typeface="Times New Roman" panose="02020603050405020304" pitchFamily="18" charset="0"/>
              </a:rPr>
              <a:t>) in the model. </a:t>
            </a:r>
          </a:p>
          <a:p>
            <a:pPr algn="l">
              <a:buFont typeface="Wingdings" panose="05000000000000000000" pitchFamily="2" charset="2"/>
              <a:buChar char="Ø"/>
            </a:pPr>
            <a:r>
              <a:rPr lang="en-US" altLang="en-US" sz="2800" b="0" smtClean="0">
                <a:latin typeface="Times New Roman" panose="02020603050405020304" pitchFamily="18" charset="0"/>
                <a:cs typeface="Times New Roman" panose="02020603050405020304" pitchFamily="18" charset="0"/>
              </a:rPr>
              <a:t>Adjusted-</a:t>
            </a:r>
            <a:r>
              <a:rPr lang="en-US" altLang="en-US" sz="2800" b="0" i="1" smtClean="0">
                <a:latin typeface="Times New Roman" panose="02020603050405020304" pitchFamily="18" charset="0"/>
                <a:cs typeface="Times New Roman" panose="02020603050405020304" pitchFamily="18" charset="0"/>
              </a:rPr>
              <a:t>R</a:t>
            </a:r>
            <a:r>
              <a:rPr lang="en-US" altLang="en-US" sz="2800" b="0" baseline="30000" smtClean="0">
                <a:latin typeface="Times New Roman" panose="02020603050405020304" pitchFamily="18" charset="0"/>
                <a:cs typeface="Times New Roman" panose="02020603050405020304" pitchFamily="18" charset="0"/>
              </a:rPr>
              <a:t>2</a:t>
            </a:r>
            <a:r>
              <a:rPr lang="en-US" altLang="en-US" sz="2800" baseline="30000" smtClean="0">
                <a:latin typeface="Times New Roman" panose="02020603050405020304" pitchFamily="18" charset="0"/>
                <a:cs typeface="Times New Roman" panose="02020603050405020304" pitchFamily="18" charset="0"/>
              </a:rPr>
              <a:t> </a:t>
            </a:r>
            <a:r>
              <a:rPr lang="en-GB" altLang="en-US" sz="2500" b="0" smtClean="0">
                <a:latin typeface="Times New Roman" panose="02020603050405020304" pitchFamily="18" charset="0"/>
                <a:cs typeface="Times New Roman" panose="02020603050405020304" pitchFamily="18" charset="0"/>
              </a:rPr>
              <a:t>is often used to compare two or more regression models that have the same dependent variable. </a:t>
            </a:r>
            <a:r>
              <a:rPr lang="en-GB" altLang="el-GR" sz="2800" smtClean="0"/>
              <a:t/>
            </a:r>
            <a:br>
              <a:rPr lang="en-GB" altLang="el-GR" sz="2800" smtClean="0"/>
            </a:br>
            <a:r>
              <a:rPr lang="en-GB" altLang="el-GR" sz="2800" smtClean="0"/>
              <a:t> </a:t>
            </a:r>
            <a:br>
              <a:rPr lang="en-GB" altLang="el-GR" sz="2800" smtClean="0"/>
            </a:br>
            <a:endParaRPr lang="en-US" altLang="en-US" sz="2500" b="0" smtClean="0">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endParaRPr lang="en-US" altLang="en-US" sz="2500" b="0" smtClean="0">
              <a:latin typeface="Times New Roman" panose="02020603050405020304" pitchFamily="18" charset="0"/>
              <a:cs typeface="Times New Roman" panose="02020603050405020304" pitchFamily="18" charset="0"/>
            </a:endParaRPr>
          </a:p>
          <a:p>
            <a:pPr algn="l"/>
            <a:endParaRPr lang="en-US" altLang="en-US" sz="2500" b="0" smtClean="0">
              <a:latin typeface="Times New Roman" panose="02020603050405020304" pitchFamily="18" charset="0"/>
              <a:cs typeface="Times New Roman" panose="02020603050405020304" pitchFamily="18" charset="0"/>
            </a:endParaRPr>
          </a:p>
        </p:txBody>
      </p:sp>
      <p:sp>
        <p:nvSpPr>
          <p:cNvPr id="6" name="Title 1"/>
          <p:cNvSpPr txBox="1">
            <a:spLocks/>
          </p:cNvSpPr>
          <p:nvPr/>
        </p:nvSpPr>
        <p:spPr bwMode="auto">
          <a:xfrm>
            <a:off x="250825" y="260350"/>
            <a:ext cx="8642350" cy="576263"/>
          </a:xfrm>
          <a:prstGeom prst="rect">
            <a:avLst/>
          </a:prstGeom>
          <a:noFill/>
          <a:ln>
            <a:noFill/>
            <a:miter lim="800000"/>
            <a:headEnd/>
            <a:tailEnd/>
          </a:ln>
        </p:spPr>
        <p:txBody>
          <a:bodyPr/>
          <a:lstStyle/>
          <a:p>
            <a:pPr algn="ctr">
              <a:defRPr/>
            </a:pPr>
            <a:r>
              <a:rPr lang="en-US" sz="3200" b="1" dirty="0">
                <a:solidFill>
                  <a:srgbClr val="12349B"/>
                </a:solidFill>
                <a:latin typeface="Times New Roman" pitchFamily="18" charset="0"/>
                <a:cs typeface="Times New Roman" pitchFamily="18" charset="0"/>
              </a:rPr>
              <a:t>GOODNESS OF FIT, </a:t>
            </a:r>
            <a:r>
              <a:rPr lang="en-US" sz="3200" b="1" i="1" dirty="0">
                <a:solidFill>
                  <a:srgbClr val="12349B"/>
                </a:solidFill>
                <a:latin typeface="Times New Roman" pitchFamily="18" charset="0"/>
                <a:cs typeface="Times New Roman" pitchFamily="18" charset="0"/>
              </a:rPr>
              <a:t>Adjusted</a:t>
            </a:r>
            <a:r>
              <a:rPr lang="en-US" sz="3200" b="1" dirty="0">
                <a:solidFill>
                  <a:srgbClr val="12349B"/>
                </a:solidFill>
                <a:latin typeface="Times New Roman" pitchFamily="18" charset="0"/>
                <a:cs typeface="Times New Roman" pitchFamily="18" charset="0"/>
              </a:rPr>
              <a:t>- </a:t>
            </a:r>
            <a:r>
              <a:rPr lang="en-US" sz="3200" b="1" i="1" dirty="0">
                <a:solidFill>
                  <a:srgbClr val="12349B"/>
                </a:solidFill>
                <a:latin typeface="Times New Roman" pitchFamily="18" charset="0"/>
                <a:cs typeface="Times New Roman" pitchFamily="18" charset="0"/>
              </a:rPr>
              <a:t>R</a:t>
            </a:r>
            <a:r>
              <a:rPr lang="en-US" sz="3200" b="1" baseline="30000" dirty="0">
                <a:solidFill>
                  <a:srgbClr val="12349B"/>
                </a:solidFill>
                <a:latin typeface="Times New Roman" pitchFamily="18" charset="0"/>
                <a:cs typeface="Times New Roman" pitchFamily="18" charset="0"/>
              </a:rPr>
              <a:t>2</a:t>
            </a:r>
            <a:endParaRPr lang="en-US" sz="3000" b="1" kern="0" baseline="30000" dirty="0">
              <a:solidFill>
                <a:srgbClr val="12349B"/>
              </a:solidFill>
              <a:latin typeface="Times New Roman" pitchFamily="18" charset="0"/>
              <a:ea typeface="+mj-ea"/>
              <a:cs typeface="Times New Roman" pitchFamily="18" charset="0"/>
            </a:endParaRPr>
          </a:p>
        </p:txBody>
      </p:sp>
      <p:sp>
        <p:nvSpPr>
          <p:cNvPr id="922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9218" name="Object 3"/>
          <p:cNvGraphicFramePr>
            <a:graphicFrameLocks noChangeAspect="1"/>
          </p:cNvGraphicFramePr>
          <p:nvPr/>
        </p:nvGraphicFramePr>
        <p:xfrm>
          <a:off x="2857500" y="2928938"/>
          <a:ext cx="2901950" cy="855662"/>
        </p:xfrm>
        <a:graphic>
          <a:graphicData uri="http://schemas.openxmlformats.org/presentationml/2006/ole">
            <mc:AlternateContent xmlns:mc="http://schemas.openxmlformats.org/markup-compatibility/2006">
              <mc:Choice xmlns:v="urn:schemas-microsoft-com:vml" Requires="v">
                <p:oleObj spid="_x0000_s58384" name="Equation" r:id="rId3" imgW="1333440" imgH="393480" progId="Equation.DSMT4">
                  <p:embed/>
                </p:oleObj>
              </mc:Choice>
              <mc:Fallback>
                <p:oleObj name="Equation" r:id="rId3" imgW="1333440" imgH="393480" progId="Equation.DSMT4">
                  <p:embed/>
                  <p:pic>
                    <p:nvPicPr>
                      <p:cNvPr id="921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2928938"/>
                        <a:ext cx="2901950" cy="85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3"/>
          <p:cNvGraphicFramePr>
            <a:graphicFrameLocks noChangeAspect="1"/>
          </p:cNvGraphicFramePr>
          <p:nvPr/>
        </p:nvGraphicFramePr>
        <p:xfrm>
          <a:off x="2714625" y="1714500"/>
          <a:ext cx="642938" cy="642938"/>
        </p:xfrm>
        <a:graphic>
          <a:graphicData uri="http://schemas.openxmlformats.org/presentationml/2006/ole">
            <mc:AlternateContent xmlns:mc="http://schemas.openxmlformats.org/markup-compatibility/2006">
              <mc:Choice xmlns:v="urn:schemas-microsoft-com:vml" Requires="v">
                <p:oleObj spid="_x0000_s58385" name="Equation" r:id="rId5" imgW="330120" imgH="355320" progId="Equation.DSMT4">
                  <p:embed/>
                </p:oleObj>
              </mc:Choice>
              <mc:Fallback>
                <p:oleObj name="Equation" r:id="rId5" imgW="330120" imgH="355320" progId="Equation.DSMT4">
                  <p:embed/>
                  <p:pic>
                    <p:nvPicPr>
                      <p:cNvPr id="921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25" y="1714500"/>
                        <a:ext cx="642938"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mtClean="0"/>
          </a:p>
          <a:p>
            <a:pPr eaLnBrk="1" hangingPunct="1"/>
            <a:endParaRPr lang="en-GB" altLang="en-US" smtClean="0">
              <a:solidFill>
                <a:srgbClr val="768281"/>
              </a:solidFill>
            </a:endParaRPr>
          </a:p>
          <a:p>
            <a:pPr eaLnBrk="1" hangingPunct="1"/>
            <a:r>
              <a:rPr lang="en-GB" altLang="en-US" smtClean="0">
                <a:solidFill>
                  <a:srgbClr val="12349B"/>
                </a:solidFill>
              </a:rPr>
              <a:t>Damodar Gujarati</a:t>
            </a:r>
          </a:p>
          <a:p>
            <a:pPr eaLnBrk="1" hangingPunct="1"/>
            <a:r>
              <a:rPr lang="en-GB" altLang="en-US" i="1" smtClean="0">
                <a:solidFill>
                  <a:srgbClr val="12349B"/>
                </a:solidFill>
              </a:rPr>
              <a:t>Econometrics by Example</a:t>
            </a:r>
            <a:r>
              <a:rPr lang="en-GB" altLang="en-US" smtClean="0">
                <a:solidFill>
                  <a:srgbClr val="12349B"/>
                </a:solidFill>
              </a:rPr>
              <a:t>, second edition</a:t>
            </a:r>
          </a:p>
        </p:txBody>
      </p:sp>
    </p:spTree>
    <p:extLst>
      <p:ext uri="{BB962C8B-B14F-4D97-AF65-F5344CB8AC3E}">
        <p14:creationId xmlns:p14="http://schemas.microsoft.com/office/powerpoint/2010/main" val="2846065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57200" y="404813"/>
            <a:ext cx="8435975"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smtClean="0">
                <a:solidFill>
                  <a:srgbClr val="12349B"/>
                </a:solidFill>
                <a:latin typeface="Times New Roman" panose="02020603050405020304" pitchFamily="18" charset="0"/>
                <a:cs typeface="Times New Roman" panose="02020603050405020304" pitchFamily="18" charset="0"/>
              </a:rPr>
              <a:t>LOG-LIN OR GROWTH MODELS</a:t>
            </a:r>
          </a:p>
        </p:txBody>
      </p:sp>
      <p:sp>
        <p:nvSpPr>
          <p:cNvPr id="5125" name="Content Placeholder 2"/>
          <p:cNvSpPr>
            <a:spLocks noGrp="1"/>
          </p:cNvSpPr>
          <p:nvPr>
            <p:ph idx="1"/>
          </p:nvPr>
        </p:nvSpPr>
        <p:spPr>
          <a:xfrm>
            <a:off x="468313" y="1125538"/>
            <a:ext cx="8423275" cy="5111750"/>
          </a:xfrm>
        </p:spPr>
        <p:txBody>
          <a:bodyPr/>
          <a:lstStyle/>
          <a:p>
            <a:pPr algn="just">
              <a:buFont typeface="Wingdings" panose="05000000000000000000" pitchFamily="2" charset="2"/>
              <a:buChar char="Ø"/>
            </a:pPr>
            <a:r>
              <a:rPr lang="en-US" altLang="en-US" sz="2600" b="0" smtClean="0">
                <a:latin typeface="Times New Roman" panose="02020603050405020304" pitchFamily="18" charset="0"/>
                <a:cs typeface="Times New Roman" panose="02020603050405020304" pitchFamily="18" charset="0"/>
              </a:rPr>
              <a:t>Growth rate of key economic variables (GDP, money supply, population, employment etc) </a:t>
            </a:r>
          </a:p>
          <a:p>
            <a:pPr algn="just">
              <a:buFont typeface="Wingdings" panose="05000000000000000000" pitchFamily="2" charset="2"/>
              <a:buChar char="Ø"/>
            </a:pPr>
            <a:endParaRPr lang="en-US" altLang="en-US" sz="26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altLang="en-US" sz="2600" b="0" smtClean="0">
                <a:latin typeface="Times New Roman" panose="02020603050405020304" pitchFamily="18" charset="0"/>
                <a:cs typeface="Times New Roman" panose="02020603050405020304" pitchFamily="18" charset="0"/>
              </a:rPr>
              <a:t>Suppose we want to measure the rate of growth of real GDP for the USA for the period 1960-2007 (</a:t>
            </a:r>
            <a:r>
              <a:rPr lang="en-US" altLang="en-US" sz="2600" b="0" smtClean="0">
                <a:solidFill>
                  <a:srgbClr val="0070C0"/>
                </a:solidFill>
                <a:latin typeface="Times New Roman" panose="02020603050405020304" pitchFamily="18" charset="0"/>
                <a:cs typeface="Times New Roman" panose="02020603050405020304" pitchFamily="18" charset="0"/>
              </a:rPr>
              <a:t>Table2_5</a:t>
            </a:r>
            <a:r>
              <a:rPr lang="en-US" altLang="en-US" sz="2600" b="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endParaRPr lang="en-US" altLang="en-US" sz="2600" b="0" smtClean="0">
              <a:latin typeface="Times New Roman" panose="02020603050405020304" pitchFamily="18" charset="0"/>
              <a:cs typeface="Times New Roman" panose="02020603050405020304" pitchFamily="18" charset="0"/>
            </a:endParaRPr>
          </a:p>
          <a:p>
            <a:pPr algn="l" eaLnBrk="1" hangingPunct="1">
              <a:buFont typeface="Wingdings" panose="05000000000000000000" pitchFamily="2" charset="2"/>
              <a:buChar char="Ø"/>
            </a:pPr>
            <a:r>
              <a:rPr lang="en-US" altLang="en-US" sz="2600" b="0" smtClean="0">
                <a:latin typeface="Times New Roman" panose="02020603050405020304" pitchFamily="18" charset="0"/>
                <a:cs typeface="Times New Roman" panose="02020603050405020304" pitchFamily="18" charset="0"/>
              </a:rPr>
              <a:t>The rate of growth of real GDP:</a:t>
            </a:r>
          </a:p>
          <a:p>
            <a:pPr algn="l" eaLnBrk="1" hangingPunct="1">
              <a:buFont typeface="Wingdings" panose="05000000000000000000" pitchFamily="2" charset="2"/>
              <a:buChar char="Ø"/>
            </a:pPr>
            <a:endParaRPr lang="en-US" altLang="en-US" sz="2600" b="0" smtClean="0">
              <a:latin typeface="Times New Roman" panose="02020603050405020304" pitchFamily="18" charset="0"/>
              <a:cs typeface="Times New Roman" panose="02020603050405020304" pitchFamily="18" charset="0"/>
            </a:endParaRPr>
          </a:p>
          <a:p>
            <a:pPr algn="l" eaLnBrk="1" hangingPunct="1">
              <a:buFontTx/>
              <a:buNone/>
            </a:pPr>
            <a:r>
              <a:rPr lang="en-US" altLang="en-US" sz="2600" b="0" smtClean="0">
                <a:latin typeface="Times New Roman" panose="02020603050405020304" pitchFamily="18" charset="0"/>
                <a:cs typeface="Times New Roman" panose="02020603050405020304" pitchFamily="18" charset="0"/>
              </a:rPr>
              <a:t>    can be transformed into a linear model by taking natural logs of both sides:</a:t>
            </a:r>
          </a:p>
          <a:p>
            <a:pPr algn="l" eaLnBrk="1" hangingPunct="1">
              <a:buFont typeface="Wingdings" panose="05000000000000000000" pitchFamily="2" charset="2"/>
              <a:buChar char="Ø"/>
            </a:pPr>
            <a:endParaRPr lang="en-US" altLang="en-US" sz="2600" b="0" smtClean="0">
              <a:latin typeface="Times New Roman" panose="02020603050405020304" pitchFamily="18" charset="0"/>
              <a:cs typeface="Times New Roman" panose="02020603050405020304" pitchFamily="18" charset="0"/>
            </a:endParaRPr>
          </a:p>
          <a:p>
            <a:pPr algn="l" eaLnBrk="1" hangingPunct="1">
              <a:buFont typeface="Wingdings" panose="05000000000000000000" pitchFamily="2" charset="2"/>
              <a:buChar char="Ø"/>
            </a:pPr>
            <a:endParaRPr lang="en-US" altLang="en-US" sz="2600" b="0" smtClean="0">
              <a:latin typeface="Times New Roman" panose="02020603050405020304" pitchFamily="18" charset="0"/>
              <a:cs typeface="Times New Roman" panose="02020603050405020304" pitchFamily="18" charset="0"/>
            </a:endParaRPr>
          </a:p>
          <a:p>
            <a:pPr algn="l" eaLnBrk="1" hangingPunct="1">
              <a:buFontTx/>
              <a:buNone/>
            </a:pPr>
            <a:endParaRPr lang="en-US" altLang="en-US" sz="2600" b="0" smtClean="0">
              <a:latin typeface="Times New Roman" panose="02020603050405020304" pitchFamily="18" charset="0"/>
              <a:cs typeface="Times New Roman" panose="02020603050405020304" pitchFamily="18" charset="0"/>
            </a:endParaRPr>
          </a:p>
        </p:txBody>
      </p:sp>
      <p:sp>
        <p:nvSpPr>
          <p:cNvPr id="512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0"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1"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3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5122" name="Object 4"/>
          <p:cNvGraphicFramePr>
            <a:graphicFrameLocks noChangeAspect="1"/>
          </p:cNvGraphicFramePr>
          <p:nvPr/>
        </p:nvGraphicFramePr>
        <p:xfrm>
          <a:off x="5143500" y="3857625"/>
          <a:ext cx="3730625" cy="496888"/>
        </p:xfrm>
        <a:graphic>
          <a:graphicData uri="http://schemas.openxmlformats.org/presentationml/2006/ole">
            <mc:AlternateContent xmlns:mc="http://schemas.openxmlformats.org/markup-compatibility/2006">
              <mc:Choice xmlns:v="urn:schemas-microsoft-com:vml" Requires="v">
                <p:oleObj spid="_x0000_s5149" r:id="rId3" imgW="1587500" imgH="241300" progId="Equation.DSMT4">
                  <p:embed/>
                </p:oleObj>
              </mc:Choice>
              <mc:Fallback>
                <p:oleObj r:id="rId3" imgW="1587500" imgH="2413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3857625"/>
                        <a:ext cx="3730625"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6"/>
          <p:cNvGraphicFramePr>
            <a:graphicFrameLocks noChangeAspect="1"/>
          </p:cNvGraphicFramePr>
          <p:nvPr/>
        </p:nvGraphicFramePr>
        <p:xfrm>
          <a:off x="3492500" y="5661025"/>
          <a:ext cx="4535488" cy="481013"/>
        </p:xfrm>
        <a:graphic>
          <a:graphicData uri="http://schemas.openxmlformats.org/presentationml/2006/ole">
            <mc:AlternateContent xmlns:mc="http://schemas.openxmlformats.org/markup-compatibility/2006">
              <mc:Choice xmlns:v="urn:schemas-microsoft-com:vml" Requires="v">
                <p:oleObj spid="_x0000_s5150" r:id="rId5" imgW="2159000" imgH="228600" progId="Equation.DSMT4">
                  <p:embed/>
                </p:oleObj>
              </mc:Choice>
              <mc:Fallback>
                <p:oleObj r:id="rId5" imgW="2159000" imgH="2286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5661025"/>
                        <a:ext cx="4535488"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mtClean="0"/>
          </a:p>
          <a:p>
            <a:pPr eaLnBrk="1" hangingPunct="1"/>
            <a:endParaRPr lang="en-GB" altLang="en-US" smtClean="0"/>
          </a:p>
          <a:p>
            <a:pPr eaLnBrk="1" hangingPunct="1"/>
            <a:r>
              <a:rPr lang="en-GB" altLang="en-US" smtClean="0">
                <a:solidFill>
                  <a:srgbClr val="12349B"/>
                </a:solidFill>
              </a:rPr>
              <a:t>Damodar Gujarati</a:t>
            </a:r>
          </a:p>
          <a:p>
            <a:pPr eaLnBrk="1" hangingPunct="1"/>
            <a:r>
              <a:rPr lang="en-GB" altLang="en-US" i="1" smtClean="0">
                <a:solidFill>
                  <a:srgbClr val="12349B"/>
                </a:solidFill>
              </a:rPr>
              <a:t>Econometrics by Example, </a:t>
            </a:r>
            <a:r>
              <a:rPr lang="en-GB" altLang="en-US" smtClean="0">
                <a:solidFill>
                  <a:srgbClr val="12349B"/>
                </a:solidFill>
              </a:rPr>
              <a:t>second edition</a:t>
            </a:r>
            <a:endParaRPr lang="en-GB" altLang="en-US" i="1" smtClean="0">
              <a:solidFill>
                <a:srgbClr val="12349B"/>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bwMode="auto">
          <a:xfrm>
            <a:off x="457200" y="404813"/>
            <a:ext cx="8435975"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smtClean="0">
                <a:solidFill>
                  <a:srgbClr val="12349B"/>
                </a:solidFill>
                <a:latin typeface="Times New Roman" panose="02020603050405020304" pitchFamily="18" charset="0"/>
                <a:cs typeface="Times New Roman" panose="02020603050405020304" pitchFamily="18" charset="0"/>
              </a:rPr>
              <a:t>LOG-LIN OR GROWTH MODELS</a:t>
            </a:r>
          </a:p>
        </p:txBody>
      </p:sp>
      <p:sp>
        <p:nvSpPr>
          <p:cNvPr id="6148" name="Content Placeholder 2"/>
          <p:cNvSpPr>
            <a:spLocks noGrp="1"/>
          </p:cNvSpPr>
          <p:nvPr>
            <p:ph idx="1"/>
          </p:nvPr>
        </p:nvSpPr>
        <p:spPr>
          <a:xfrm>
            <a:off x="468313" y="1125538"/>
            <a:ext cx="8423275" cy="5472112"/>
          </a:xfrm>
        </p:spPr>
        <p:txBody>
          <a:bodyPr/>
          <a:lstStyle/>
          <a:p>
            <a:pPr algn="l">
              <a:buFont typeface="Wingdings" panose="05000000000000000000" pitchFamily="2" charset="2"/>
              <a:buChar char="Ø"/>
            </a:pPr>
            <a:r>
              <a:rPr lang="en-US" altLang="en-US" sz="2600" b="0" smtClean="0">
                <a:latin typeface="Times New Roman" panose="02020603050405020304" pitchFamily="18" charset="0"/>
                <a:cs typeface="Times New Roman" panose="02020603050405020304" pitchFamily="18" charset="0"/>
              </a:rPr>
              <a:t>Letting </a:t>
            </a:r>
            <a:r>
              <a:rPr lang="en-US" altLang="en-US" sz="2600" b="0" i="1" smtClean="0">
                <a:latin typeface="Times New Roman" panose="02020603050405020304" pitchFamily="18" charset="0"/>
                <a:cs typeface="Times New Roman" panose="02020603050405020304" pitchFamily="18" charset="0"/>
              </a:rPr>
              <a:t>B</a:t>
            </a:r>
            <a:r>
              <a:rPr lang="en-US" altLang="en-US" sz="2600" b="0" baseline="-25000" smtClean="0">
                <a:latin typeface="Times New Roman" panose="02020603050405020304" pitchFamily="18" charset="0"/>
                <a:cs typeface="Times New Roman" panose="02020603050405020304" pitchFamily="18" charset="0"/>
              </a:rPr>
              <a:t>1</a:t>
            </a:r>
            <a:r>
              <a:rPr lang="en-US" altLang="en-US" sz="2600" b="0" smtClean="0">
                <a:latin typeface="Times New Roman" panose="02020603050405020304" pitchFamily="18" charset="0"/>
                <a:cs typeface="Times New Roman" panose="02020603050405020304" pitchFamily="18" charset="0"/>
              </a:rPr>
              <a:t> = ln </a:t>
            </a:r>
            <a:r>
              <a:rPr lang="en-US" altLang="en-US" sz="2600" b="0" i="1" smtClean="0">
                <a:latin typeface="Times New Roman" panose="02020603050405020304" pitchFamily="18" charset="0"/>
                <a:cs typeface="Times New Roman" panose="02020603050405020304" pitchFamily="18" charset="0"/>
              </a:rPr>
              <a:t>RGDP</a:t>
            </a:r>
            <a:r>
              <a:rPr lang="en-US" altLang="en-US" sz="2600" b="0" baseline="-25000" smtClean="0">
                <a:latin typeface="Times New Roman" panose="02020603050405020304" pitchFamily="18" charset="0"/>
                <a:cs typeface="Times New Roman" panose="02020603050405020304" pitchFamily="18" charset="0"/>
              </a:rPr>
              <a:t>1960</a:t>
            </a:r>
            <a:r>
              <a:rPr lang="en-US" altLang="en-US" sz="2600" b="0" smtClean="0">
                <a:latin typeface="Times New Roman" panose="02020603050405020304" pitchFamily="18" charset="0"/>
                <a:cs typeface="Times New Roman" panose="02020603050405020304" pitchFamily="18" charset="0"/>
              </a:rPr>
              <a:t> and </a:t>
            </a:r>
            <a:r>
              <a:rPr lang="en-US" altLang="en-US" sz="2600" b="0" i="1" smtClean="0">
                <a:latin typeface="Times New Roman" panose="02020603050405020304" pitchFamily="18" charset="0"/>
                <a:cs typeface="Times New Roman" panose="02020603050405020304" pitchFamily="18" charset="0"/>
              </a:rPr>
              <a:t>B</a:t>
            </a:r>
            <a:r>
              <a:rPr lang="en-US" altLang="en-US" sz="2600" b="0" baseline="-25000" smtClean="0">
                <a:latin typeface="Times New Roman" panose="02020603050405020304" pitchFamily="18" charset="0"/>
                <a:cs typeface="Times New Roman" panose="02020603050405020304" pitchFamily="18" charset="0"/>
              </a:rPr>
              <a:t>2</a:t>
            </a:r>
            <a:r>
              <a:rPr lang="en-US" altLang="en-US" sz="2600" b="0" smtClean="0">
                <a:latin typeface="Times New Roman" panose="02020603050405020304" pitchFamily="18" charset="0"/>
                <a:cs typeface="Times New Roman" panose="02020603050405020304" pitchFamily="18" charset="0"/>
              </a:rPr>
              <a:t> = ln (l+</a:t>
            </a:r>
            <a:r>
              <a:rPr lang="en-US" altLang="en-US" sz="2600" b="0" i="1" smtClean="0">
                <a:latin typeface="Times New Roman" panose="02020603050405020304" pitchFamily="18" charset="0"/>
                <a:cs typeface="Times New Roman" panose="02020603050405020304" pitchFamily="18" charset="0"/>
              </a:rPr>
              <a:t>r</a:t>
            </a:r>
            <a:r>
              <a:rPr lang="en-US" altLang="en-US" sz="2600" b="0" smtClean="0">
                <a:latin typeface="Times New Roman" panose="02020603050405020304" pitchFamily="18" charset="0"/>
                <a:cs typeface="Times New Roman" panose="02020603050405020304" pitchFamily="18" charset="0"/>
              </a:rPr>
              <a:t>), this can be rewritten as:</a:t>
            </a:r>
          </a:p>
          <a:p>
            <a:pPr>
              <a:buFontTx/>
              <a:buNone/>
            </a:pPr>
            <a:r>
              <a:rPr lang="en-US" altLang="en-US" sz="2600" b="0" smtClean="0">
                <a:latin typeface="Times New Roman" panose="02020603050405020304" pitchFamily="18" charset="0"/>
                <a:cs typeface="Times New Roman" panose="02020603050405020304" pitchFamily="18" charset="0"/>
              </a:rPr>
              <a:t>ln </a:t>
            </a:r>
            <a:r>
              <a:rPr lang="en-US" altLang="en-US" sz="2600" b="0" i="1" smtClean="0">
                <a:latin typeface="Times New Roman" panose="02020603050405020304" pitchFamily="18" charset="0"/>
                <a:cs typeface="Times New Roman" panose="02020603050405020304" pitchFamily="18" charset="0"/>
              </a:rPr>
              <a:t>RGDP</a:t>
            </a:r>
            <a:r>
              <a:rPr lang="en-US" altLang="en-US" sz="2600" b="0" baseline="-25000" smtClean="0">
                <a:latin typeface="Times New Roman" panose="02020603050405020304" pitchFamily="18" charset="0"/>
                <a:cs typeface="Times New Roman" panose="02020603050405020304" pitchFamily="18" charset="0"/>
              </a:rPr>
              <a:t>t</a:t>
            </a:r>
            <a:r>
              <a:rPr lang="en-US" altLang="en-US" sz="2600" b="0" smtClean="0">
                <a:latin typeface="Times New Roman" panose="02020603050405020304" pitchFamily="18" charset="0"/>
                <a:cs typeface="Times New Roman" panose="02020603050405020304" pitchFamily="18" charset="0"/>
              </a:rPr>
              <a:t> = </a:t>
            </a:r>
            <a:r>
              <a:rPr lang="en-US" altLang="en-US" sz="2600" b="0" i="1" smtClean="0">
                <a:latin typeface="Times New Roman" panose="02020603050405020304" pitchFamily="18" charset="0"/>
                <a:cs typeface="Times New Roman" panose="02020603050405020304" pitchFamily="18" charset="0"/>
              </a:rPr>
              <a:t>B</a:t>
            </a:r>
            <a:r>
              <a:rPr lang="en-US" altLang="en-US" sz="2600" b="0" baseline="-25000" smtClean="0">
                <a:latin typeface="Times New Roman" panose="02020603050405020304" pitchFamily="18" charset="0"/>
                <a:cs typeface="Times New Roman" panose="02020603050405020304" pitchFamily="18" charset="0"/>
              </a:rPr>
              <a:t>1</a:t>
            </a:r>
            <a:r>
              <a:rPr lang="en-US" altLang="en-US" sz="2600" b="0" smtClean="0">
                <a:latin typeface="Times New Roman" panose="02020603050405020304" pitchFamily="18" charset="0"/>
                <a:cs typeface="Times New Roman" panose="02020603050405020304" pitchFamily="18" charset="0"/>
              </a:rPr>
              <a:t> +</a:t>
            </a:r>
            <a:r>
              <a:rPr lang="en-US" altLang="en-US" sz="2600" b="0" i="1" smtClean="0">
                <a:latin typeface="Times New Roman" panose="02020603050405020304" pitchFamily="18" charset="0"/>
                <a:cs typeface="Times New Roman" panose="02020603050405020304" pitchFamily="18" charset="0"/>
              </a:rPr>
              <a:t>B</a:t>
            </a:r>
            <a:r>
              <a:rPr lang="en-US" altLang="en-US" sz="2600" b="0" baseline="-25000" smtClean="0">
                <a:latin typeface="Times New Roman" panose="02020603050405020304" pitchFamily="18" charset="0"/>
                <a:cs typeface="Times New Roman" panose="02020603050405020304" pitchFamily="18" charset="0"/>
              </a:rPr>
              <a:t>2</a:t>
            </a:r>
            <a:r>
              <a:rPr lang="en-US" altLang="en-US" sz="2600" b="0" smtClean="0">
                <a:latin typeface="Times New Roman" panose="02020603050405020304" pitchFamily="18" charset="0"/>
                <a:cs typeface="Times New Roman" panose="02020603050405020304" pitchFamily="18" charset="0"/>
              </a:rPr>
              <a:t> </a:t>
            </a:r>
            <a:r>
              <a:rPr lang="en-US" altLang="en-US" sz="2600" b="0" i="1" smtClean="0">
                <a:latin typeface="Times New Roman" panose="02020603050405020304" pitchFamily="18" charset="0"/>
                <a:cs typeface="Times New Roman" panose="02020603050405020304" pitchFamily="18" charset="0"/>
              </a:rPr>
              <a:t>t+u</a:t>
            </a:r>
            <a:r>
              <a:rPr lang="en-US" altLang="en-US" sz="2600" b="0" i="1" baseline="-25000" smtClean="0">
                <a:latin typeface="Times New Roman" panose="02020603050405020304" pitchFamily="18" charset="0"/>
                <a:cs typeface="Times New Roman" panose="02020603050405020304" pitchFamily="18" charset="0"/>
              </a:rPr>
              <a:t>t      </a:t>
            </a:r>
            <a:r>
              <a:rPr lang="en-US" altLang="en-US" sz="2600" b="0" i="1" smtClean="0">
                <a:latin typeface="Times New Roman" panose="02020603050405020304" pitchFamily="18" charset="0"/>
                <a:cs typeface="Times New Roman" panose="02020603050405020304" pitchFamily="18" charset="0"/>
              </a:rPr>
              <a:t> </a:t>
            </a:r>
            <a:r>
              <a:rPr lang="en-US" altLang="en-US" sz="2600" smtClean="0">
                <a:latin typeface="Times New Roman" panose="02020603050405020304" pitchFamily="18" charset="0"/>
                <a:cs typeface="Times New Roman" panose="02020603050405020304" pitchFamily="18" charset="0"/>
              </a:rPr>
              <a:t>(log-lin model)</a:t>
            </a:r>
          </a:p>
          <a:p>
            <a:pPr lvl="1" algn="just">
              <a:buFont typeface="Wingdings" panose="05000000000000000000" pitchFamily="2" charset="2"/>
              <a:buChar char="Ø"/>
            </a:pPr>
            <a:r>
              <a:rPr lang="en-US" altLang="en-US" sz="2200" smtClean="0">
                <a:latin typeface="Times New Roman" panose="02020603050405020304" pitchFamily="18" charset="0"/>
                <a:cs typeface="Times New Roman" panose="02020603050405020304" pitchFamily="18" charset="0"/>
              </a:rPr>
              <a:t>Model  above </a:t>
            </a:r>
            <a:r>
              <a:rPr lang="en-GB" altLang="en-US" sz="2200" smtClean="0">
                <a:latin typeface="Times New Roman" panose="02020603050405020304" pitchFamily="18" charset="0"/>
                <a:cs typeface="Times New Roman" panose="02020603050405020304" pitchFamily="18" charset="0"/>
              </a:rPr>
              <a:t>is called a </a:t>
            </a:r>
            <a:r>
              <a:rPr lang="en-GB" altLang="en-US" sz="2200" i="1" smtClean="0">
                <a:latin typeface="Times New Roman" panose="02020603050405020304" pitchFamily="18" charset="0"/>
                <a:cs typeface="Times New Roman" panose="02020603050405020304" pitchFamily="18" charset="0"/>
              </a:rPr>
              <a:t>semilog model </a:t>
            </a:r>
            <a:r>
              <a:rPr lang="en-GB" altLang="en-US" sz="2200" smtClean="0">
                <a:latin typeface="Times New Roman" panose="02020603050405020304" pitchFamily="18" charset="0"/>
                <a:cs typeface="Times New Roman" panose="02020603050405020304" pitchFamily="18" charset="0"/>
              </a:rPr>
              <a:t>because only one variable (in this case the regressand) appears in the logarithmic form, whereas the regressor (time here) is in the level or linear form </a:t>
            </a:r>
            <a:endParaRPr lang="en-US" altLang="en-US" sz="2200" i="1"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altLang="en-US" sz="2200" i="1" smtClean="0">
                <a:latin typeface="Times New Roman" panose="02020603050405020304" pitchFamily="18" charset="0"/>
                <a:cs typeface="Times New Roman" panose="02020603050405020304" pitchFamily="18" charset="0"/>
              </a:rPr>
              <a:t>B</a:t>
            </a:r>
            <a:r>
              <a:rPr lang="en-US" altLang="en-US" sz="2200" i="1" baseline="-25000" smtClean="0">
                <a:latin typeface="Times New Roman" panose="02020603050405020304" pitchFamily="18" charset="0"/>
                <a:cs typeface="Times New Roman" panose="02020603050405020304" pitchFamily="18" charset="0"/>
              </a:rPr>
              <a:t>2</a:t>
            </a:r>
            <a:r>
              <a:rPr lang="en-US" altLang="en-US" sz="2200" smtClean="0">
                <a:latin typeface="Times New Roman" panose="02020603050405020304" pitchFamily="18" charset="0"/>
                <a:cs typeface="Times New Roman" panose="02020603050405020304" pitchFamily="18" charset="0"/>
              </a:rPr>
              <a:t> </a:t>
            </a:r>
            <a:r>
              <a:rPr lang="en-US" altLang="en-US" sz="2200" i="1" smtClean="0">
                <a:latin typeface="Times New Roman" panose="02020603050405020304" pitchFamily="18" charset="0"/>
                <a:cs typeface="Times New Roman" panose="02020603050405020304" pitchFamily="18" charset="0"/>
              </a:rPr>
              <a:t>measures the constant proportional or relative change in the regressand for a given absolute change in the value of the regressor:</a:t>
            </a:r>
          </a:p>
          <a:p>
            <a:pPr lvl="1">
              <a:buFont typeface="Wingdings" panose="05000000000000000000" pitchFamily="2" charset="2"/>
              <a:buChar char="Ø"/>
            </a:pPr>
            <a:endParaRPr lang="en-US" altLang="en-US" sz="2200" i="1"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endParaRPr lang="en-US" altLang="en-US" sz="2200" i="1"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altLang="en-US" sz="2200" smtClean="0">
                <a:latin typeface="Times New Roman" panose="02020603050405020304" pitchFamily="18" charset="0"/>
                <a:cs typeface="Times New Roman" panose="02020603050405020304" pitchFamily="18" charset="0"/>
              </a:rPr>
              <a:t>I</a:t>
            </a:r>
            <a:r>
              <a:rPr lang="en-GB" altLang="en-US" sz="2200" smtClean="0">
                <a:latin typeface="Times New Roman" panose="02020603050405020304" pitchFamily="18" charset="0"/>
                <a:cs typeface="Times New Roman" panose="02020603050405020304" pitchFamily="18" charset="0"/>
              </a:rPr>
              <a:t>n practice we multiply </a:t>
            </a:r>
            <a:r>
              <a:rPr lang="en-GB" altLang="en-US" sz="2200" i="1" smtClean="0">
                <a:latin typeface="Times New Roman" panose="02020603050405020304" pitchFamily="18" charset="0"/>
                <a:cs typeface="Times New Roman" panose="02020603050405020304" pitchFamily="18" charset="0"/>
              </a:rPr>
              <a:t>B</a:t>
            </a:r>
            <a:r>
              <a:rPr lang="en-GB" altLang="en-US" sz="2200" i="1" baseline="-25000" smtClean="0">
                <a:latin typeface="Times New Roman" panose="02020603050405020304" pitchFamily="18" charset="0"/>
                <a:cs typeface="Times New Roman" panose="02020603050405020304" pitchFamily="18" charset="0"/>
              </a:rPr>
              <a:t>2</a:t>
            </a:r>
            <a:r>
              <a:rPr lang="en-GB" altLang="en-US" sz="2200" smtClean="0">
                <a:latin typeface="Times New Roman" panose="02020603050405020304" pitchFamily="18" charset="0"/>
                <a:cs typeface="Times New Roman" panose="02020603050405020304" pitchFamily="18" charset="0"/>
              </a:rPr>
              <a:t> by 100 to compute the percentage change, or the growth rate; </a:t>
            </a:r>
            <a:br>
              <a:rPr lang="en-GB" altLang="en-US" sz="2200" smtClean="0">
                <a:latin typeface="Times New Roman" panose="02020603050405020304" pitchFamily="18" charset="0"/>
                <a:cs typeface="Times New Roman" panose="02020603050405020304" pitchFamily="18" charset="0"/>
              </a:rPr>
            </a:br>
            <a:endParaRPr lang="en-US" altLang="en-US" sz="2200" smtClean="0">
              <a:latin typeface="Times New Roman" panose="02020603050405020304" pitchFamily="18" charset="0"/>
              <a:cs typeface="Times New Roman" panose="02020603050405020304" pitchFamily="18" charset="0"/>
            </a:endParaRPr>
          </a:p>
        </p:txBody>
      </p:sp>
      <p:sp>
        <p:nvSpPr>
          <p:cNvPr id="614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3"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4"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6146" name="Object 2"/>
          <p:cNvGraphicFramePr>
            <a:graphicFrameLocks noChangeAspect="1"/>
          </p:cNvGraphicFramePr>
          <p:nvPr/>
        </p:nvGraphicFramePr>
        <p:xfrm>
          <a:off x="1643063" y="4572000"/>
          <a:ext cx="7077075" cy="928688"/>
        </p:xfrm>
        <a:graphic>
          <a:graphicData uri="http://schemas.openxmlformats.org/presentationml/2006/ole">
            <mc:AlternateContent xmlns:mc="http://schemas.openxmlformats.org/markup-compatibility/2006">
              <mc:Choice xmlns:v="urn:schemas-microsoft-com:vml" Requires="v">
                <p:oleObj spid="_x0000_s6165" name="Equation" r:id="rId3" imgW="3098520" imgH="444240" progId="Equation.DSMT4">
                  <p:embed/>
                </p:oleObj>
              </mc:Choice>
              <mc:Fallback>
                <p:oleObj name="Equation" r:id="rId3" imgW="3098520" imgH="4442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4572000"/>
                        <a:ext cx="7077075"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7" name="Footer Placeholder 3"/>
          <p:cNvSpPr>
            <a:spLocks noGrp="1"/>
          </p:cNvSpPr>
          <p:nvPr>
            <p:ph type="ftr" sz="quarter" idx="10"/>
          </p:nvPr>
        </p:nvSpPr>
        <p:spPr>
          <a:xfrm>
            <a:off x="323850" y="5572125"/>
            <a:ext cx="8496300" cy="1285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mtClean="0"/>
          </a:p>
          <a:p>
            <a:pPr eaLnBrk="1" hangingPunct="1"/>
            <a:endParaRPr lang="en-GB" altLang="en-US" smtClean="0"/>
          </a:p>
          <a:p>
            <a:pPr eaLnBrk="1" hangingPunct="1"/>
            <a:r>
              <a:rPr lang="en-GB" altLang="en-US" smtClean="0">
                <a:solidFill>
                  <a:srgbClr val="12349B"/>
                </a:solidFill>
              </a:rPr>
              <a:t>Damodar Gujarati</a:t>
            </a:r>
          </a:p>
          <a:p>
            <a:pPr eaLnBrk="1" hangingPunct="1"/>
            <a:r>
              <a:rPr lang="en-GB" altLang="en-US" i="1" smtClean="0">
                <a:solidFill>
                  <a:srgbClr val="12349B"/>
                </a:solidFill>
              </a:rPr>
              <a:t>Econometrics by Example, </a:t>
            </a:r>
            <a:r>
              <a:rPr lang="en-GB" altLang="en-US" smtClean="0">
                <a:solidFill>
                  <a:srgbClr val="12349B"/>
                </a:solidFill>
              </a:rPr>
              <a:t>second edition</a:t>
            </a:r>
            <a:endParaRPr lang="en-GB" altLang="en-US" i="1" smtClean="0">
              <a:solidFill>
                <a:srgbClr val="12349B"/>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404813"/>
            <a:ext cx="8435975"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smtClean="0">
                <a:solidFill>
                  <a:srgbClr val="12349B"/>
                </a:solidFill>
                <a:latin typeface="Times New Roman" panose="02020603050405020304" pitchFamily="18" charset="0"/>
                <a:cs typeface="Times New Roman" panose="02020603050405020304" pitchFamily="18" charset="0"/>
              </a:rPr>
              <a:t>LOG-LIN OR GROWTH MODELS</a:t>
            </a:r>
          </a:p>
        </p:txBody>
      </p:sp>
      <p:sp>
        <p:nvSpPr>
          <p:cNvPr id="31747" name="Content Placeholder 2"/>
          <p:cNvSpPr>
            <a:spLocks noGrp="1"/>
          </p:cNvSpPr>
          <p:nvPr>
            <p:ph idx="1"/>
          </p:nvPr>
        </p:nvSpPr>
        <p:spPr>
          <a:xfrm>
            <a:off x="250825" y="1125538"/>
            <a:ext cx="8640763" cy="5256212"/>
          </a:xfrm>
        </p:spPr>
        <p:txBody>
          <a:bodyPr/>
          <a:lstStyle/>
          <a:p>
            <a:pPr algn="just">
              <a:buFont typeface="Wingdings" panose="05000000000000000000" pitchFamily="2" charset="2"/>
              <a:buChar char="Ø"/>
            </a:pPr>
            <a:r>
              <a:rPr lang="en-US" altLang="en-US" sz="2400" b="0" smtClean="0">
                <a:latin typeface="Times New Roman" panose="02020603050405020304" pitchFamily="18" charset="0"/>
                <a:cs typeface="Times New Roman" panose="02020603050405020304" pitchFamily="18" charset="0"/>
              </a:rPr>
              <a:t>Using the data on Real GDP for the USA for 1960-2007, we obtain the results given</a:t>
            </a:r>
            <a:r>
              <a:rPr lang="el-GR" altLang="en-US" sz="2400" b="0" smtClean="0">
                <a:latin typeface="Times New Roman" panose="02020603050405020304" pitchFamily="18" charset="0"/>
                <a:cs typeface="Times New Roman" panose="02020603050405020304" pitchFamily="18" charset="0"/>
              </a:rPr>
              <a:t> </a:t>
            </a:r>
            <a:r>
              <a:rPr lang="en-US" altLang="en-US" sz="2400" b="0" smtClean="0">
                <a:latin typeface="Times New Roman" panose="02020603050405020304" pitchFamily="18" charset="0"/>
                <a:cs typeface="Times New Roman" panose="02020603050405020304" pitchFamily="18" charset="0"/>
              </a:rPr>
              <a:t>below.</a:t>
            </a:r>
          </a:p>
          <a:p>
            <a:pPr algn="just">
              <a:buFont typeface="Wingdings" panose="05000000000000000000" pitchFamily="2" charset="2"/>
              <a:buChar char="Ø"/>
            </a:pPr>
            <a:endParaRPr lang="en-US" altLang="en-US" sz="24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altLang="en-US" sz="2400" b="0" smtClean="0">
              <a:latin typeface="Times New Roman" panose="02020603050405020304" pitchFamily="18" charset="0"/>
              <a:cs typeface="Times New Roman" panose="02020603050405020304" pitchFamily="18" charset="0"/>
            </a:endParaRPr>
          </a:p>
          <a:p>
            <a:pPr algn="just">
              <a:buFontTx/>
              <a:buNone/>
            </a:pPr>
            <a:r>
              <a:rPr lang="en-US" altLang="en-US" sz="2400" b="0" smtClean="0">
                <a:latin typeface="Times New Roman" panose="02020603050405020304" pitchFamily="18" charset="0"/>
                <a:cs typeface="Times New Roman" panose="02020603050405020304" pitchFamily="18" charset="0"/>
              </a:rPr>
              <a:t>                                   [Insert Table 2.6 about here]</a:t>
            </a:r>
          </a:p>
          <a:p>
            <a:pPr algn="just">
              <a:buFont typeface="Wingdings" panose="05000000000000000000" pitchFamily="2" charset="2"/>
              <a:buChar char="Ø"/>
            </a:pPr>
            <a:endParaRPr lang="en-US" altLang="en-US" sz="24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altLang="en-US" sz="24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altLang="en-US" sz="24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altLang="en-US" sz="24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altLang="en-US" sz="2400" b="0" smtClean="0">
                <a:latin typeface="Times New Roman" panose="02020603050405020304" pitchFamily="18" charset="0"/>
                <a:cs typeface="Times New Roman" panose="02020603050405020304" pitchFamily="18" charset="0"/>
              </a:rPr>
              <a:t>These results show that over the period of 1960-2007 the USA's real GDP had been increasing at the rate of 3.15% per year. This growth rate is statistically significant, for the estimated </a:t>
            </a:r>
            <a:r>
              <a:rPr lang="en-US" altLang="en-US" sz="2400" b="0" i="1" smtClean="0">
                <a:latin typeface="Times New Roman" panose="02020603050405020304" pitchFamily="18" charset="0"/>
                <a:cs typeface="Times New Roman" panose="02020603050405020304" pitchFamily="18" charset="0"/>
              </a:rPr>
              <a:t>t</a:t>
            </a:r>
            <a:r>
              <a:rPr lang="en-US" altLang="en-US" sz="2400" b="0" smtClean="0">
                <a:latin typeface="Times New Roman" panose="02020603050405020304" pitchFamily="18" charset="0"/>
                <a:cs typeface="Times New Roman" panose="02020603050405020304" pitchFamily="18" charset="0"/>
              </a:rPr>
              <a:t> value of about 90.82 is highly significant.</a:t>
            </a:r>
          </a:p>
          <a:p>
            <a:pPr algn="just">
              <a:buFont typeface="Wingdings" panose="05000000000000000000" pitchFamily="2" charset="2"/>
              <a:buChar char="Ø"/>
            </a:pPr>
            <a:endParaRPr lang="en-US" altLang="en-US" sz="2400" b="0" smtClean="0">
              <a:latin typeface="Times New Roman" panose="02020603050405020304" pitchFamily="18" charset="0"/>
              <a:cs typeface="Times New Roman" panose="02020603050405020304" pitchFamily="18" charset="0"/>
            </a:endParaRPr>
          </a:p>
        </p:txBody>
      </p:sp>
      <p:sp>
        <p:nvSpPr>
          <p:cNvPr id="3174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4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3"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3175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928813"/>
            <a:ext cx="64293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le 1"/>
          <p:cNvSpPr>
            <a:spLocks noGrp="1"/>
          </p:cNvSpPr>
          <p:nvPr>
            <p:ph type="title"/>
          </p:nvPr>
        </p:nvSpPr>
        <p:spPr bwMode="auto">
          <a:xfrm>
            <a:off x="457200" y="214313"/>
            <a:ext cx="8435975" cy="766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smtClean="0">
                <a:solidFill>
                  <a:srgbClr val="12349B"/>
                </a:solidFill>
                <a:latin typeface="Times New Roman" panose="02020603050405020304" pitchFamily="18" charset="0"/>
                <a:cs typeface="Times New Roman" panose="02020603050405020304" pitchFamily="18" charset="0"/>
              </a:rPr>
              <a:t>STANDARDIZED VARIABLES</a:t>
            </a:r>
          </a:p>
        </p:txBody>
      </p:sp>
      <p:sp>
        <p:nvSpPr>
          <p:cNvPr id="7174" name="Content Placeholder 2"/>
          <p:cNvSpPr>
            <a:spLocks noGrp="1"/>
          </p:cNvSpPr>
          <p:nvPr>
            <p:ph idx="1"/>
          </p:nvPr>
        </p:nvSpPr>
        <p:spPr>
          <a:xfrm>
            <a:off x="468313" y="785813"/>
            <a:ext cx="8280400" cy="4659312"/>
          </a:xfrm>
        </p:spPr>
        <p:txBody>
          <a:bodyPr/>
          <a:lstStyle/>
          <a:p>
            <a:pPr algn="just">
              <a:buFont typeface="Wingdings" panose="05000000000000000000" pitchFamily="2" charset="2"/>
              <a:buChar char="Ø"/>
            </a:pPr>
            <a:r>
              <a:rPr lang="en-US" altLang="en-US" sz="2800" b="0" smtClean="0">
                <a:latin typeface="Times New Roman" panose="02020603050405020304" pitchFamily="18" charset="0"/>
                <a:cs typeface="Times New Roman" panose="02020603050405020304" pitchFamily="18" charset="0"/>
              </a:rPr>
              <a:t>The regressand and regressors are not necessarily</a:t>
            </a:r>
          </a:p>
          <a:p>
            <a:pPr algn="just">
              <a:buFontTx/>
              <a:buNone/>
            </a:pPr>
            <a:r>
              <a:rPr lang="en-US" altLang="en-US" sz="2800" b="0" smtClean="0">
                <a:latin typeface="Times New Roman" panose="02020603050405020304" pitchFamily="18" charset="0"/>
                <a:cs typeface="Times New Roman" panose="02020603050405020304" pitchFamily="18" charset="0"/>
              </a:rPr>
              <a:t>expressed in the same unit of measurement.</a:t>
            </a:r>
          </a:p>
          <a:p>
            <a:pPr algn="just">
              <a:buFont typeface="Wingdings" panose="05000000000000000000" pitchFamily="2" charset="2"/>
              <a:buChar char="Ø"/>
            </a:pPr>
            <a:r>
              <a:rPr lang="en-US" altLang="en-US" sz="2800" b="0" smtClean="0">
                <a:latin typeface="Times New Roman" panose="02020603050405020304" pitchFamily="18" charset="0"/>
                <a:cs typeface="Times New Roman" panose="02020603050405020304" pitchFamily="18" charset="0"/>
                <a:hlinkClick r:id="rId3"/>
              </a:rPr>
              <a:t>Standardization</a:t>
            </a:r>
            <a:r>
              <a:rPr lang="en-US" altLang="en-US" sz="2800" b="0" smtClean="0">
                <a:latin typeface="Times New Roman" panose="02020603050405020304" pitchFamily="18" charset="0"/>
                <a:cs typeface="Times New Roman" panose="02020603050405020304" pitchFamily="18" charset="0"/>
              </a:rPr>
              <a:t> is the process of putting different variables on the same scale.</a:t>
            </a:r>
          </a:p>
          <a:p>
            <a:pPr algn="just" eaLnBrk="1" hangingPunct="1">
              <a:buFont typeface="Wingdings" panose="05000000000000000000" pitchFamily="2" charset="2"/>
              <a:buChar char="Ø"/>
            </a:pPr>
            <a:r>
              <a:rPr lang="en-US" altLang="en-US" sz="2800" b="0" smtClean="0">
                <a:latin typeface="Times New Roman" panose="02020603050405020304" pitchFamily="18" charset="0"/>
                <a:cs typeface="Times New Roman" panose="02020603050405020304" pitchFamily="18" charset="0"/>
              </a:rPr>
              <a:t>We can avoid the problem of having variables measured in different units by expressing them in standardized form:</a:t>
            </a:r>
          </a:p>
          <a:p>
            <a:pPr algn="l" eaLnBrk="1" hangingPunct="1">
              <a:buFont typeface="Wingdings" panose="05000000000000000000" pitchFamily="2" charset="2"/>
              <a:buChar char="Ø"/>
            </a:pPr>
            <a:endParaRPr lang="en-US" altLang="en-US" sz="2800" b="0" smtClean="0">
              <a:latin typeface="Times New Roman" panose="02020603050405020304" pitchFamily="18" charset="0"/>
              <a:cs typeface="Times New Roman" panose="02020603050405020304" pitchFamily="18" charset="0"/>
            </a:endParaRPr>
          </a:p>
          <a:p>
            <a:pPr algn="l" eaLnBrk="1" hangingPunct="1">
              <a:buFont typeface="Wingdings" panose="05000000000000000000" pitchFamily="2" charset="2"/>
              <a:buChar char="Ø"/>
            </a:pPr>
            <a:endParaRPr lang="en-US" altLang="en-US" sz="2800" b="0" smtClean="0">
              <a:latin typeface="Times New Roman" panose="02020603050405020304" pitchFamily="18" charset="0"/>
              <a:cs typeface="Times New Roman" panose="02020603050405020304" pitchFamily="18" charset="0"/>
            </a:endParaRPr>
          </a:p>
          <a:p>
            <a:pPr algn="just" eaLnBrk="1" hangingPunct="1">
              <a:buFontTx/>
              <a:buNone/>
            </a:pPr>
            <a:r>
              <a:rPr lang="en-US" altLang="en-US" sz="2800" b="0" smtClean="0">
                <a:latin typeface="Times New Roman" panose="02020603050405020304" pitchFamily="18" charset="0"/>
                <a:cs typeface="Times New Roman" panose="02020603050405020304" pitchFamily="18" charset="0"/>
              </a:rPr>
              <a:t>	where </a:t>
            </a:r>
            <a:r>
              <a:rPr lang="en-US" altLang="en-US" sz="2800" b="0" i="1" smtClean="0">
                <a:latin typeface="Times New Roman" panose="02020603050405020304" pitchFamily="18" charset="0"/>
                <a:cs typeface="Times New Roman" panose="02020603050405020304" pitchFamily="18" charset="0"/>
              </a:rPr>
              <a:t>S</a:t>
            </a:r>
            <a:r>
              <a:rPr lang="en-US" altLang="en-US" sz="2800" b="0" baseline="-25000" smtClean="0">
                <a:latin typeface="Times New Roman" panose="02020603050405020304" pitchFamily="18" charset="0"/>
                <a:cs typeface="Times New Roman" panose="02020603050405020304" pitchFamily="18" charset="0"/>
              </a:rPr>
              <a:t>Y</a:t>
            </a:r>
            <a:r>
              <a:rPr lang="en-US" altLang="en-US" sz="2800" b="0" smtClean="0">
                <a:latin typeface="Times New Roman" panose="02020603050405020304" pitchFamily="18" charset="0"/>
                <a:cs typeface="Times New Roman" panose="02020603050405020304" pitchFamily="18" charset="0"/>
              </a:rPr>
              <a:t> and </a:t>
            </a:r>
            <a:r>
              <a:rPr lang="en-US" altLang="en-US" sz="2800" b="0" i="1" smtClean="0">
                <a:latin typeface="Times New Roman" panose="02020603050405020304" pitchFamily="18" charset="0"/>
                <a:cs typeface="Times New Roman" panose="02020603050405020304" pitchFamily="18" charset="0"/>
              </a:rPr>
              <a:t>S</a:t>
            </a:r>
            <a:r>
              <a:rPr lang="en-US" altLang="en-US" sz="2800" b="0" baseline="-25000" smtClean="0">
                <a:latin typeface="Times New Roman" panose="02020603050405020304" pitchFamily="18" charset="0"/>
                <a:cs typeface="Times New Roman" panose="02020603050405020304" pitchFamily="18" charset="0"/>
              </a:rPr>
              <a:t>X</a:t>
            </a:r>
            <a:r>
              <a:rPr lang="en-US" altLang="en-US" sz="2800" b="0" smtClean="0">
                <a:latin typeface="Times New Roman" panose="02020603050405020304" pitchFamily="18" charset="0"/>
                <a:cs typeface="Times New Roman" panose="02020603050405020304" pitchFamily="18" charset="0"/>
              </a:rPr>
              <a:t> are the sample standard deviations and     and     are the sample means of </a:t>
            </a:r>
            <a:r>
              <a:rPr lang="en-US" altLang="en-US" sz="2800" b="0" i="1" smtClean="0">
                <a:latin typeface="Times New Roman" panose="02020603050405020304" pitchFamily="18" charset="0"/>
                <a:cs typeface="Times New Roman" panose="02020603050405020304" pitchFamily="18" charset="0"/>
              </a:rPr>
              <a:t>Y</a:t>
            </a:r>
            <a:r>
              <a:rPr lang="en-US" altLang="en-US" sz="2800" b="0" smtClean="0">
                <a:latin typeface="Times New Roman" panose="02020603050405020304" pitchFamily="18" charset="0"/>
                <a:cs typeface="Times New Roman" panose="02020603050405020304" pitchFamily="18" charset="0"/>
              </a:rPr>
              <a:t> and </a:t>
            </a:r>
            <a:r>
              <a:rPr lang="en-US" altLang="en-US" sz="2800" b="0" i="1" smtClean="0">
                <a:latin typeface="Times New Roman" panose="02020603050405020304" pitchFamily="18" charset="0"/>
                <a:cs typeface="Times New Roman" panose="02020603050405020304" pitchFamily="18" charset="0"/>
              </a:rPr>
              <a:t>X</a:t>
            </a:r>
            <a:r>
              <a:rPr lang="en-US" altLang="en-US" sz="2800" b="0" smtClean="0">
                <a:latin typeface="Times New Roman" panose="02020603050405020304" pitchFamily="18" charset="0"/>
                <a:cs typeface="Times New Roman" panose="02020603050405020304" pitchFamily="18" charset="0"/>
              </a:rPr>
              <a:t>, respectively</a:t>
            </a:r>
          </a:p>
        </p:txBody>
      </p:sp>
      <p:sp>
        <p:nvSpPr>
          <p:cNvPr id="717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7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7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78"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7170" name="Object 9"/>
          <p:cNvGraphicFramePr>
            <a:graphicFrameLocks noChangeAspect="1"/>
          </p:cNvGraphicFramePr>
          <p:nvPr/>
        </p:nvGraphicFramePr>
        <p:xfrm>
          <a:off x="3929063" y="3857625"/>
          <a:ext cx="3738562" cy="1223963"/>
        </p:xfrm>
        <a:graphic>
          <a:graphicData uri="http://schemas.openxmlformats.org/presentationml/2006/ole">
            <mc:AlternateContent xmlns:mc="http://schemas.openxmlformats.org/markup-compatibility/2006">
              <mc:Choice xmlns:v="urn:schemas-microsoft-com:vml" Requires="v">
                <p:oleObj spid="_x0000_s7203" r:id="rId4" imgW="1625600" imgH="533400" progId="Equation.DSMT4">
                  <p:embed/>
                </p:oleObj>
              </mc:Choice>
              <mc:Fallback>
                <p:oleObj r:id="rId4" imgW="1625600" imgH="5334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063" y="3857625"/>
                        <a:ext cx="3738562" cy="122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9"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0"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7171" name="Object 18"/>
          <p:cNvGraphicFramePr>
            <a:graphicFrameLocks noChangeAspect="1"/>
          </p:cNvGraphicFramePr>
          <p:nvPr/>
        </p:nvGraphicFramePr>
        <p:xfrm>
          <a:off x="1714500" y="5429250"/>
          <a:ext cx="360363" cy="677863"/>
        </p:xfrm>
        <a:graphic>
          <a:graphicData uri="http://schemas.openxmlformats.org/presentationml/2006/ole">
            <mc:AlternateContent xmlns:mc="http://schemas.openxmlformats.org/markup-compatibility/2006">
              <mc:Choice xmlns:v="urn:schemas-microsoft-com:vml" Requires="v">
                <p:oleObj spid="_x0000_s7204" r:id="rId6" imgW="164957" imgH="304536" progId="Equation.DSMT4">
                  <p:embed/>
                </p:oleObj>
              </mc:Choice>
              <mc:Fallback>
                <p:oleObj r:id="rId6" imgW="164957" imgH="304536"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500" y="5429250"/>
                        <a:ext cx="360363" cy="67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7172" name="Object 20"/>
          <p:cNvGraphicFramePr>
            <a:graphicFrameLocks noChangeAspect="1"/>
          </p:cNvGraphicFramePr>
          <p:nvPr/>
        </p:nvGraphicFramePr>
        <p:xfrm>
          <a:off x="2928938" y="5572125"/>
          <a:ext cx="360362" cy="531813"/>
        </p:xfrm>
        <a:graphic>
          <a:graphicData uri="http://schemas.openxmlformats.org/presentationml/2006/ole">
            <mc:AlternateContent xmlns:mc="http://schemas.openxmlformats.org/markup-compatibility/2006">
              <mc:Choice xmlns:v="urn:schemas-microsoft-com:vml" Requires="v">
                <p:oleObj spid="_x0000_s7205" r:id="rId8" imgW="177569" imgH="266353" progId="Equation.DSMT4">
                  <p:embed/>
                </p:oleObj>
              </mc:Choice>
              <mc:Fallback>
                <p:oleObj r:id="rId8" imgW="177569" imgH="266353" progId="Equation.DSMT4">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8938" y="5572125"/>
                        <a:ext cx="360362"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404813"/>
            <a:ext cx="8435975"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smtClean="0">
                <a:solidFill>
                  <a:srgbClr val="12349B"/>
                </a:solidFill>
                <a:latin typeface="Times New Roman" panose="02020603050405020304" pitchFamily="18" charset="0"/>
                <a:cs typeface="Times New Roman" panose="02020603050405020304" pitchFamily="18" charset="0"/>
              </a:rPr>
              <a:t>STANDARDIZED VARIABLES</a:t>
            </a:r>
          </a:p>
        </p:txBody>
      </p:sp>
      <p:sp>
        <p:nvSpPr>
          <p:cNvPr id="33795" name="Content Placeholder 2"/>
          <p:cNvSpPr>
            <a:spLocks noGrp="1"/>
          </p:cNvSpPr>
          <p:nvPr>
            <p:ph idx="1"/>
          </p:nvPr>
        </p:nvSpPr>
        <p:spPr>
          <a:xfrm>
            <a:off x="468313" y="1052513"/>
            <a:ext cx="8280400" cy="4392612"/>
          </a:xfrm>
        </p:spPr>
        <p:txBody>
          <a:bodyPr/>
          <a:lstStyle/>
          <a:p>
            <a:pPr algn="just">
              <a:buFont typeface="Wingdings" panose="05000000000000000000" pitchFamily="2" charset="2"/>
              <a:buChar char="Ø"/>
            </a:pPr>
            <a:r>
              <a:rPr lang="en-US" altLang="en-US" sz="2800" b="0" smtClean="0">
                <a:latin typeface="Times New Roman" panose="02020603050405020304" pitchFamily="18" charset="0"/>
                <a:cs typeface="Times New Roman" panose="02020603050405020304" pitchFamily="18" charset="0"/>
              </a:rPr>
              <a:t>The mean value of a standardized variable is always zero and its standard deviation value is always 1.</a:t>
            </a:r>
          </a:p>
          <a:p>
            <a:pPr algn="just">
              <a:buFont typeface="Wingdings" panose="05000000000000000000" pitchFamily="2" charset="2"/>
              <a:buChar char="Ø"/>
            </a:pPr>
            <a:r>
              <a:rPr lang="en-US" altLang="en-US" sz="2800" b="0" smtClean="0">
                <a:latin typeface="Times New Roman" panose="02020603050405020304" pitchFamily="18" charset="0"/>
                <a:cs typeface="Times New Roman" panose="02020603050405020304" pitchFamily="18" charset="0"/>
              </a:rPr>
              <a:t>The standard deviation is the average deviation of a random variable from its mean</a:t>
            </a:r>
          </a:p>
          <a:p>
            <a:pPr algn="just">
              <a:buFont typeface="Wingdings" panose="05000000000000000000" pitchFamily="2" charset="2"/>
              <a:buChar char="Ø"/>
            </a:pPr>
            <a:r>
              <a:rPr lang="en-US" altLang="en-US" sz="2800" b="0" smtClean="0">
                <a:latin typeface="Times New Roman" panose="02020603050405020304" pitchFamily="18" charset="0"/>
                <a:cs typeface="Times New Roman" panose="02020603050405020304" pitchFamily="18" charset="0"/>
              </a:rPr>
              <a:t>A unit increase in a variable is equal to its standard deviation</a:t>
            </a:r>
          </a:p>
          <a:p>
            <a:pPr algn="just">
              <a:buFont typeface="Wingdings" panose="05000000000000000000" pitchFamily="2" charset="2"/>
              <a:buChar char="Ø"/>
            </a:pPr>
            <a:r>
              <a:rPr lang="en-US" altLang="en-US" sz="2800" b="0" smtClean="0">
                <a:latin typeface="Times New Roman" panose="02020603050405020304" pitchFamily="18" charset="0"/>
                <a:cs typeface="Times New Roman" panose="02020603050405020304" pitchFamily="18" charset="0"/>
              </a:rPr>
              <a:t>Thus, a standardized coefficient </a:t>
            </a:r>
            <a:r>
              <a:rPr lang="el-GR" altLang="en-US" sz="2800" b="0" i="1" smtClean="0">
                <a:latin typeface="Times New Roman" panose="02020603050405020304" pitchFamily="18" charset="0"/>
                <a:cs typeface="Times New Roman" panose="02020603050405020304" pitchFamily="18" charset="0"/>
              </a:rPr>
              <a:t>β</a:t>
            </a:r>
            <a:r>
              <a:rPr lang="en-US" altLang="en-US" sz="2800" b="0" i="1" baseline="-25000" smtClean="0">
                <a:latin typeface="Times New Roman" panose="02020603050405020304" pitchFamily="18" charset="0"/>
                <a:cs typeface="Times New Roman" panose="02020603050405020304" pitchFamily="18" charset="0"/>
              </a:rPr>
              <a:t>k</a:t>
            </a:r>
            <a:r>
              <a:rPr lang="en-US" altLang="en-US" sz="2800" b="0" smtClean="0">
                <a:latin typeface="Times New Roman" panose="02020603050405020304" pitchFamily="18" charset="0"/>
                <a:cs typeface="Times New Roman" panose="02020603050405020304" pitchFamily="18" charset="0"/>
              </a:rPr>
              <a:t> tells you what multiple or fraction of a typical deviation in</a:t>
            </a:r>
            <a:r>
              <a:rPr lang="el-GR" altLang="en-US" sz="2800" b="0" smtClean="0">
                <a:latin typeface="Times New Roman" panose="02020603050405020304" pitchFamily="18" charset="0"/>
                <a:cs typeface="Times New Roman" panose="02020603050405020304" pitchFamily="18" charset="0"/>
              </a:rPr>
              <a:t> </a:t>
            </a:r>
            <a:r>
              <a:rPr lang="en-US" altLang="en-US" sz="2800" b="0" i="1" smtClean="0">
                <a:latin typeface="Times New Roman" panose="02020603050405020304" pitchFamily="18" charset="0"/>
                <a:cs typeface="Times New Roman" panose="02020603050405020304" pitchFamily="18" charset="0"/>
              </a:rPr>
              <a:t>y</a:t>
            </a:r>
            <a:r>
              <a:rPr lang="en-US" altLang="en-US" sz="2800" b="0" i="1" baseline="-25000" smtClean="0">
                <a:latin typeface="Times New Roman" panose="02020603050405020304" pitchFamily="18" charset="0"/>
                <a:cs typeface="Times New Roman" panose="02020603050405020304" pitchFamily="18" charset="0"/>
              </a:rPr>
              <a:t>t</a:t>
            </a:r>
            <a:r>
              <a:rPr lang="en-US" altLang="en-US" sz="2800" b="0" smtClean="0">
                <a:latin typeface="Times New Roman" panose="02020603050405020304" pitchFamily="18" charset="0"/>
                <a:cs typeface="Times New Roman" panose="02020603050405020304" pitchFamily="18" charset="0"/>
              </a:rPr>
              <a:t>  is caused by a typical deviation in the </a:t>
            </a:r>
            <a:r>
              <a:rPr lang="en-US" altLang="en-US" sz="2800" b="0" i="1" smtClean="0">
                <a:latin typeface="Times New Roman" panose="02020603050405020304" pitchFamily="18" charset="0"/>
                <a:cs typeface="Times New Roman" panose="02020603050405020304" pitchFamily="18" charset="0"/>
              </a:rPr>
              <a:t>k</a:t>
            </a:r>
            <a:r>
              <a:rPr lang="en-US" altLang="en-US" sz="2800" b="0" smtClean="0">
                <a:latin typeface="Times New Roman" panose="02020603050405020304" pitchFamily="18" charset="0"/>
                <a:cs typeface="Times New Roman" panose="02020603050405020304" pitchFamily="18" charset="0"/>
              </a:rPr>
              <a:t>-th regressor</a:t>
            </a:r>
            <a:r>
              <a:rPr lang="en-US" altLang="el-GR" sz="2800" b="0" smtClean="0"/>
              <a:t>.</a:t>
            </a:r>
            <a:endParaRPr lang="en-US" altLang="en-US" sz="2800" b="0" smtClean="0">
              <a:latin typeface="Times New Roman" panose="02020603050405020304" pitchFamily="18" charset="0"/>
              <a:cs typeface="Times New Roman" panose="02020603050405020304" pitchFamily="18" charset="0"/>
            </a:endParaRPr>
          </a:p>
          <a:p>
            <a:pPr algn="just" eaLnBrk="1" hangingPunct="1">
              <a:buFontTx/>
              <a:buNone/>
            </a:pPr>
            <a:r>
              <a:rPr lang="en-US" altLang="en-US" sz="2800" b="0" smtClean="0">
                <a:latin typeface="Times New Roman" panose="02020603050405020304" pitchFamily="18" charset="0"/>
                <a:cs typeface="Times New Roman" panose="02020603050405020304" pitchFamily="18" charset="0"/>
              </a:rPr>
              <a:t>	</a:t>
            </a:r>
          </a:p>
        </p:txBody>
      </p:sp>
      <p:sp>
        <p:nvSpPr>
          <p:cNvPr id="3379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79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79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79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1"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2"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p:cNvSpPr>
            <a:spLocks noGrp="1"/>
          </p:cNvSpPr>
          <p:nvPr>
            <p:ph type="title"/>
          </p:nvPr>
        </p:nvSpPr>
        <p:spPr bwMode="auto">
          <a:xfrm>
            <a:off x="457200" y="0"/>
            <a:ext cx="8435975"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smtClean="0">
                <a:solidFill>
                  <a:srgbClr val="12349B"/>
                </a:solidFill>
                <a:latin typeface="Times New Roman" panose="02020603050405020304" pitchFamily="18" charset="0"/>
                <a:cs typeface="Times New Roman" panose="02020603050405020304" pitchFamily="18" charset="0"/>
              </a:rPr>
              <a:t>STANDARDIZED VARIABLES</a:t>
            </a:r>
          </a:p>
        </p:txBody>
      </p:sp>
      <p:sp>
        <p:nvSpPr>
          <p:cNvPr id="8197" name="Content Placeholder 2"/>
          <p:cNvSpPr>
            <a:spLocks noGrp="1"/>
          </p:cNvSpPr>
          <p:nvPr>
            <p:ph idx="1"/>
          </p:nvPr>
        </p:nvSpPr>
        <p:spPr>
          <a:xfrm>
            <a:off x="468313" y="785813"/>
            <a:ext cx="8280400" cy="5451475"/>
          </a:xfrm>
        </p:spPr>
        <p:txBody>
          <a:bodyPr/>
          <a:lstStyle/>
          <a:p>
            <a:pPr algn="l" eaLnBrk="1" hangingPunct="1">
              <a:buFont typeface="Wingdings" panose="05000000000000000000" pitchFamily="2" charset="2"/>
              <a:buChar char="Ø"/>
            </a:pPr>
            <a:r>
              <a:rPr lang="en-US" altLang="en-US" sz="2800" b="0" smtClean="0">
                <a:latin typeface="Times New Roman" panose="02020603050405020304" pitchFamily="18" charset="0"/>
                <a:cs typeface="Times New Roman" panose="02020603050405020304" pitchFamily="18" charset="0"/>
              </a:rPr>
              <a:t>Suppose you run the following regression:</a:t>
            </a:r>
          </a:p>
          <a:p>
            <a:pPr algn="l" eaLnBrk="1" hangingPunct="1">
              <a:buFont typeface="Wingdings" panose="05000000000000000000" pitchFamily="2" charset="2"/>
              <a:buChar char="Ø"/>
            </a:pPr>
            <a:endParaRPr lang="en-US" altLang="en-US" sz="2800" b="0" smtClean="0">
              <a:latin typeface="Times New Roman" panose="02020603050405020304" pitchFamily="18" charset="0"/>
              <a:cs typeface="Times New Roman" panose="02020603050405020304" pitchFamily="18" charset="0"/>
            </a:endParaRPr>
          </a:p>
          <a:p>
            <a:pPr algn="l" eaLnBrk="1" hangingPunct="1">
              <a:buFont typeface="Wingdings" panose="05000000000000000000" pitchFamily="2" charset="2"/>
              <a:buChar char="Ø"/>
            </a:pPr>
            <a:endParaRPr lang="en-US" altLang="en-US" sz="28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altLang="en-US" sz="2800" b="0" smtClean="0">
                <a:latin typeface="Times New Roman" panose="02020603050405020304" pitchFamily="18" charset="0"/>
                <a:cs typeface="Times New Roman" panose="02020603050405020304" pitchFamily="18" charset="0"/>
              </a:rPr>
              <a:t>The slope coefficient in this regression is interpreted as follows: if the standardized regressor increases by one standard deviation unit, on average, the standardized regressand increases by  standard deviation units. </a:t>
            </a:r>
          </a:p>
          <a:p>
            <a:pPr algn="just">
              <a:buFont typeface="Wingdings" panose="05000000000000000000" pitchFamily="2" charset="2"/>
              <a:buChar char="Ø"/>
            </a:pPr>
            <a:r>
              <a:rPr lang="en-US" altLang="en-US" sz="2800" b="0" i="1" u="sng" smtClean="0">
                <a:latin typeface="Times New Roman" panose="02020603050405020304" pitchFamily="18" charset="0"/>
                <a:cs typeface="Times New Roman" panose="02020603050405020304" pitchFamily="18" charset="0"/>
              </a:rPr>
              <a:t>Note</a:t>
            </a:r>
            <a:r>
              <a:rPr lang="en-US" altLang="en-US" sz="2800" b="0" smtClean="0">
                <a:latin typeface="Times New Roman" panose="02020603050405020304" pitchFamily="18" charset="0"/>
                <a:cs typeface="Times New Roman" panose="02020603050405020304" pitchFamily="18" charset="0"/>
              </a:rPr>
              <a:t>: unlike the usual OLS regression, we measure the impact of a regressor not in terms of the original units in which </a:t>
            </a:r>
            <a:r>
              <a:rPr lang="en-US" altLang="en-US" sz="2800" b="0" i="1" smtClean="0">
                <a:latin typeface="Times New Roman" panose="02020603050405020304" pitchFamily="18" charset="0"/>
                <a:cs typeface="Times New Roman" panose="02020603050405020304" pitchFamily="18" charset="0"/>
              </a:rPr>
              <a:t>Y</a:t>
            </a:r>
            <a:r>
              <a:rPr lang="en-US" altLang="en-US" sz="2800" b="0" smtClean="0">
                <a:latin typeface="Times New Roman" panose="02020603050405020304" pitchFamily="18" charset="0"/>
                <a:cs typeface="Times New Roman" panose="02020603050405020304" pitchFamily="18" charset="0"/>
              </a:rPr>
              <a:t> and </a:t>
            </a:r>
            <a:r>
              <a:rPr lang="en-US" altLang="en-US" sz="2800" b="0" i="1" smtClean="0">
                <a:latin typeface="Times New Roman" panose="02020603050405020304" pitchFamily="18" charset="0"/>
                <a:cs typeface="Times New Roman" panose="02020603050405020304" pitchFamily="18" charset="0"/>
              </a:rPr>
              <a:t>X</a:t>
            </a:r>
            <a:r>
              <a:rPr lang="en-US" altLang="en-US" sz="2800" b="0" smtClean="0">
                <a:latin typeface="Times New Roman" panose="02020603050405020304" pitchFamily="18" charset="0"/>
                <a:cs typeface="Times New Roman" panose="02020603050405020304" pitchFamily="18" charset="0"/>
              </a:rPr>
              <a:t> are measured, but in standard deviation units.</a:t>
            </a:r>
          </a:p>
        </p:txBody>
      </p:sp>
      <p:sp>
        <p:nvSpPr>
          <p:cNvPr id="819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19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1"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2"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3"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4"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8194" name="Object 2"/>
          <p:cNvGraphicFramePr>
            <a:graphicFrameLocks noChangeAspect="1"/>
          </p:cNvGraphicFramePr>
          <p:nvPr/>
        </p:nvGraphicFramePr>
        <p:xfrm>
          <a:off x="2428875" y="1285875"/>
          <a:ext cx="3502025" cy="690563"/>
        </p:xfrm>
        <a:graphic>
          <a:graphicData uri="http://schemas.openxmlformats.org/presentationml/2006/ole">
            <mc:AlternateContent xmlns:mc="http://schemas.openxmlformats.org/markup-compatibility/2006">
              <mc:Choice xmlns:v="urn:schemas-microsoft-com:vml" Requires="v">
                <p:oleObj spid="_x0000_s8219" name="Εξίσωση" r:id="rId3" imgW="1244520" imgH="241200" progId="Equation.3">
                  <p:embed/>
                </p:oleObj>
              </mc:Choice>
              <mc:Fallback>
                <p:oleObj name="Εξίσωση" r:id="rId3" imgW="1244520" imgH="241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1285875"/>
                        <a:ext cx="3502025"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noChangeAspect="1"/>
          </p:cNvGraphicFramePr>
          <p:nvPr/>
        </p:nvGraphicFramePr>
        <p:xfrm>
          <a:off x="6929438" y="3643313"/>
          <a:ext cx="384175" cy="568325"/>
        </p:xfrm>
        <a:graphic>
          <a:graphicData uri="http://schemas.openxmlformats.org/presentationml/2006/ole">
            <mc:AlternateContent xmlns:mc="http://schemas.openxmlformats.org/markup-compatibility/2006">
              <mc:Choice xmlns:v="urn:schemas-microsoft-com:vml" Requires="v">
                <p:oleObj spid="_x0000_s8220" name="Εξίσωση" r:id="rId5" imgW="190440" imgH="228600" progId="Equation.3">
                  <p:embed/>
                </p:oleObj>
              </mc:Choice>
              <mc:Fallback>
                <p:oleObj name="Εξίσωση" r:id="rId5" imgW="19044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9438" y="3643313"/>
                        <a:ext cx="384175"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57200" y="0"/>
            <a:ext cx="8435975"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smtClean="0">
                <a:solidFill>
                  <a:srgbClr val="12349B"/>
                </a:solidFill>
                <a:latin typeface="Times New Roman" panose="02020603050405020304" pitchFamily="18" charset="0"/>
                <a:cs typeface="Times New Roman" panose="02020603050405020304" pitchFamily="18" charset="0"/>
              </a:rPr>
              <a:t>STANDARDIZED VARIABLES</a:t>
            </a:r>
          </a:p>
        </p:txBody>
      </p:sp>
      <p:sp>
        <p:nvSpPr>
          <p:cNvPr id="34819" name="Content Placeholder 2"/>
          <p:cNvSpPr>
            <a:spLocks noGrp="1"/>
          </p:cNvSpPr>
          <p:nvPr>
            <p:ph idx="1"/>
          </p:nvPr>
        </p:nvSpPr>
        <p:spPr>
          <a:xfrm>
            <a:off x="179388" y="549275"/>
            <a:ext cx="8785225" cy="5688013"/>
          </a:xfrm>
        </p:spPr>
        <p:txBody>
          <a:bodyPr/>
          <a:lstStyle/>
          <a:p>
            <a:pPr algn="just">
              <a:buFont typeface="Wingdings" panose="05000000000000000000" pitchFamily="2" charset="2"/>
              <a:buChar char="Ø"/>
            </a:pPr>
            <a:r>
              <a:rPr lang="en-US" altLang="en-US" sz="2400" b="0" smtClean="0">
                <a:latin typeface="Times New Roman" panose="02020603050405020304" pitchFamily="18" charset="0"/>
                <a:cs typeface="Times New Roman" panose="02020603050405020304" pitchFamily="18" charset="0"/>
              </a:rPr>
              <a:t>To illustrate, we revisit the linear production function for the USA considered earlier (see Table 2_3) and reestimate it using standardized output, labor and capital variables</a:t>
            </a:r>
            <a:r>
              <a:rPr lang="en-US" altLang="en-US" sz="2800" b="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endParaRPr lang="en-US" altLang="en-US" sz="18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altLang="en-US" sz="18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altLang="en-US" sz="18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altLang="en-US" sz="18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altLang="en-US" sz="18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altLang="en-US" sz="18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altLang="en-US" sz="18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altLang="en-US" sz="18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altLang="en-US" sz="1800" b="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altLang="en-US" sz="2400" b="0" smtClean="0">
                <a:latin typeface="Times New Roman" panose="02020603050405020304" pitchFamily="18" charset="0"/>
                <a:cs typeface="Times New Roman" panose="02020603050405020304" pitchFamily="18" charset="0"/>
              </a:rPr>
              <a:t>LABORSTAR (CAPITAL STAR) coefficient = 0.40 (0.60) means that if the labor (capital) input increases by one standard deviation unit, the average value of output goes up by about 0.40 (0.60) standard deviation units</a:t>
            </a:r>
          </a:p>
          <a:p>
            <a:pPr algn="just">
              <a:buFont typeface="Wingdings" panose="05000000000000000000" pitchFamily="2" charset="2"/>
              <a:buChar char="Ø"/>
            </a:pPr>
            <a:r>
              <a:rPr lang="en-US" altLang="en-US" sz="2400" b="0" smtClean="0">
                <a:latin typeface="Times New Roman" panose="02020603050405020304" pitchFamily="18" charset="0"/>
                <a:cs typeface="Times New Roman" panose="02020603050405020304" pitchFamily="18" charset="0"/>
              </a:rPr>
              <a:t>Relatively speaking, capital has more impact on output than labor.</a:t>
            </a:r>
          </a:p>
          <a:p>
            <a:pPr algn="just">
              <a:buFontTx/>
              <a:buNone/>
            </a:pPr>
            <a:endParaRPr lang="en-US" altLang="en-US" sz="2800" b="0" smtClean="0">
              <a:latin typeface="Times New Roman" panose="02020603050405020304" pitchFamily="18" charset="0"/>
              <a:cs typeface="Times New Roman" panose="02020603050405020304" pitchFamily="18" charset="0"/>
            </a:endParaRPr>
          </a:p>
          <a:p>
            <a:pPr algn="l" eaLnBrk="1" hangingPunct="1">
              <a:buFont typeface="Wingdings" panose="05000000000000000000" pitchFamily="2" charset="2"/>
              <a:buChar char="Ø"/>
            </a:pPr>
            <a:endParaRPr lang="en-US" altLang="en-US" sz="2800" b="0" smtClean="0">
              <a:latin typeface="Times New Roman" panose="02020603050405020304" pitchFamily="18" charset="0"/>
              <a:cs typeface="Times New Roman" panose="02020603050405020304" pitchFamily="18" charset="0"/>
            </a:endParaRPr>
          </a:p>
          <a:p>
            <a:pPr algn="l" eaLnBrk="1" hangingPunct="1">
              <a:buFont typeface="Wingdings" panose="05000000000000000000" pitchFamily="2" charset="2"/>
              <a:buChar char="Ø"/>
            </a:pPr>
            <a:endParaRPr lang="en-US" altLang="en-US" sz="2800" b="0" smtClean="0">
              <a:latin typeface="Times New Roman" panose="02020603050405020304" pitchFamily="18" charset="0"/>
              <a:cs typeface="Times New Roman" panose="02020603050405020304" pitchFamily="18" charset="0"/>
            </a:endParaRPr>
          </a:p>
        </p:txBody>
      </p:sp>
      <p:sp>
        <p:nvSpPr>
          <p:cNvPr id="3482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4"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5"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6"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348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785938"/>
            <a:ext cx="578643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404813"/>
            <a:ext cx="8435975"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smtClean="0">
                <a:solidFill>
                  <a:srgbClr val="12349B"/>
                </a:solidFill>
                <a:latin typeface="Times New Roman" panose="02020603050405020304" pitchFamily="18" charset="0"/>
                <a:cs typeface="Times New Roman" panose="02020603050405020304" pitchFamily="18" charset="0"/>
              </a:rPr>
              <a:t>MEASURES OF GOODNESS OF FIT</a:t>
            </a:r>
          </a:p>
        </p:txBody>
      </p:sp>
      <p:sp>
        <p:nvSpPr>
          <p:cNvPr id="20483" name="Content Placeholder 2"/>
          <p:cNvSpPr>
            <a:spLocks noGrp="1"/>
          </p:cNvSpPr>
          <p:nvPr>
            <p:ph idx="1"/>
          </p:nvPr>
        </p:nvSpPr>
        <p:spPr>
          <a:xfrm>
            <a:off x="468313" y="981075"/>
            <a:ext cx="8280400" cy="4751388"/>
          </a:xfrm>
        </p:spPr>
        <p:txBody>
          <a:bodyPr/>
          <a:lstStyle/>
          <a:p>
            <a:pPr algn="l">
              <a:buFont typeface="Wingdings" pitchFamily="2" charset="2"/>
              <a:buChar char="Ø"/>
              <a:defRPr/>
            </a:pPr>
            <a:r>
              <a:rPr lang="en-US" sz="2100" i="1" dirty="0" smtClean="0">
                <a:latin typeface="Times New Roman" pitchFamily="18" charset="0"/>
                <a:cs typeface="Times New Roman" pitchFamily="18" charset="0"/>
              </a:rPr>
              <a:t>R</a:t>
            </a:r>
            <a:r>
              <a:rPr lang="en-US" sz="2100" baseline="30000" dirty="0" smtClean="0">
                <a:latin typeface="Times New Roman" pitchFamily="18" charset="0"/>
                <a:cs typeface="Times New Roman" pitchFamily="18" charset="0"/>
              </a:rPr>
              <a:t>2</a:t>
            </a:r>
            <a:r>
              <a:rPr lang="en-US" sz="2100" b="0" dirty="0" smtClean="0">
                <a:latin typeface="Times New Roman" pitchFamily="18" charset="0"/>
                <a:cs typeface="Times New Roman" pitchFamily="18" charset="0"/>
              </a:rPr>
              <a:t>: Measures the proportion of the variation in the </a:t>
            </a:r>
            <a:r>
              <a:rPr lang="en-US" sz="2100" b="0" dirty="0" err="1" smtClean="0">
                <a:latin typeface="Times New Roman" pitchFamily="18" charset="0"/>
                <a:cs typeface="Times New Roman" pitchFamily="18" charset="0"/>
              </a:rPr>
              <a:t>regressand</a:t>
            </a:r>
            <a:r>
              <a:rPr lang="en-US" sz="2100" b="0" dirty="0" smtClean="0">
                <a:latin typeface="Times New Roman" pitchFamily="18" charset="0"/>
                <a:cs typeface="Times New Roman" pitchFamily="18" charset="0"/>
              </a:rPr>
              <a:t> explained by the </a:t>
            </a:r>
            <a:r>
              <a:rPr lang="en-US" sz="2100" b="0" dirty="0" err="1" smtClean="0">
                <a:latin typeface="Times New Roman" pitchFamily="18" charset="0"/>
                <a:cs typeface="Times New Roman" pitchFamily="18" charset="0"/>
              </a:rPr>
              <a:t>regressors</a:t>
            </a:r>
            <a:r>
              <a:rPr lang="en-US" sz="2100" b="0" dirty="0" smtClean="0">
                <a:latin typeface="Times New Roman" pitchFamily="18" charset="0"/>
                <a:cs typeface="Times New Roman" pitchFamily="18" charset="0"/>
              </a:rPr>
              <a:t>.</a:t>
            </a:r>
          </a:p>
          <a:p>
            <a:pPr marL="0" indent="0" algn="l">
              <a:buNone/>
              <a:defRPr/>
            </a:pPr>
            <a:endParaRPr lang="en-US" sz="2100" dirty="0" smtClean="0">
              <a:latin typeface="Times New Roman" pitchFamily="18" charset="0"/>
              <a:cs typeface="Times New Roman" pitchFamily="18" charset="0"/>
            </a:endParaRPr>
          </a:p>
          <a:p>
            <a:pPr algn="l">
              <a:buFont typeface="Wingdings" pitchFamily="2" charset="2"/>
              <a:buChar char="Ø"/>
              <a:defRPr/>
            </a:pPr>
            <a:r>
              <a:rPr lang="en-US" sz="2100" dirty="0" err="1" smtClean="0">
                <a:latin typeface="Times New Roman" pitchFamily="18" charset="0"/>
                <a:cs typeface="Times New Roman" pitchFamily="18" charset="0"/>
              </a:rPr>
              <a:t>Akaike’s</a:t>
            </a:r>
            <a:r>
              <a:rPr lang="en-US" sz="2100" dirty="0" smtClean="0">
                <a:latin typeface="Times New Roman" pitchFamily="18" charset="0"/>
                <a:cs typeface="Times New Roman" pitchFamily="18" charset="0"/>
              </a:rPr>
              <a:t> Information Criterion </a:t>
            </a:r>
            <a:r>
              <a:rPr lang="en-US" sz="2100" b="0" dirty="0" smtClean="0">
                <a:latin typeface="Times New Roman" pitchFamily="18" charset="0"/>
                <a:cs typeface="Times New Roman" pitchFamily="18" charset="0"/>
              </a:rPr>
              <a:t>(AIC): Adds harsher penalty for adding more variables to the model, defined as:</a:t>
            </a:r>
          </a:p>
          <a:p>
            <a:pPr algn="l">
              <a:buFont typeface="Wingdings" pitchFamily="2" charset="2"/>
              <a:buChar char="Ø"/>
              <a:defRPr/>
            </a:pPr>
            <a:endParaRPr lang="en-US" sz="2100" b="0" dirty="0" smtClean="0">
              <a:latin typeface="Times New Roman" pitchFamily="18" charset="0"/>
              <a:cs typeface="Times New Roman" pitchFamily="18" charset="0"/>
            </a:endParaRPr>
          </a:p>
          <a:p>
            <a:pPr lvl="1">
              <a:buFont typeface="Wingdings" pitchFamily="2" charset="2"/>
              <a:buChar char="Ø"/>
              <a:defRPr/>
            </a:pPr>
            <a:endParaRPr lang="en-US" sz="1700" i="1" dirty="0" smtClean="0">
              <a:latin typeface="Times New Roman" pitchFamily="18" charset="0"/>
              <a:cs typeface="Times New Roman" pitchFamily="18" charset="0"/>
            </a:endParaRPr>
          </a:p>
          <a:p>
            <a:pPr lvl="1">
              <a:buFont typeface="Wingdings" pitchFamily="2" charset="2"/>
              <a:buChar char="Ø"/>
              <a:defRPr/>
            </a:pPr>
            <a:r>
              <a:rPr lang="en-US" sz="1700" i="1" dirty="0" smtClean="0">
                <a:latin typeface="Times New Roman" pitchFamily="18" charset="0"/>
                <a:cs typeface="Times New Roman" pitchFamily="18" charset="0"/>
              </a:rPr>
              <a:t>The model</a:t>
            </a:r>
            <a:r>
              <a:rPr lang="en-US" sz="1700" dirty="0" smtClean="0">
                <a:latin typeface="Times New Roman" pitchFamily="18" charset="0"/>
                <a:cs typeface="Times New Roman" pitchFamily="18" charset="0"/>
              </a:rPr>
              <a:t> </a:t>
            </a:r>
            <a:r>
              <a:rPr lang="en-US" sz="1700" i="1" dirty="0" smtClean="0">
                <a:latin typeface="Times New Roman" pitchFamily="18" charset="0"/>
                <a:cs typeface="Times New Roman" pitchFamily="18" charset="0"/>
              </a:rPr>
              <a:t>with the lowest AIC is usually chosen</a:t>
            </a:r>
            <a:r>
              <a:rPr lang="en-US" sz="1700" dirty="0" smtClean="0">
                <a:latin typeface="Times New Roman" pitchFamily="18" charset="0"/>
                <a:cs typeface="Times New Roman" pitchFamily="18" charset="0"/>
              </a:rPr>
              <a:t>.</a:t>
            </a:r>
          </a:p>
          <a:p>
            <a:pPr marL="342900" lvl="1" indent="-342900">
              <a:buFont typeface="Wingdings" pitchFamily="2" charset="2"/>
              <a:buChar char="Ø"/>
              <a:defRPr/>
            </a:pPr>
            <a:r>
              <a:rPr lang="en-US" sz="2100" dirty="0" smtClean="0">
                <a:latin typeface="Times New Roman" pitchFamily="18" charset="0"/>
                <a:cs typeface="Times New Roman" pitchFamily="18" charset="0"/>
              </a:rPr>
              <a:t>Schwarz’s Information Criterion (SIC): Alternative to the AIC criterion, expressed as:</a:t>
            </a:r>
          </a:p>
          <a:p>
            <a:pPr marL="742950" lvl="2" indent="-342900">
              <a:buFont typeface="Wingdings" pitchFamily="2" charset="2"/>
              <a:buChar char="Ø"/>
              <a:defRPr/>
            </a:pPr>
            <a:endParaRPr lang="en-US" sz="1700" dirty="0" smtClean="0">
              <a:latin typeface="Times New Roman" pitchFamily="18" charset="0"/>
              <a:cs typeface="Times New Roman" pitchFamily="18" charset="0"/>
            </a:endParaRPr>
          </a:p>
          <a:p>
            <a:pPr marL="742950" lvl="2" indent="-342900">
              <a:buFont typeface="Wingdings" pitchFamily="2" charset="2"/>
              <a:buChar char="Ø"/>
              <a:defRPr/>
            </a:pPr>
            <a:r>
              <a:rPr lang="en-US" sz="1700" i="1" dirty="0" smtClean="0">
                <a:latin typeface="Times New Roman" pitchFamily="18" charset="0"/>
                <a:cs typeface="Times New Roman" pitchFamily="18" charset="0"/>
              </a:rPr>
              <a:t>The penalty factor here is harsher than that of AIC.</a:t>
            </a:r>
          </a:p>
          <a:p>
            <a:pPr algn="l" eaLnBrk="1" hangingPunct="1">
              <a:buFont typeface="Wingdings" pitchFamily="2" charset="2"/>
              <a:buChar char="Ø"/>
              <a:defRPr/>
            </a:pPr>
            <a:endParaRPr lang="en-US" sz="2100" b="0" i="1" dirty="0" smtClean="0">
              <a:latin typeface="Times New Roman" pitchFamily="18" charset="0"/>
              <a:cs typeface="Times New Roman" pitchFamily="18" charset="0"/>
            </a:endParaRPr>
          </a:p>
        </p:txBody>
      </p:sp>
      <p:sp>
        <p:nvSpPr>
          <p:cNvPr id="2355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GB" altLang="en-US" sz="1800" smtClean="0"/>
          </a:p>
          <a:p>
            <a:pPr algn="l" eaLnBrk="1" hangingPunct="1">
              <a:spcBef>
                <a:spcPct val="0"/>
              </a:spcBef>
            </a:pPr>
            <a:endParaRPr lang="en-GB" altLang="en-US" sz="1800" smtClean="0"/>
          </a:p>
          <a:p>
            <a:pPr algn="l" eaLnBrk="1" hangingPunct="1">
              <a:spcBef>
                <a:spcPct val="0"/>
              </a:spcBef>
            </a:pPr>
            <a:r>
              <a:rPr lang="en-GB" altLang="en-US" sz="1800" smtClean="0">
                <a:solidFill>
                  <a:srgbClr val="12349B"/>
                </a:solidFill>
              </a:rPr>
              <a:t>Damodar Gujarati</a:t>
            </a:r>
          </a:p>
          <a:p>
            <a:pPr algn="l" eaLnBrk="1" hangingPunct="1">
              <a:spcBef>
                <a:spcPct val="0"/>
              </a:spcBef>
            </a:pPr>
            <a:r>
              <a:rPr lang="en-GB" altLang="en-US" sz="1800" i="1" smtClean="0">
                <a:solidFill>
                  <a:srgbClr val="12349B"/>
                </a:solidFill>
              </a:rPr>
              <a:t>Econometrics by Example, </a:t>
            </a:r>
            <a:r>
              <a:rPr lang="en-GB" altLang="en-US" sz="1800" smtClean="0">
                <a:solidFill>
                  <a:srgbClr val="12349B"/>
                </a:solidFill>
              </a:rPr>
              <a:t>second edition</a:t>
            </a:r>
            <a:endParaRPr lang="en-GB" altLang="en-US" sz="1800" i="1" smtClean="0">
              <a:solidFill>
                <a:srgbClr val="12349B"/>
              </a:solidFill>
            </a:endParaRPr>
          </a:p>
        </p:txBody>
      </p:sp>
      <p:sp>
        <p:nvSpPr>
          <p:cNvPr id="2355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35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355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356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3563"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graphicFrame>
        <p:nvGraphicFramePr>
          <p:cNvPr id="23564" name="Object 13"/>
          <p:cNvGraphicFramePr>
            <a:graphicFrameLocks noChangeAspect="1"/>
          </p:cNvGraphicFramePr>
          <p:nvPr>
            <p:extLst>
              <p:ext uri="{D42A27DB-BD31-4B8C-83A1-F6EECF244321}">
                <p14:modId xmlns:p14="http://schemas.microsoft.com/office/powerpoint/2010/main" val="1094424584"/>
              </p:ext>
            </p:extLst>
          </p:nvPr>
        </p:nvGraphicFramePr>
        <p:xfrm>
          <a:off x="2987824" y="2890089"/>
          <a:ext cx="2386013" cy="649287"/>
        </p:xfrm>
        <a:graphic>
          <a:graphicData uri="http://schemas.openxmlformats.org/presentationml/2006/ole">
            <mc:AlternateContent xmlns:mc="http://schemas.openxmlformats.org/markup-compatibility/2006">
              <mc:Choice xmlns:v="urn:schemas-microsoft-com:vml" Requires="v">
                <p:oleObj spid="_x0000_s61448" r:id="rId3" imgW="1435100" imgH="393700" progId="Equation.DSMT4">
                  <p:embed/>
                </p:oleObj>
              </mc:Choice>
              <mc:Fallback>
                <p:oleObj r:id="rId3" imgW="1435100" imgH="393700" progId="Equation.DSMT4">
                  <p:embed/>
                  <p:pic>
                    <p:nvPicPr>
                      <p:cNvPr id="23564"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890089"/>
                        <a:ext cx="238601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5"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graphicFrame>
        <p:nvGraphicFramePr>
          <p:cNvPr id="23566" name="Object 15"/>
          <p:cNvGraphicFramePr>
            <a:graphicFrameLocks noChangeAspect="1"/>
          </p:cNvGraphicFramePr>
          <p:nvPr>
            <p:extLst>
              <p:ext uri="{D42A27DB-BD31-4B8C-83A1-F6EECF244321}">
                <p14:modId xmlns:p14="http://schemas.microsoft.com/office/powerpoint/2010/main" val="2449236931"/>
              </p:ext>
            </p:extLst>
          </p:nvPr>
        </p:nvGraphicFramePr>
        <p:xfrm>
          <a:off x="2731442" y="4203127"/>
          <a:ext cx="2898775" cy="719137"/>
        </p:xfrm>
        <a:graphic>
          <a:graphicData uri="http://schemas.openxmlformats.org/presentationml/2006/ole">
            <mc:AlternateContent xmlns:mc="http://schemas.openxmlformats.org/markup-compatibility/2006">
              <mc:Choice xmlns:v="urn:schemas-microsoft-com:vml" Requires="v">
                <p:oleObj spid="_x0000_s61449" r:id="rId5" imgW="1574800" imgH="393700" progId="Equation.DSMT4">
                  <p:embed/>
                </p:oleObj>
              </mc:Choice>
              <mc:Fallback>
                <p:oleObj r:id="rId5" imgW="1574800" imgH="393700" progId="Equation.DSMT4">
                  <p:embed/>
                  <p:pic>
                    <p:nvPicPr>
                      <p:cNvPr id="23566"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1442" y="4203127"/>
                        <a:ext cx="2898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51320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144463"/>
            <a:ext cx="8435975" cy="836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dirty="0" smtClean="0">
                <a:solidFill>
                  <a:srgbClr val="12349B"/>
                </a:solidFill>
                <a:latin typeface="Times New Roman" panose="02020603050405020304" pitchFamily="18" charset="0"/>
                <a:cs typeface="Times New Roman" panose="02020603050405020304" pitchFamily="18" charset="0"/>
              </a:rPr>
              <a:t>REGRESSION THROUGH THE ORIGIN</a:t>
            </a:r>
          </a:p>
        </p:txBody>
      </p:sp>
      <p:sp>
        <p:nvSpPr>
          <p:cNvPr id="24579" name="Content Placeholder 2"/>
          <p:cNvSpPr>
            <a:spLocks noGrp="1"/>
          </p:cNvSpPr>
          <p:nvPr>
            <p:ph idx="1"/>
          </p:nvPr>
        </p:nvSpPr>
        <p:spPr>
          <a:xfrm>
            <a:off x="468313" y="981075"/>
            <a:ext cx="8280400" cy="4751388"/>
          </a:xfrm>
        </p:spPr>
        <p:txBody>
          <a:bodyPr/>
          <a:lstStyle/>
          <a:p>
            <a:pPr algn="l">
              <a:buFont typeface="Wingdings" panose="05000000000000000000" pitchFamily="2" charset="2"/>
              <a:buChar char="Ø"/>
            </a:pPr>
            <a:r>
              <a:rPr lang="en-US" altLang="en-US" sz="2100" b="0" dirty="0" smtClean="0">
                <a:latin typeface="Times New Roman" panose="02020603050405020304" pitchFamily="18" charset="0"/>
                <a:cs typeface="Times New Roman" panose="02020603050405020304" pitchFamily="18" charset="0"/>
              </a:rPr>
              <a:t>Also known as a </a:t>
            </a:r>
            <a:r>
              <a:rPr lang="en-US" altLang="en-US" sz="2100" dirty="0" smtClean="0">
                <a:latin typeface="Times New Roman" panose="02020603050405020304" pitchFamily="18" charset="0"/>
                <a:cs typeface="Times New Roman" panose="02020603050405020304" pitchFamily="18" charset="0"/>
              </a:rPr>
              <a:t>zero intercept model</a:t>
            </a:r>
            <a:r>
              <a:rPr lang="en-US" altLang="en-US" sz="2100" b="0" dirty="0" smtClean="0">
                <a:latin typeface="Times New Roman" panose="02020603050405020304" pitchFamily="18" charset="0"/>
                <a:cs typeface="Times New Roman" panose="02020603050405020304" pitchFamily="18" charset="0"/>
              </a:rPr>
              <a:t>.</a:t>
            </a:r>
          </a:p>
          <a:p>
            <a:pPr algn="l">
              <a:buFont typeface="Wingdings" panose="05000000000000000000" pitchFamily="2" charset="2"/>
              <a:buChar char="Ø"/>
            </a:pPr>
            <a:r>
              <a:rPr lang="en-US" altLang="en-US" sz="2100" b="0" dirty="0" smtClean="0">
                <a:latin typeface="Times New Roman" panose="02020603050405020304" pitchFamily="18" charset="0"/>
                <a:cs typeface="Times New Roman" panose="02020603050405020304" pitchFamily="18" charset="0"/>
              </a:rPr>
              <a:t>Example is the well-known </a:t>
            </a:r>
            <a:r>
              <a:rPr lang="en-US" altLang="en-US" sz="2100" dirty="0" smtClean="0">
                <a:latin typeface="Times New Roman" panose="02020603050405020304" pitchFamily="18" charset="0"/>
                <a:cs typeface="Times New Roman" panose="02020603050405020304" pitchFamily="18" charset="0"/>
              </a:rPr>
              <a:t>capital asset pricing model (CAPM) </a:t>
            </a:r>
            <a:r>
              <a:rPr lang="en-US" altLang="en-US" sz="2100" b="0" dirty="0" smtClean="0">
                <a:latin typeface="Times New Roman" panose="02020603050405020304" pitchFamily="18" charset="0"/>
                <a:cs typeface="Times New Roman" panose="02020603050405020304" pitchFamily="18" charset="0"/>
              </a:rPr>
              <a:t>of portfolio theory:</a:t>
            </a:r>
          </a:p>
          <a:p>
            <a:pPr algn="l">
              <a:buFont typeface="Wingdings" panose="05000000000000000000" pitchFamily="2" charset="2"/>
              <a:buChar char="Ø"/>
            </a:pPr>
            <a:endParaRPr lang="en-US" altLang="en-US" sz="2100" b="0" dirty="0" smtClean="0">
              <a:latin typeface="Times New Roman" panose="02020603050405020304" pitchFamily="18" charset="0"/>
              <a:cs typeface="Times New Roman" panose="02020603050405020304" pitchFamily="18" charset="0"/>
            </a:endParaRPr>
          </a:p>
          <a:p>
            <a:pPr algn="l"/>
            <a:r>
              <a:rPr lang="en-US" altLang="en-US" sz="1700" b="0" dirty="0" smtClean="0">
                <a:latin typeface="Times New Roman" panose="02020603050405020304" pitchFamily="18" charset="0"/>
                <a:cs typeface="Times New Roman" panose="02020603050405020304" pitchFamily="18" charset="0"/>
              </a:rPr>
              <a:t>where </a:t>
            </a:r>
            <a:r>
              <a:rPr lang="en-US" altLang="en-US" sz="1700" b="0" dirty="0" err="1" smtClean="0">
                <a:latin typeface="Times New Roman" panose="02020603050405020304" pitchFamily="18" charset="0"/>
                <a:cs typeface="Times New Roman" panose="02020603050405020304" pitchFamily="18" charset="0"/>
              </a:rPr>
              <a:t>ER</a:t>
            </a:r>
            <a:r>
              <a:rPr lang="en-US" altLang="en-US" sz="1700" b="0" baseline="-25000" dirty="0" err="1" smtClean="0">
                <a:latin typeface="Times New Roman" panose="02020603050405020304" pitchFamily="18" charset="0"/>
                <a:cs typeface="Times New Roman" panose="02020603050405020304" pitchFamily="18" charset="0"/>
              </a:rPr>
              <a:t>i</a:t>
            </a:r>
            <a:r>
              <a:rPr lang="en-US" altLang="en-US" sz="1700" b="0" dirty="0" smtClean="0">
                <a:latin typeface="Times New Roman" panose="02020603050405020304" pitchFamily="18" charset="0"/>
                <a:cs typeface="Times New Roman" panose="02020603050405020304" pitchFamily="18" charset="0"/>
              </a:rPr>
              <a:t> = expected rate of return on security </a:t>
            </a:r>
            <a:r>
              <a:rPr lang="en-US" altLang="en-US" sz="1700" b="0" i="1" dirty="0" err="1" smtClean="0">
                <a:latin typeface="Times New Roman" panose="02020603050405020304" pitchFamily="18" charset="0"/>
                <a:cs typeface="Times New Roman" panose="02020603050405020304" pitchFamily="18" charset="0"/>
              </a:rPr>
              <a:t>i</a:t>
            </a:r>
            <a:r>
              <a:rPr lang="en-US" altLang="en-US" sz="1700" b="0" dirty="0" smtClean="0">
                <a:latin typeface="Times New Roman" panose="02020603050405020304" pitchFamily="18" charset="0"/>
                <a:cs typeface="Times New Roman" panose="02020603050405020304" pitchFamily="18" charset="0"/>
              </a:rPr>
              <a:t>, </a:t>
            </a:r>
            <a:r>
              <a:rPr lang="en-US" altLang="en-US" sz="1700" b="0" dirty="0" err="1" smtClean="0">
                <a:latin typeface="Times New Roman" panose="02020603050405020304" pitchFamily="18" charset="0"/>
                <a:cs typeface="Times New Roman" panose="02020603050405020304" pitchFamily="18" charset="0"/>
              </a:rPr>
              <a:t>ER</a:t>
            </a:r>
            <a:r>
              <a:rPr lang="en-US" altLang="en-US" sz="1700" b="0" i="1" dirty="0" err="1" smtClean="0">
                <a:latin typeface="Times New Roman" panose="02020603050405020304" pitchFamily="18" charset="0"/>
                <a:cs typeface="Times New Roman" panose="02020603050405020304" pitchFamily="18" charset="0"/>
              </a:rPr>
              <a:t>m</a:t>
            </a:r>
            <a:r>
              <a:rPr lang="en-US" altLang="en-US" sz="1700" b="0" dirty="0" smtClean="0">
                <a:latin typeface="Times New Roman" panose="02020603050405020304" pitchFamily="18" charset="0"/>
                <a:cs typeface="Times New Roman" panose="02020603050405020304" pitchFamily="18" charset="0"/>
              </a:rPr>
              <a:t> = expected rate of return on a market portfolio,  </a:t>
            </a:r>
            <a:r>
              <a:rPr lang="en-US" altLang="en-US" sz="1700" b="0" i="1" dirty="0" err="1" smtClean="0">
                <a:latin typeface="Times New Roman" panose="02020603050405020304" pitchFamily="18" charset="0"/>
                <a:cs typeface="Times New Roman" panose="02020603050405020304" pitchFamily="18" charset="0"/>
              </a:rPr>
              <a:t>r</a:t>
            </a:r>
            <a:r>
              <a:rPr lang="en-US" altLang="en-US" sz="1700" b="0" baseline="-25000" dirty="0" err="1" smtClean="0">
                <a:latin typeface="Times New Roman" panose="02020603050405020304" pitchFamily="18" charset="0"/>
                <a:cs typeface="Times New Roman" panose="02020603050405020304" pitchFamily="18" charset="0"/>
              </a:rPr>
              <a:t>f</a:t>
            </a:r>
            <a:r>
              <a:rPr lang="en-US" altLang="en-US" sz="1700" b="0" dirty="0" smtClean="0">
                <a:latin typeface="Times New Roman" panose="02020603050405020304" pitchFamily="18" charset="0"/>
                <a:cs typeface="Times New Roman" panose="02020603050405020304" pitchFamily="18" charset="0"/>
              </a:rPr>
              <a:t> = risk-free rate of return,  </a:t>
            </a:r>
            <a:r>
              <a:rPr lang="el-GR" altLang="en-US" sz="1700" b="0" i="1" dirty="0" smtClean="0">
                <a:latin typeface="Times New Roman" panose="02020603050405020304" pitchFamily="18" charset="0"/>
                <a:cs typeface="Times New Roman" panose="02020603050405020304" pitchFamily="18" charset="0"/>
              </a:rPr>
              <a:t>β</a:t>
            </a:r>
            <a:r>
              <a:rPr lang="en-US" altLang="en-US" sz="1700" b="0" dirty="0" smtClean="0">
                <a:latin typeface="Times New Roman" panose="02020603050405020304" pitchFamily="18" charset="0"/>
                <a:cs typeface="Times New Roman" panose="02020603050405020304" pitchFamily="18" charset="0"/>
              </a:rPr>
              <a:t> = the Beta  coefficient, a measure of systematic risk that cannot be eliminated through portfolio diversification.</a:t>
            </a:r>
          </a:p>
          <a:p>
            <a:pPr algn="l">
              <a:buFont typeface="Wingdings" panose="05000000000000000000" pitchFamily="2" charset="2"/>
              <a:buChar char="Ø"/>
            </a:pPr>
            <a:r>
              <a:rPr lang="en-US" altLang="en-US" sz="2100" b="0" dirty="0" smtClean="0">
                <a:latin typeface="Times New Roman" panose="02020603050405020304" pitchFamily="18" charset="0"/>
                <a:cs typeface="Times New Roman" panose="02020603050405020304" pitchFamily="18" charset="0"/>
              </a:rPr>
              <a:t>The beta coefficient measures the extent to which the </a:t>
            </a:r>
            <a:r>
              <a:rPr lang="en-US" altLang="en-US" sz="2100" b="0" i="1" dirty="0" err="1" smtClean="0">
                <a:latin typeface="Times New Roman" panose="02020603050405020304" pitchFamily="18" charset="0"/>
                <a:cs typeface="Times New Roman" panose="02020603050405020304" pitchFamily="18" charset="0"/>
              </a:rPr>
              <a:t>i</a:t>
            </a:r>
            <a:r>
              <a:rPr lang="en-US" altLang="en-US" sz="2100" b="0" dirty="0" err="1" smtClean="0">
                <a:latin typeface="Times New Roman" panose="02020603050405020304" pitchFamily="18" charset="0"/>
                <a:cs typeface="Times New Roman" panose="02020603050405020304" pitchFamily="18" charset="0"/>
              </a:rPr>
              <a:t>th</a:t>
            </a:r>
            <a:r>
              <a:rPr lang="en-US" altLang="en-US" sz="2100" b="0" dirty="0" smtClean="0">
                <a:latin typeface="Times New Roman" panose="02020603050405020304" pitchFamily="18" charset="0"/>
                <a:cs typeface="Times New Roman" panose="02020603050405020304" pitchFamily="18" charset="0"/>
              </a:rPr>
              <a:t> security’s risk-adjusted</a:t>
            </a:r>
            <a:r>
              <a:rPr lang="el-GR" altLang="en-US" sz="2100" b="0" dirty="0" smtClean="0">
                <a:latin typeface="Times New Roman" panose="02020603050405020304" pitchFamily="18" charset="0"/>
                <a:cs typeface="Times New Roman" panose="02020603050405020304" pitchFamily="18" charset="0"/>
              </a:rPr>
              <a:t> </a:t>
            </a:r>
            <a:r>
              <a:rPr lang="en-US" altLang="en-US" sz="2100" b="0" dirty="0" smtClean="0">
                <a:latin typeface="Times New Roman" panose="02020603050405020304" pitchFamily="18" charset="0"/>
                <a:cs typeface="Times New Roman" panose="02020603050405020304" pitchFamily="18" charset="0"/>
              </a:rPr>
              <a:t>rate of return moves with the risk-adjusted market rate of return.</a:t>
            </a:r>
            <a:endParaRPr lang="el-GR" altLang="en-US" sz="2100" b="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altLang="en-US" sz="1700" b="0" dirty="0" smtClean="0">
                <a:latin typeface="Times New Roman" panose="02020603050405020304" pitchFamily="18" charset="0"/>
                <a:cs typeface="Times New Roman" panose="02020603050405020304" pitchFamily="18" charset="0"/>
              </a:rPr>
              <a:t>Beta coefficient greater than 1: Suggests a volatile security</a:t>
            </a:r>
          </a:p>
          <a:p>
            <a:pPr lvl="1">
              <a:buFont typeface="Wingdings" panose="05000000000000000000" pitchFamily="2" charset="2"/>
              <a:buChar char="Ø"/>
            </a:pPr>
            <a:r>
              <a:rPr lang="en-US" altLang="en-US" sz="1700" b="0" dirty="0" smtClean="0">
                <a:latin typeface="Times New Roman" panose="02020603050405020304" pitchFamily="18" charset="0"/>
                <a:cs typeface="Times New Roman" panose="02020603050405020304" pitchFamily="18" charset="0"/>
              </a:rPr>
              <a:t>Beta coefficient of less than 1: Suggests a defensive security</a:t>
            </a:r>
          </a:p>
          <a:p>
            <a:pPr algn="l" eaLnBrk="1" hangingPunct="1">
              <a:buFont typeface="Wingdings" panose="05000000000000000000" pitchFamily="2" charset="2"/>
              <a:buChar char="Ø"/>
            </a:pPr>
            <a:endParaRPr lang="en-US" altLang="en-US" sz="2100" b="0" i="1" dirty="0" smtClean="0">
              <a:latin typeface="Times New Roman" panose="02020603050405020304" pitchFamily="18" charset="0"/>
              <a:cs typeface="Times New Roman" panose="02020603050405020304" pitchFamily="18" charset="0"/>
            </a:endParaRPr>
          </a:p>
        </p:txBody>
      </p:sp>
      <p:sp>
        <p:nvSpPr>
          <p:cNvPr id="2458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GB" altLang="en-US" sz="1800" dirty="0" smtClean="0"/>
          </a:p>
          <a:p>
            <a:pPr algn="l" eaLnBrk="1" hangingPunct="1">
              <a:spcBef>
                <a:spcPct val="0"/>
              </a:spcBef>
            </a:pPr>
            <a:endParaRPr lang="en-GB" altLang="en-US" sz="1800" dirty="0" smtClean="0"/>
          </a:p>
          <a:p>
            <a:pPr algn="l" eaLnBrk="1" hangingPunct="1">
              <a:spcBef>
                <a:spcPct val="0"/>
              </a:spcBef>
            </a:pPr>
            <a:r>
              <a:rPr lang="en-GB" altLang="en-US" sz="1800" dirty="0" err="1" smtClean="0">
                <a:solidFill>
                  <a:srgbClr val="12349B"/>
                </a:solidFill>
              </a:rPr>
              <a:t>Damodar</a:t>
            </a:r>
            <a:r>
              <a:rPr lang="en-GB" altLang="en-US" sz="1800" dirty="0" smtClean="0">
                <a:solidFill>
                  <a:srgbClr val="12349B"/>
                </a:solidFill>
              </a:rPr>
              <a:t> Gujarati</a:t>
            </a:r>
          </a:p>
          <a:p>
            <a:pPr algn="l" eaLnBrk="1" hangingPunct="1">
              <a:spcBef>
                <a:spcPct val="0"/>
              </a:spcBef>
            </a:pPr>
            <a:r>
              <a:rPr lang="en-GB" altLang="en-US" sz="1800" i="1" dirty="0" smtClean="0">
                <a:solidFill>
                  <a:srgbClr val="12349B"/>
                </a:solidFill>
              </a:rPr>
              <a:t>Econometrics by Example, </a:t>
            </a:r>
            <a:r>
              <a:rPr lang="en-GB" altLang="en-US" sz="1800" dirty="0" smtClean="0">
                <a:solidFill>
                  <a:srgbClr val="12349B"/>
                </a:solidFill>
              </a:rPr>
              <a:t>second edition</a:t>
            </a:r>
            <a:endParaRPr lang="en-GB" altLang="en-US" sz="1800" i="1" dirty="0" smtClean="0">
              <a:solidFill>
                <a:srgbClr val="12349B"/>
              </a:solidFill>
            </a:endParaRPr>
          </a:p>
        </p:txBody>
      </p:sp>
      <p:sp>
        <p:nvSpPr>
          <p:cNvPr id="2458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458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4583"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4584"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4585"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4586"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45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4588" name="Rectangle 5"/>
          <p:cNvSpPr>
            <a:spLocks noChangeArrowheads="1"/>
          </p:cNvSpPr>
          <p:nvPr/>
        </p:nvSpPr>
        <p:spPr bwMode="auto">
          <a:xfrm>
            <a:off x="0" y="476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pPr>
            <a:r>
              <a:rPr lang="en-US" altLang="en-US" sz="1200" b="0">
                <a:solidFill>
                  <a:srgbClr val="333333"/>
                </a:solidFill>
                <a:cs typeface="Times New Roman" panose="02020603050405020304" pitchFamily="18" charset="0"/>
              </a:rPr>
              <a:t> 	</a:t>
            </a:r>
            <a:r>
              <a:rPr lang="en-US" altLang="en-US" sz="900" b="0"/>
              <a:t> </a:t>
            </a:r>
            <a:endParaRPr lang="en-US" altLang="en-US" sz="1800" b="0"/>
          </a:p>
        </p:txBody>
      </p:sp>
      <p:sp>
        <p:nvSpPr>
          <p:cNvPr id="2458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graphicFrame>
        <p:nvGraphicFramePr>
          <p:cNvPr id="24590" name="Object 7"/>
          <p:cNvGraphicFramePr>
            <a:graphicFrameLocks noChangeAspect="1"/>
          </p:cNvGraphicFramePr>
          <p:nvPr/>
        </p:nvGraphicFramePr>
        <p:xfrm>
          <a:off x="2882900" y="1916113"/>
          <a:ext cx="3327400" cy="504825"/>
        </p:xfrm>
        <a:graphic>
          <a:graphicData uri="http://schemas.openxmlformats.org/presentationml/2006/ole">
            <mc:AlternateContent xmlns:mc="http://schemas.openxmlformats.org/markup-compatibility/2006">
              <mc:Choice xmlns:v="urn:schemas-microsoft-com:vml" Requires="v">
                <p:oleObj spid="_x0000_s62468" name="Equation" r:id="rId3" imgW="1574800" imgH="241300" progId="Equation.3">
                  <p:embed/>
                </p:oleObj>
              </mc:Choice>
              <mc:Fallback>
                <p:oleObj name="Equation" r:id="rId3" imgW="1574800" imgH="241300" progId="Equation.3">
                  <p:embed/>
                  <p:pic>
                    <p:nvPicPr>
                      <p:cNvPr id="2459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900" y="1916113"/>
                        <a:ext cx="3327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9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4594" name="Rectangle 14"/>
          <p:cNvSpPr>
            <a:spLocks noChangeArrowheads="1"/>
          </p:cNvSpPr>
          <p:nvPr/>
        </p:nvSpPr>
        <p:spPr bwMode="auto">
          <a:xfrm>
            <a:off x="0" y="647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pPr>
            <a:r>
              <a:rPr lang="en-US" altLang="en-US" sz="1200" b="0">
                <a:solidFill>
                  <a:srgbClr val="333333"/>
                </a:solidFill>
                <a:cs typeface="Times New Roman" panose="02020603050405020304" pitchFamily="18" charset="0"/>
              </a:rPr>
              <a:t> </a:t>
            </a:r>
            <a:r>
              <a:rPr lang="en-US" altLang="en-US" sz="900" b="0"/>
              <a:t> </a:t>
            </a:r>
            <a:endParaRPr lang="en-US" altLang="en-US" sz="1800" b="0"/>
          </a:p>
        </p:txBody>
      </p:sp>
      <p:sp>
        <p:nvSpPr>
          <p:cNvPr id="2459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Tree>
    <p:extLst>
      <p:ext uri="{BB962C8B-B14F-4D97-AF65-F5344CB8AC3E}">
        <p14:creationId xmlns:p14="http://schemas.microsoft.com/office/powerpoint/2010/main" val="339163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144463"/>
            <a:ext cx="8435975" cy="836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dirty="0" smtClean="0">
                <a:solidFill>
                  <a:srgbClr val="12349B"/>
                </a:solidFill>
                <a:latin typeface="Times New Roman" panose="02020603050405020304" pitchFamily="18" charset="0"/>
                <a:cs typeface="Times New Roman" panose="02020603050405020304" pitchFamily="18" charset="0"/>
              </a:rPr>
              <a:t>REGRESSION THROUGH THE ORIGIN</a:t>
            </a:r>
          </a:p>
        </p:txBody>
      </p:sp>
      <p:sp>
        <p:nvSpPr>
          <p:cNvPr id="24579" name="Content Placeholder 2"/>
          <p:cNvSpPr>
            <a:spLocks noGrp="1"/>
          </p:cNvSpPr>
          <p:nvPr>
            <p:ph idx="1"/>
          </p:nvPr>
        </p:nvSpPr>
        <p:spPr>
          <a:xfrm>
            <a:off x="468313" y="981075"/>
            <a:ext cx="8280400" cy="4751388"/>
          </a:xfrm>
        </p:spPr>
        <p:txBody>
          <a:bodyPr/>
          <a:lstStyle/>
          <a:p>
            <a:pPr algn="l">
              <a:buFont typeface="Wingdings" panose="05000000000000000000" pitchFamily="2" charset="2"/>
              <a:buChar char="Ø"/>
            </a:pPr>
            <a:r>
              <a:rPr lang="en-US" altLang="en-US" sz="2100" b="0" dirty="0" smtClean="0">
                <a:latin typeface="Times New Roman" panose="02020603050405020304" pitchFamily="18" charset="0"/>
                <a:cs typeface="Times New Roman" panose="02020603050405020304" pitchFamily="18" charset="0"/>
              </a:rPr>
              <a:t>Sums of squares and cross-product terms are raw terms </a:t>
            </a:r>
            <a:r>
              <a:rPr lang="el-GR" altLang="en-US" sz="2100" b="0" dirty="0" smtClean="0">
                <a:latin typeface="Times New Roman" panose="02020603050405020304" pitchFamily="18" charset="0"/>
                <a:cs typeface="Times New Roman" panose="02020603050405020304" pitchFamily="18" charset="0"/>
              </a:rPr>
              <a:t> (</a:t>
            </a:r>
            <a:r>
              <a:rPr lang="en-US" altLang="en-US" sz="2100" b="0" dirty="0" smtClean="0">
                <a:latin typeface="Times New Roman" panose="02020603050405020304" pitchFamily="18" charset="0"/>
                <a:cs typeface="Times New Roman" panose="02020603050405020304" pitchFamily="18" charset="0"/>
              </a:rPr>
              <a:t>they are not expressed as</a:t>
            </a:r>
            <a:r>
              <a:rPr lang="el-GR" altLang="en-US" sz="2100" b="0" dirty="0" smtClean="0">
                <a:latin typeface="Times New Roman" panose="02020603050405020304" pitchFamily="18" charset="0"/>
                <a:cs typeface="Times New Roman" panose="02020603050405020304" pitchFamily="18" charset="0"/>
              </a:rPr>
              <a:t> </a:t>
            </a:r>
            <a:r>
              <a:rPr lang="en-US" altLang="en-US" sz="2100" b="0" dirty="0" smtClean="0">
                <a:latin typeface="Times New Roman" panose="02020603050405020304" pitchFamily="18" charset="0"/>
                <a:cs typeface="Times New Roman" panose="02020603050405020304" pitchFamily="18" charset="0"/>
              </a:rPr>
              <a:t>deviations of the variables from their mean values</a:t>
            </a:r>
            <a:r>
              <a:rPr lang="el-GR" altLang="en-US" sz="2100" b="0" dirty="0" smtClean="0">
                <a:latin typeface="Times New Roman" panose="02020603050405020304" pitchFamily="18" charset="0"/>
                <a:cs typeface="Times New Roman" panose="02020603050405020304" pitchFamily="18" charset="0"/>
              </a:rPr>
              <a:t>)</a:t>
            </a:r>
            <a:r>
              <a:rPr lang="en-US" altLang="en-US" sz="2100" b="0" dirty="0" smtClean="0">
                <a:latin typeface="Times New Roman" panose="02020603050405020304" pitchFamily="18" charset="0"/>
                <a:cs typeface="Times New Roman" panose="02020603050405020304" pitchFamily="18" charset="0"/>
              </a:rPr>
              <a:t>:</a:t>
            </a:r>
          </a:p>
          <a:p>
            <a:pPr algn="l" eaLnBrk="1" hangingPunct="1">
              <a:buFont typeface="Wingdings" panose="05000000000000000000" pitchFamily="2" charset="2"/>
              <a:buChar char="Ø"/>
            </a:pPr>
            <a:endParaRPr lang="en-US" altLang="en-US" sz="2100" b="0" i="1" dirty="0" smtClean="0">
              <a:latin typeface="Times New Roman" panose="02020603050405020304" pitchFamily="18" charset="0"/>
              <a:cs typeface="Times New Roman" panose="02020603050405020304" pitchFamily="18" charset="0"/>
            </a:endParaRPr>
          </a:p>
          <a:p>
            <a:pPr algn="l" eaLnBrk="1" hangingPunct="1">
              <a:buFont typeface="Wingdings" panose="05000000000000000000" pitchFamily="2" charset="2"/>
              <a:buChar char="Ø"/>
            </a:pPr>
            <a:endParaRPr lang="en-US" altLang="en-US" sz="2100" b="0" i="1" dirty="0">
              <a:latin typeface="Times New Roman" panose="02020603050405020304" pitchFamily="18" charset="0"/>
              <a:cs typeface="Times New Roman" panose="02020603050405020304" pitchFamily="18" charset="0"/>
            </a:endParaRPr>
          </a:p>
          <a:p>
            <a:pPr algn="l" eaLnBrk="1" hangingPunct="1">
              <a:buFont typeface="Wingdings" panose="05000000000000000000" pitchFamily="2" charset="2"/>
              <a:buChar char="Ø"/>
            </a:pPr>
            <a:r>
              <a:rPr lang="en-US" altLang="en-US" sz="2100" b="0" dirty="0">
                <a:latin typeface="Times New Roman" panose="02020603050405020304" pitchFamily="18" charset="0"/>
                <a:cs typeface="Times New Roman" panose="02020603050405020304" pitchFamily="18" charset="0"/>
              </a:rPr>
              <a:t>Setting </a:t>
            </a:r>
            <a:r>
              <a:rPr lang="en-US" altLang="en-US" sz="2100" b="0" i="1" dirty="0" smtClean="0">
                <a:latin typeface="Times New Roman" panose="02020603050405020304" pitchFamily="18" charset="0"/>
                <a:cs typeface="Times New Roman" panose="02020603050405020304" pitchFamily="18" charset="0"/>
              </a:rPr>
              <a:t>Y</a:t>
            </a:r>
            <a:r>
              <a:rPr lang="en-US" altLang="en-US" sz="2100" b="0" i="1" baseline="-25000" dirty="0" smtClean="0">
                <a:latin typeface="Times New Roman" panose="02020603050405020304" pitchFamily="18" charset="0"/>
                <a:cs typeface="Times New Roman" panose="02020603050405020304" pitchFamily="18" charset="0"/>
              </a:rPr>
              <a:t>i</a:t>
            </a:r>
            <a:r>
              <a:rPr lang="en-US" altLang="en-US" sz="2100" b="0" i="1" dirty="0" smtClean="0">
                <a:latin typeface="Times New Roman" panose="02020603050405020304" pitchFamily="18" charset="0"/>
                <a:cs typeface="Times New Roman" panose="02020603050405020304" pitchFamily="18" charset="0"/>
              </a:rPr>
              <a:t>=</a:t>
            </a:r>
            <a:r>
              <a:rPr lang="en-US" altLang="en-US" sz="2100" b="0" i="1" dirty="0" err="1" smtClean="0">
                <a:latin typeface="Times New Roman" panose="02020603050405020304" pitchFamily="18" charset="0"/>
                <a:cs typeface="Times New Roman" panose="02020603050405020304" pitchFamily="18" charset="0"/>
              </a:rPr>
              <a:t>R</a:t>
            </a:r>
            <a:r>
              <a:rPr lang="en-US" altLang="en-US" sz="2100" b="0" i="1" baseline="-25000" dirty="0" err="1" smtClean="0">
                <a:latin typeface="Times New Roman" panose="02020603050405020304" pitchFamily="18" charset="0"/>
                <a:cs typeface="Times New Roman" panose="02020603050405020304" pitchFamily="18" charset="0"/>
              </a:rPr>
              <a:t>i</a:t>
            </a:r>
            <a:r>
              <a:rPr lang="en-US" altLang="en-US" sz="2100" b="0" i="1" dirty="0" err="1" smtClean="0">
                <a:latin typeface="Times New Roman" panose="02020603050405020304" pitchFamily="18" charset="0"/>
                <a:cs typeface="Times New Roman" panose="02020603050405020304" pitchFamily="18" charset="0"/>
              </a:rPr>
              <a:t>-r</a:t>
            </a:r>
            <a:r>
              <a:rPr lang="en-US" altLang="en-US" sz="2100" b="0" i="1" baseline="-25000" dirty="0" err="1" smtClean="0">
                <a:latin typeface="Times New Roman" panose="02020603050405020304" pitchFamily="18" charset="0"/>
                <a:cs typeface="Times New Roman" panose="02020603050405020304" pitchFamily="18" charset="0"/>
              </a:rPr>
              <a:t>f</a:t>
            </a:r>
            <a:r>
              <a:rPr lang="en-US" altLang="en-US" sz="2100" b="0" i="1" dirty="0" smtClean="0">
                <a:latin typeface="Times New Roman" panose="02020603050405020304" pitchFamily="18" charset="0"/>
                <a:cs typeface="Times New Roman" panose="02020603050405020304" pitchFamily="18" charset="0"/>
              </a:rPr>
              <a:t>= </a:t>
            </a:r>
            <a:r>
              <a:rPr lang="en-US" sz="2100" b="0" dirty="0">
                <a:latin typeface="Times New Roman" panose="02020603050405020304" pitchFamily="18" charset="0"/>
                <a:cs typeface="Times New Roman" panose="02020603050405020304" pitchFamily="18" charset="0"/>
              </a:rPr>
              <a:t>rate of return on security </a:t>
            </a:r>
            <a:r>
              <a:rPr lang="en-US" sz="2100" b="0" dirty="0" err="1">
                <a:latin typeface="Times New Roman" panose="02020603050405020304" pitchFamily="18" charset="0"/>
                <a:cs typeface="Times New Roman" panose="02020603050405020304" pitchFamily="18" charset="0"/>
              </a:rPr>
              <a:t>i</a:t>
            </a:r>
            <a:r>
              <a:rPr lang="en-US" sz="2100" b="0" dirty="0">
                <a:latin typeface="Times New Roman" panose="02020603050405020304" pitchFamily="18" charset="0"/>
                <a:cs typeface="Times New Roman" panose="02020603050405020304" pitchFamily="18" charset="0"/>
              </a:rPr>
              <a:t> in excess of the risk-free rate of </a:t>
            </a:r>
            <a:r>
              <a:rPr lang="en-US" sz="2100" b="0" dirty="0" smtClean="0">
                <a:latin typeface="Times New Roman" panose="02020603050405020304" pitchFamily="18" charset="0"/>
                <a:cs typeface="Times New Roman" panose="02020603050405020304" pitchFamily="18" charset="0"/>
              </a:rPr>
              <a:t>return</a:t>
            </a:r>
            <a:r>
              <a:rPr lang="en-US" sz="2400" dirty="0" smtClean="0"/>
              <a:t/>
            </a:r>
            <a:br>
              <a:rPr lang="en-US" sz="2400" dirty="0" smtClean="0"/>
            </a:br>
            <a:r>
              <a:rPr lang="en-US" sz="2100" b="0" i="1" dirty="0" smtClean="0">
                <a:latin typeface="Times New Roman" panose="02020603050405020304" pitchFamily="18" charset="0"/>
                <a:cs typeface="Times New Roman" panose="02020603050405020304" pitchFamily="18" charset="0"/>
              </a:rPr>
              <a:t>X</a:t>
            </a:r>
            <a:r>
              <a:rPr lang="en-US" altLang="en-US" sz="2100" b="0" i="1" baseline="-25000" dirty="0" smtClean="0">
                <a:latin typeface="Times New Roman" panose="02020603050405020304" pitchFamily="18" charset="0"/>
                <a:cs typeface="Times New Roman" panose="02020603050405020304" pitchFamily="18" charset="0"/>
              </a:rPr>
              <a:t>i</a:t>
            </a:r>
            <a:r>
              <a:rPr lang="en-US" altLang="en-US" sz="2100" b="0" i="1" dirty="0" smtClean="0">
                <a:latin typeface="Times New Roman" panose="02020603050405020304" pitchFamily="18" charset="0"/>
                <a:cs typeface="Times New Roman" panose="02020603050405020304" pitchFamily="18" charset="0"/>
              </a:rPr>
              <a:t>=R</a:t>
            </a:r>
            <a:r>
              <a:rPr lang="en-US" altLang="en-US" sz="2100" b="0" i="1" baseline="-25000" dirty="0">
                <a:latin typeface="Times New Roman" panose="02020603050405020304" pitchFamily="18" charset="0"/>
                <a:cs typeface="Times New Roman" panose="02020603050405020304" pitchFamily="18" charset="0"/>
              </a:rPr>
              <a:t>m</a:t>
            </a:r>
            <a:r>
              <a:rPr lang="en-US" altLang="en-US" sz="2100" b="0" i="1" dirty="0" smtClean="0">
                <a:latin typeface="Times New Roman" panose="02020603050405020304" pitchFamily="18" charset="0"/>
                <a:cs typeface="Times New Roman" panose="02020603050405020304" pitchFamily="18" charset="0"/>
              </a:rPr>
              <a:t>-</a:t>
            </a:r>
            <a:r>
              <a:rPr lang="en-US" altLang="en-US" sz="2100" b="0" i="1" dirty="0" err="1" smtClean="0">
                <a:latin typeface="Times New Roman" panose="02020603050405020304" pitchFamily="18" charset="0"/>
                <a:cs typeface="Times New Roman" panose="02020603050405020304" pitchFamily="18" charset="0"/>
              </a:rPr>
              <a:t>r</a:t>
            </a:r>
            <a:r>
              <a:rPr lang="en-US" altLang="en-US" sz="2100" b="0" i="1" baseline="-25000" dirty="0" err="1" smtClean="0">
                <a:latin typeface="Times New Roman" panose="02020603050405020304" pitchFamily="18" charset="0"/>
                <a:cs typeface="Times New Roman" panose="02020603050405020304" pitchFamily="18" charset="0"/>
              </a:rPr>
              <a:t>f</a:t>
            </a:r>
            <a:r>
              <a:rPr lang="en-US" altLang="en-US" sz="2100" b="0" i="1" dirty="0" smtClean="0">
                <a:latin typeface="Times New Roman" panose="02020603050405020304" pitchFamily="18" charset="0"/>
                <a:cs typeface="Times New Roman" panose="02020603050405020304" pitchFamily="18" charset="0"/>
              </a:rPr>
              <a:t>= </a:t>
            </a:r>
            <a:r>
              <a:rPr lang="en-US" sz="2100" b="0" dirty="0">
                <a:latin typeface="Times New Roman" panose="02020603050405020304" pitchFamily="18" charset="0"/>
                <a:cs typeface="Times New Roman" panose="02020603050405020304" pitchFamily="18" charset="0"/>
              </a:rPr>
              <a:t>rate of return on the market in excess of the risk-free rate of </a:t>
            </a:r>
            <a:r>
              <a:rPr lang="en-US" sz="2100" b="0" dirty="0" smtClean="0">
                <a:latin typeface="Times New Roman" panose="02020603050405020304" pitchFamily="18" charset="0"/>
                <a:cs typeface="Times New Roman" panose="02020603050405020304" pitchFamily="18" charset="0"/>
              </a:rPr>
              <a:t>return</a:t>
            </a:r>
          </a:p>
          <a:p>
            <a:pPr marL="0" indent="0" algn="l" eaLnBrk="1" hangingPunct="1">
              <a:buNone/>
            </a:pPr>
            <a:r>
              <a:rPr lang="en-US" sz="2100" b="0" dirty="0" smtClean="0">
                <a:latin typeface="Times New Roman" panose="02020603050405020304" pitchFamily="18" charset="0"/>
                <a:cs typeface="Times New Roman" panose="02020603050405020304" pitchFamily="18" charset="0"/>
              </a:rPr>
              <a:t>The market model can be expressed as:                              . Using OLS,</a:t>
            </a:r>
          </a:p>
          <a:p>
            <a:pPr marL="0" indent="0" algn="l" eaLnBrk="1" hangingPunct="1">
              <a:buNone/>
            </a:pPr>
            <a:endParaRPr lang="en-US" sz="2100" b="0" dirty="0">
              <a:latin typeface="Times New Roman" panose="02020603050405020304" pitchFamily="18" charset="0"/>
              <a:cs typeface="Times New Roman" panose="02020603050405020304" pitchFamily="18" charset="0"/>
            </a:endParaRPr>
          </a:p>
          <a:p>
            <a:pPr marL="0" indent="0" algn="l" eaLnBrk="1" hangingPunct="1">
              <a:buNone/>
            </a:pPr>
            <a:endParaRPr lang="en-US" sz="2100" b="0" dirty="0" smtClean="0">
              <a:latin typeface="Times New Roman" panose="02020603050405020304" pitchFamily="18" charset="0"/>
              <a:cs typeface="Times New Roman" panose="02020603050405020304" pitchFamily="18" charset="0"/>
            </a:endParaRPr>
          </a:p>
          <a:p>
            <a:pPr marL="0" indent="0" algn="l" eaLnBrk="1" hangingPunct="1">
              <a:buNone/>
            </a:pPr>
            <a:endParaRPr lang="en-US" sz="2100" b="0" dirty="0">
              <a:latin typeface="Times New Roman" panose="02020603050405020304" pitchFamily="18" charset="0"/>
              <a:cs typeface="Times New Roman" panose="02020603050405020304" pitchFamily="18" charset="0"/>
            </a:endParaRPr>
          </a:p>
          <a:p>
            <a:pPr marL="0" indent="0" algn="l" eaLnBrk="1" hangingPunct="1">
              <a:buNone/>
            </a:pPr>
            <a:endParaRPr lang="en-US" sz="2100" b="0" dirty="0" smtClean="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pPr>
            <a:r>
              <a:rPr lang="en-US" sz="2100" b="0" dirty="0" smtClean="0">
                <a:latin typeface="Times New Roman" panose="02020603050405020304" pitchFamily="18" charset="0"/>
                <a:cs typeface="Times New Roman" panose="02020603050405020304" pitchFamily="18" charset="0"/>
              </a:rPr>
              <a:t>In zero-intercept model the sums of squares and cross-product terms are raw terms, in the sense that they are not expressed as deviations of the variables from their mean values.</a:t>
            </a:r>
            <a:endParaRPr lang="en-US" altLang="en-US" sz="2100" b="0" dirty="0">
              <a:latin typeface="Times New Roman" panose="02020603050405020304" pitchFamily="18" charset="0"/>
              <a:cs typeface="Times New Roman" panose="02020603050405020304" pitchFamily="18" charset="0"/>
            </a:endParaRPr>
          </a:p>
        </p:txBody>
      </p:sp>
      <p:sp>
        <p:nvSpPr>
          <p:cNvPr id="2458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458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4583"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4584"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4585"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4586"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45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4588" name="Rectangle 5"/>
          <p:cNvSpPr>
            <a:spLocks noChangeArrowheads="1"/>
          </p:cNvSpPr>
          <p:nvPr/>
        </p:nvSpPr>
        <p:spPr bwMode="auto">
          <a:xfrm>
            <a:off x="0" y="476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pPr>
            <a:r>
              <a:rPr lang="en-US" altLang="en-US" sz="1200" b="0">
                <a:solidFill>
                  <a:srgbClr val="333333"/>
                </a:solidFill>
                <a:cs typeface="Times New Roman" panose="02020603050405020304" pitchFamily="18" charset="0"/>
              </a:rPr>
              <a:t> 	</a:t>
            </a:r>
            <a:r>
              <a:rPr lang="en-US" altLang="en-US" sz="900" b="0"/>
              <a:t> </a:t>
            </a:r>
            <a:endParaRPr lang="en-US" altLang="en-US" sz="1800" b="0"/>
          </a:p>
        </p:txBody>
      </p:sp>
      <p:sp>
        <p:nvSpPr>
          <p:cNvPr id="2458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sp>
        <p:nvSpPr>
          <p:cNvPr id="2459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graphicFrame>
        <p:nvGraphicFramePr>
          <p:cNvPr id="24592" name="Object 9"/>
          <p:cNvGraphicFramePr>
            <a:graphicFrameLocks noChangeAspect="1"/>
          </p:cNvGraphicFramePr>
          <p:nvPr>
            <p:extLst/>
          </p:nvPr>
        </p:nvGraphicFramePr>
        <p:xfrm>
          <a:off x="1296194" y="4210050"/>
          <a:ext cx="1295400" cy="1374775"/>
        </p:xfrm>
        <a:graphic>
          <a:graphicData uri="http://schemas.openxmlformats.org/presentationml/2006/ole">
            <mc:AlternateContent xmlns:mc="http://schemas.openxmlformats.org/markup-compatibility/2006">
              <mc:Choice xmlns:v="urn:schemas-microsoft-com:vml" Requires="v">
                <p:oleObj spid="_x0000_s63500" r:id="rId3" imgW="787400" imgH="838200" progId="Equation.DSMT4">
                  <p:embed/>
                </p:oleObj>
              </mc:Choice>
              <mc:Fallback>
                <p:oleObj r:id="rId3" imgW="787400" imgH="838200" progId="Equation.DSMT4">
                  <p:embed/>
                  <p:pic>
                    <p:nvPicPr>
                      <p:cNvPr id="2459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194" y="4210050"/>
                        <a:ext cx="1295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3" name="Object 11"/>
          <p:cNvGraphicFramePr>
            <a:graphicFrameLocks noChangeAspect="1"/>
          </p:cNvGraphicFramePr>
          <p:nvPr>
            <p:extLst/>
          </p:nvPr>
        </p:nvGraphicFramePr>
        <p:xfrm>
          <a:off x="4099663" y="4532313"/>
          <a:ext cx="644525" cy="931862"/>
        </p:xfrm>
        <a:graphic>
          <a:graphicData uri="http://schemas.openxmlformats.org/presentationml/2006/ole">
            <mc:AlternateContent xmlns:mc="http://schemas.openxmlformats.org/markup-compatibility/2006">
              <mc:Choice xmlns:v="urn:schemas-microsoft-com:vml" Requires="v">
                <p:oleObj spid="_x0000_s63501" r:id="rId5" imgW="444307" imgH="647419" progId="Equation.DSMT4">
                  <p:embed/>
                </p:oleObj>
              </mc:Choice>
              <mc:Fallback>
                <p:oleObj r:id="rId5" imgW="444307" imgH="647419" progId="Equation.DSMT4">
                  <p:embed/>
                  <p:pic>
                    <p:nvPicPr>
                      <p:cNvPr id="2459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9663" y="4532313"/>
                        <a:ext cx="6445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94" name="Rectangle 14"/>
          <p:cNvSpPr>
            <a:spLocks noChangeArrowheads="1"/>
          </p:cNvSpPr>
          <p:nvPr/>
        </p:nvSpPr>
        <p:spPr bwMode="auto">
          <a:xfrm>
            <a:off x="0" y="647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pPr>
            <a:r>
              <a:rPr lang="en-US" altLang="en-US" sz="1200" b="0">
                <a:solidFill>
                  <a:srgbClr val="333333"/>
                </a:solidFill>
                <a:cs typeface="Times New Roman" panose="02020603050405020304" pitchFamily="18" charset="0"/>
              </a:rPr>
              <a:t> </a:t>
            </a:r>
            <a:r>
              <a:rPr lang="en-US" altLang="en-US" sz="900" b="0"/>
              <a:t> </a:t>
            </a:r>
            <a:endParaRPr lang="en-US" altLang="en-US" sz="1800" b="0"/>
          </a:p>
        </p:txBody>
      </p:sp>
      <p:sp>
        <p:nvSpPr>
          <p:cNvPr id="24595" name="TextBox 13"/>
          <p:cNvSpPr txBox="1">
            <a:spLocks noChangeArrowheads="1"/>
          </p:cNvSpPr>
          <p:nvPr/>
        </p:nvSpPr>
        <p:spPr bwMode="auto">
          <a:xfrm>
            <a:off x="3179837" y="4654550"/>
            <a:ext cx="1014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r>
              <a:rPr lang="en-US" altLang="en-US" sz="1800" b="0" dirty="0" err="1">
                <a:latin typeface="Times New Roman" panose="02020603050405020304" pitchFamily="18" charset="0"/>
                <a:cs typeface="Times New Roman" panose="02020603050405020304" pitchFamily="18" charset="0"/>
              </a:rPr>
              <a:t>var</a:t>
            </a:r>
            <a:r>
              <a:rPr lang="en-US" altLang="en-US" sz="1800" b="0" dirty="0">
                <a:latin typeface="Times New Roman" panose="02020603050405020304" pitchFamily="18" charset="0"/>
                <a:cs typeface="Times New Roman" panose="02020603050405020304" pitchFamily="18" charset="0"/>
              </a:rPr>
              <a:t>(b</a:t>
            </a:r>
            <a:r>
              <a:rPr lang="en-US" altLang="en-US" sz="1800" b="0" baseline="-25000" dirty="0">
                <a:latin typeface="Times New Roman" panose="02020603050405020304" pitchFamily="18" charset="0"/>
                <a:cs typeface="Times New Roman" panose="02020603050405020304" pitchFamily="18" charset="0"/>
              </a:rPr>
              <a:t>2</a:t>
            </a:r>
            <a:r>
              <a:rPr lang="en-US" altLang="en-US" sz="1800" b="0" dirty="0">
                <a:latin typeface="Times New Roman" panose="02020603050405020304" pitchFamily="18" charset="0"/>
                <a:cs typeface="Times New Roman" panose="02020603050405020304" pitchFamily="18" charset="0"/>
              </a:rPr>
              <a:t>) =</a:t>
            </a:r>
          </a:p>
        </p:txBody>
      </p:sp>
      <p:sp>
        <p:nvSpPr>
          <p:cNvPr id="2459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spcBef>
                <a:spcPct val="20000"/>
              </a:spcBef>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1800" b="0"/>
          </a:p>
        </p:txBody>
      </p:sp>
      <p:graphicFrame>
        <p:nvGraphicFramePr>
          <p:cNvPr id="24597" name="Object 15"/>
          <p:cNvGraphicFramePr>
            <a:graphicFrameLocks noChangeAspect="1"/>
          </p:cNvGraphicFramePr>
          <p:nvPr>
            <p:extLst/>
          </p:nvPr>
        </p:nvGraphicFramePr>
        <p:xfrm>
          <a:off x="5796549" y="4456112"/>
          <a:ext cx="1008063" cy="882650"/>
        </p:xfrm>
        <a:graphic>
          <a:graphicData uri="http://schemas.openxmlformats.org/presentationml/2006/ole">
            <mc:AlternateContent xmlns:mc="http://schemas.openxmlformats.org/markup-compatibility/2006">
              <mc:Choice xmlns:v="urn:schemas-microsoft-com:vml" Requires="v">
                <p:oleObj spid="_x0000_s63502" r:id="rId7" imgW="698500" imgH="609600" progId="Equation.DSMT4">
                  <p:embed/>
                </p:oleObj>
              </mc:Choice>
              <mc:Fallback>
                <p:oleObj r:id="rId7" imgW="698500" imgH="609600" progId="Equation.DSMT4">
                  <p:embed/>
                  <p:pic>
                    <p:nvPicPr>
                      <p:cNvPr id="24597"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549" y="4456112"/>
                        <a:ext cx="10080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7"/>
          <p:cNvGraphicFramePr>
            <a:graphicFrameLocks noChangeAspect="1"/>
          </p:cNvGraphicFramePr>
          <p:nvPr>
            <p:extLst/>
          </p:nvPr>
        </p:nvGraphicFramePr>
        <p:xfrm>
          <a:off x="1475656" y="1821657"/>
          <a:ext cx="3408363" cy="504825"/>
        </p:xfrm>
        <a:graphic>
          <a:graphicData uri="http://schemas.openxmlformats.org/presentationml/2006/ole">
            <mc:AlternateContent xmlns:mc="http://schemas.openxmlformats.org/markup-compatibility/2006">
              <mc:Choice xmlns:v="urn:schemas-microsoft-com:vml" Requires="v">
                <p:oleObj spid="_x0000_s63503" name="Equation" r:id="rId9" imgW="1612800" imgH="241200" progId="Equation.DSMT4">
                  <p:embed/>
                </p:oleObj>
              </mc:Choice>
              <mc:Fallback>
                <p:oleObj name="Equation" r:id="rId9" imgW="1612800" imgH="241200" progId="Equation.DSMT4">
                  <p:embed/>
                  <p:pic>
                    <p:nvPicPr>
                      <p:cNvPr id="22" name="Object 7"/>
                      <p:cNvPicPr>
                        <a:picLocks noChangeAspect="1" noChangeArrowheads="1"/>
                      </p:cNvPicPr>
                      <p:nvPr/>
                    </p:nvPicPr>
                    <p:blipFill>
                      <a:blip r:embed="rId10"/>
                      <a:srcRect/>
                      <a:stretch>
                        <a:fillRect/>
                      </a:stretch>
                    </p:blipFill>
                    <p:spPr bwMode="auto">
                      <a:xfrm>
                        <a:off x="1475656" y="1821657"/>
                        <a:ext cx="34083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7"/>
          <p:cNvGraphicFramePr>
            <a:graphicFrameLocks noChangeAspect="1"/>
          </p:cNvGraphicFramePr>
          <p:nvPr>
            <p:extLst/>
          </p:nvPr>
        </p:nvGraphicFramePr>
        <p:xfrm>
          <a:off x="5005975" y="3806167"/>
          <a:ext cx="1798637" cy="477838"/>
        </p:xfrm>
        <a:graphic>
          <a:graphicData uri="http://schemas.openxmlformats.org/presentationml/2006/ole">
            <mc:AlternateContent xmlns:mc="http://schemas.openxmlformats.org/markup-compatibility/2006">
              <mc:Choice xmlns:v="urn:schemas-microsoft-com:vml" Requires="v">
                <p:oleObj spid="_x0000_s63504" name="Equation" r:id="rId11" imgW="850680" imgH="228600" progId="Equation.DSMT4">
                  <p:embed/>
                </p:oleObj>
              </mc:Choice>
              <mc:Fallback>
                <p:oleObj name="Equation" r:id="rId11" imgW="850680" imgH="228600" progId="Equation.DSMT4">
                  <p:embed/>
                  <p:pic>
                    <p:nvPicPr>
                      <p:cNvPr id="23" name="Object 7"/>
                      <p:cNvPicPr>
                        <a:picLocks noChangeAspect="1" noChangeArrowheads="1"/>
                      </p:cNvPicPr>
                      <p:nvPr/>
                    </p:nvPicPr>
                    <p:blipFill>
                      <a:blip r:embed="rId12"/>
                      <a:srcRect/>
                      <a:stretch>
                        <a:fillRect/>
                      </a:stretch>
                    </p:blipFill>
                    <p:spPr bwMode="auto">
                      <a:xfrm>
                        <a:off x="5005975" y="3806167"/>
                        <a:ext cx="17986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1219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144463" y="908050"/>
            <a:ext cx="8820150" cy="4681538"/>
          </a:xfrm>
        </p:spPr>
        <p:txBody>
          <a:bodyPr/>
          <a:lstStyle/>
          <a:p>
            <a:pPr algn="l">
              <a:buFont typeface="Wingdings" panose="05000000000000000000" pitchFamily="2" charset="2"/>
              <a:buChar char="Ø"/>
            </a:pPr>
            <a:r>
              <a:rPr lang="en-US" altLang="en-US" sz="2500" b="0" dirty="0" smtClean="0">
                <a:latin typeface="Times New Roman" panose="02020603050405020304" pitchFamily="18" charset="0"/>
                <a:cs typeface="Times New Roman" panose="02020603050405020304" pitchFamily="18" charset="0"/>
              </a:rPr>
              <a:t>Testing the following hypothesis is equivalent to testing the hypothesis that all the slope coefficients are 0: </a:t>
            </a:r>
          </a:p>
          <a:p>
            <a:r>
              <a:rPr lang="en-US" altLang="en-US" sz="2500" b="0" dirty="0" smtClean="0">
                <a:latin typeface="Times New Roman" panose="02020603050405020304" pitchFamily="18" charset="0"/>
                <a:cs typeface="Times New Roman" panose="02020603050405020304" pitchFamily="18" charset="0"/>
              </a:rPr>
              <a:t>H</a:t>
            </a:r>
            <a:r>
              <a:rPr lang="en-US" altLang="en-US" sz="2500" b="0" baseline="-25000" dirty="0" smtClean="0">
                <a:latin typeface="Times New Roman" panose="02020603050405020304" pitchFamily="18" charset="0"/>
                <a:cs typeface="Times New Roman" panose="02020603050405020304" pitchFamily="18" charset="0"/>
              </a:rPr>
              <a:t>0</a:t>
            </a:r>
            <a:r>
              <a:rPr lang="en-US" altLang="en-US" sz="2500" b="0" dirty="0" smtClean="0">
                <a:latin typeface="Times New Roman" panose="02020603050405020304" pitchFamily="18" charset="0"/>
                <a:cs typeface="Times New Roman" panose="02020603050405020304" pitchFamily="18" charset="0"/>
              </a:rPr>
              <a:t>: </a:t>
            </a:r>
            <a:r>
              <a:rPr lang="en-US" altLang="en-US" sz="2500" b="0" i="1" dirty="0" smtClean="0">
                <a:latin typeface="Times New Roman" panose="02020603050405020304" pitchFamily="18" charset="0"/>
                <a:cs typeface="Times New Roman" panose="02020603050405020304" pitchFamily="18" charset="0"/>
              </a:rPr>
              <a:t>R</a:t>
            </a:r>
            <a:r>
              <a:rPr lang="en-US" altLang="en-US" sz="2500" b="0" i="1" baseline="30000" dirty="0" smtClean="0">
                <a:latin typeface="Times New Roman" panose="02020603050405020304" pitchFamily="18" charset="0"/>
                <a:cs typeface="Times New Roman" panose="02020603050405020304" pitchFamily="18" charset="0"/>
              </a:rPr>
              <a:t>2</a:t>
            </a:r>
            <a:r>
              <a:rPr lang="en-US" altLang="en-US" sz="2500" b="0" dirty="0" smtClean="0">
                <a:latin typeface="Times New Roman" panose="02020603050405020304" pitchFamily="18" charset="0"/>
                <a:cs typeface="Times New Roman" panose="02020603050405020304" pitchFamily="18" charset="0"/>
              </a:rPr>
              <a:t> = 0</a:t>
            </a:r>
          </a:p>
          <a:p>
            <a:r>
              <a:rPr lang="en-US" altLang="en-US" sz="2500" b="0" dirty="0" smtClean="0">
                <a:latin typeface="Times New Roman" panose="02020603050405020304" pitchFamily="18" charset="0"/>
                <a:cs typeface="Times New Roman" panose="02020603050405020304" pitchFamily="18" charset="0"/>
              </a:rPr>
              <a:t>H</a:t>
            </a:r>
            <a:r>
              <a:rPr lang="en-US" altLang="en-US" sz="2500" b="0" baseline="-25000" dirty="0" smtClean="0">
                <a:latin typeface="Times New Roman" panose="02020603050405020304" pitchFamily="18" charset="0"/>
                <a:cs typeface="Times New Roman" panose="02020603050405020304" pitchFamily="18" charset="0"/>
              </a:rPr>
              <a:t>1</a:t>
            </a:r>
            <a:r>
              <a:rPr lang="en-US" altLang="en-US" sz="2500" b="0" dirty="0" smtClean="0">
                <a:latin typeface="Times New Roman" panose="02020603050405020304" pitchFamily="18" charset="0"/>
                <a:cs typeface="Times New Roman" panose="02020603050405020304" pitchFamily="18" charset="0"/>
              </a:rPr>
              <a:t>: </a:t>
            </a:r>
            <a:r>
              <a:rPr lang="en-US" altLang="en-US" sz="2500" b="0" i="1" dirty="0" smtClean="0">
                <a:latin typeface="Times New Roman" panose="02020603050405020304" pitchFamily="18" charset="0"/>
                <a:cs typeface="Times New Roman" panose="02020603050405020304" pitchFamily="18" charset="0"/>
              </a:rPr>
              <a:t>R</a:t>
            </a:r>
            <a:r>
              <a:rPr lang="en-US" altLang="en-US" sz="2500" b="0" i="1" baseline="30000" dirty="0" smtClean="0">
                <a:latin typeface="Times New Roman" panose="02020603050405020304" pitchFamily="18" charset="0"/>
                <a:cs typeface="Times New Roman" panose="02020603050405020304" pitchFamily="18" charset="0"/>
              </a:rPr>
              <a:t>2</a:t>
            </a:r>
            <a:r>
              <a:rPr lang="en-US" altLang="en-US" sz="2500" b="0" dirty="0" smtClean="0">
                <a:latin typeface="Times New Roman" panose="02020603050405020304" pitchFamily="18" charset="0"/>
                <a:cs typeface="Times New Roman" panose="02020603050405020304" pitchFamily="18" charset="0"/>
              </a:rPr>
              <a:t> ≠ 0</a:t>
            </a:r>
          </a:p>
          <a:p>
            <a:pPr algn="l">
              <a:buFont typeface="Wingdings" panose="05000000000000000000" pitchFamily="2" charset="2"/>
              <a:buChar char="Ø"/>
            </a:pPr>
            <a:r>
              <a:rPr lang="en-US" altLang="en-US" sz="2500" b="0" dirty="0" smtClean="0">
                <a:latin typeface="Times New Roman" panose="02020603050405020304" pitchFamily="18" charset="0"/>
                <a:cs typeface="Times New Roman" panose="02020603050405020304" pitchFamily="18" charset="0"/>
              </a:rPr>
              <a:t>Calculate the following and use the </a:t>
            </a:r>
            <a:r>
              <a:rPr lang="en-US" altLang="en-US" sz="2500" b="0" i="1" dirty="0" smtClean="0">
                <a:latin typeface="Times New Roman" panose="02020603050405020304" pitchFamily="18" charset="0"/>
                <a:cs typeface="Times New Roman" panose="02020603050405020304" pitchFamily="18" charset="0"/>
              </a:rPr>
              <a:t>F</a:t>
            </a:r>
            <a:r>
              <a:rPr lang="en-US" altLang="en-US" sz="2500" b="0" dirty="0" smtClean="0">
                <a:latin typeface="Times New Roman" panose="02020603050405020304" pitchFamily="18" charset="0"/>
                <a:cs typeface="Times New Roman" panose="02020603050405020304" pitchFamily="18" charset="0"/>
              </a:rPr>
              <a:t> table to obtain the critical </a:t>
            </a:r>
            <a:r>
              <a:rPr lang="en-US" altLang="en-US" sz="2500" b="0" i="1" dirty="0" smtClean="0">
                <a:latin typeface="Times New Roman" panose="02020603050405020304" pitchFamily="18" charset="0"/>
                <a:cs typeface="Times New Roman" panose="02020603050405020304" pitchFamily="18" charset="0"/>
              </a:rPr>
              <a:t>F</a:t>
            </a:r>
            <a:r>
              <a:rPr lang="en-US" altLang="en-US" sz="2500" b="0" dirty="0" smtClean="0">
                <a:latin typeface="Times New Roman" panose="02020603050405020304" pitchFamily="18" charset="0"/>
                <a:cs typeface="Times New Roman" panose="02020603050405020304" pitchFamily="18" charset="0"/>
              </a:rPr>
              <a:t> value with </a:t>
            </a:r>
            <a:r>
              <a:rPr lang="en-US" altLang="en-US" sz="2500" b="0" i="1" dirty="0" smtClean="0">
                <a:latin typeface="Times New Roman" panose="02020603050405020304" pitchFamily="18" charset="0"/>
                <a:cs typeface="Times New Roman" panose="02020603050405020304" pitchFamily="18" charset="0"/>
              </a:rPr>
              <a:t>k-1</a:t>
            </a:r>
            <a:r>
              <a:rPr lang="en-US" altLang="en-US" sz="2500" b="0" dirty="0" smtClean="0">
                <a:latin typeface="Times New Roman" panose="02020603050405020304" pitchFamily="18" charset="0"/>
                <a:cs typeface="Times New Roman" panose="02020603050405020304" pitchFamily="18" charset="0"/>
              </a:rPr>
              <a:t> degrees of freedom in the numerator and </a:t>
            </a:r>
            <a:r>
              <a:rPr lang="en-US" altLang="en-US" sz="2500" b="0" i="1" dirty="0" smtClean="0">
                <a:latin typeface="Times New Roman" panose="02020603050405020304" pitchFamily="18" charset="0"/>
                <a:cs typeface="Times New Roman" panose="02020603050405020304" pitchFamily="18" charset="0"/>
              </a:rPr>
              <a:t>n-k</a:t>
            </a:r>
            <a:r>
              <a:rPr lang="en-US" altLang="en-US" sz="2500" b="0" dirty="0" smtClean="0">
                <a:latin typeface="Times New Roman" panose="02020603050405020304" pitchFamily="18" charset="0"/>
                <a:cs typeface="Times New Roman" panose="02020603050405020304" pitchFamily="18" charset="0"/>
              </a:rPr>
              <a:t> degrees of freedom in the denominator for a given level of </a:t>
            </a:r>
            <a:r>
              <a:rPr lang="en-US" altLang="en-US" sz="2500" b="0" dirty="0" smtClean="0">
                <a:latin typeface="Times New Roman" panose="02020603050405020304" pitchFamily="18" charset="0"/>
                <a:cs typeface="Times New Roman" panose="02020603050405020304" pitchFamily="18" charset="0"/>
              </a:rPr>
              <a:t>significance (</a:t>
            </a:r>
            <a:r>
              <a:rPr lang="en-US" altLang="en-US" sz="2500" b="0" i="1" dirty="0" smtClean="0">
                <a:latin typeface="Times New Roman" panose="02020603050405020304" pitchFamily="18" charset="0"/>
                <a:cs typeface="Times New Roman" panose="02020603050405020304" pitchFamily="18" charset="0"/>
              </a:rPr>
              <a:t>k</a:t>
            </a:r>
            <a:r>
              <a:rPr lang="en-US" altLang="en-US" sz="2500" b="0" dirty="0" smtClean="0">
                <a:latin typeface="Times New Roman" panose="02020603050405020304" pitchFamily="18" charset="0"/>
                <a:cs typeface="Times New Roman" panose="02020603050405020304" pitchFamily="18" charset="0"/>
              </a:rPr>
              <a:t> denotes the number of parameters in the model):</a:t>
            </a:r>
            <a:endParaRPr lang="en-US" altLang="en-US" sz="2500" b="0" dirty="0" smtClean="0">
              <a:latin typeface="Times New Roman" panose="02020603050405020304" pitchFamily="18" charset="0"/>
              <a:cs typeface="Times New Roman" panose="02020603050405020304" pitchFamily="18" charset="0"/>
            </a:endParaRPr>
          </a:p>
          <a:p>
            <a:pPr algn="l"/>
            <a:endParaRPr lang="en-US" altLang="en-US" sz="2500" b="0" dirty="0" smtClean="0">
              <a:latin typeface="Times New Roman" panose="02020603050405020304" pitchFamily="18" charset="0"/>
              <a:cs typeface="Times New Roman" panose="02020603050405020304" pitchFamily="18" charset="0"/>
            </a:endParaRPr>
          </a:p>
          <a:p>
            <a:pPr algn="l"/>
            <a:endParaRPr lang="en-US" altLang="en-US" sz="2500" b="0" dirty="0" smtClean="0">
              <a:latin typeface="Times New Roman" panose="02020603050405020304" pitchFamily="18" charset="0"/>
              <a:cs typeface="Times New Roman" panose="02020603050405020304" pitchFamily="18" charset="0"/>
            </a:endParaRPr>
          </a:p>
          <a:p>
            <a:pPr algn="l"/>
            <a:r>
              <a:rPr lang="en-US" altLang="en-US" sz="2500" b="0" dirty="0" smtClean="0">
                <a:latin typeface="Times New Roman" panose="02020603050405020304" pitchFamily="18" charset="0"/>
                <a:cs typeface="Times New Roman" panose="02020603050405020304" pitchFamily="18" charset="0"/>
              </a:rPr>
              <a:t>	If this value is greater than the critical </a:t>
            </a:r>
            <a:r>
              <a:rPr lang="en-US" altLang="en-US" sz="2500" b="0" i="1" dirty="0" smtClean="0">
                <a:latin typeface="Times New Roman" panose="02020603050405020304" pitchFamily="18" charset="0"/>
                <a:cs typeface="Times New Roman" panose="02020603050405020304" pitchFamily="18" charset="0"/>
              </a:rPr>
              <a:t>F</a:t>
            </a:r>
            <a:r>
              <a:rPr lang="en-US" altLang="en-US" sz="2500" b="0" dirty="0" smtClean="0">
                <a:latin typeface="Times New Roman" panose="02020603050405020304" pitchFamily="18" charset="0"/>
                <a:cs typeface="Times New Roman" panose="02020603050405020304" pitchFamily="18" charset="0"/>
              </a:rPr>
              <a:t> value, reject H</a:t>
            </a:r>
            <a:r>
              <a:rPr lang="en-US" altLang="en-US" sz="2500" b="0" baseline="-25000" dirty="0" smtClean="0">
                <a:latin typeface="Times New Roman" panose="02020603050405020304" pitchFamily="18" charset="0"/>
                <a:cs typeface="Times New Roman" panose="02020603050405020304" pitchFamily="18" charset="0"/>
              </a:rPr>
              <a:t>0</a:t>
            </a:r>
            <a:r>
              <a:rPr lang="en-US" altLang="en-US" sz="2500" b="0" dirty="0" smtClean="0">
                <a:latin typeface="Times New Roman" panose="02020603050405020304" pitchFamily="18" charset="0"/>
                <a:cs typeface="Times New Roman" panose="02020603050405020304" pitchFamily="18" charset="0"/>
              </a:rPr>
              <a:t>.</a:t>
            </a:r>
          </a:p>
        </p:txBody>
      </p:sp>
      <p:sp>
        <p:nvSpPr>
          <p:cNvPr id="6" name="Title 1"/>
          <p:cNvSpPr txBox="1">
            <a:spLocks/>
          </p:cNvSpPr>
          <p:nvPr/>
        </p:nvSpPr>
        <p:spPr bwMode="auto">
          <a:xfrm>
            <a:off x="250825" y="260350"/>
            <a:ext cx="8642350" cy="576263"/>
          </a:xfrm>
          <a:prstGeom prst="rect">
            <a:avLst/>
          </a:prstGeom>
          <a:noFill/>
          <a:ln>
            <a:noFill/>
            <a:miter lim="800000"/>
            <a:headEnd/>
            <a:tailEnd/>
          </a:ln>
        </p:spPr>
        <p:txBody>
          <a:bodyPr/>
          <a:lstStyle/>
          <a:p>
            <a:pPr algn="ctr">
              <a:defRPr/>
            </a:pPr>
            <a:r>
              <a:rPr lang="en-US" sz="3200" b="1" dirty="0">
                <a:solidFill>
                  <a:srgbClr val="12349B"/>
                </a:solidFill>
                <a:latin typeface="Times New Roman" pitchFamily="18" charset="0"/>
                <a:cs typeface="Times New Roman" pitchFamily="18" charset="0"/>
              </a:rPr>
              <a:t>HYPOTHESIS TESTING: </a:t>
            </a:r>
            <a:r>
              <a:rPr lang="en-US" sz="3200" b="1" i="1" dirty="0">
                <a:solidFill>
                  <a:srgbClr val="12349B"/>
                </a:solidFill>
                <a:latin typeface="Times New Roman" pitchFamily="18" charset="0"/>
                <a:cs typeface="Times New Roman" pitchFamily="18" charset="0"/>
              </a:rPr>
              <a:t>F</a:t>
            </a:r>
            <a:r>
              <a:rPr lang="en-US" sz="3200" b="1" dirty="0">
                <a:solidFill>
                  <a:srgbClr val="12349B"/>
                </a:solidFill>
                <a:latin typeface="Times New Roman" pitchFamily="18" charset="0"/>
                <a:cs typeface="Times New Roman" pitchFamily="18" charset="0"/>
              </a:rPr>
              <a:t> TEST</a:t>
            </a:r>
            <a:endParaRPr lang="en-US" sz="3000" b="1" kern="0" dirty="0">
              <a:solidFill>
                <a:srgbClr val="12349B"/>
              </a:solidFill>
              <a:latin typeface="Times New Roman" pitchFamily="18" charset="0"/>
              <a:ea typeface="+mj-ea"/>
              <a:cs typeface="Times New Roman" pitchFamily="18" charset="0"/>
            </a:endParaRPr>
          </a:p>
        </p:txBody>
      </p:sp>
      <p:sp>
        <p:nvSpPr>
          <p:cNvPr id="1024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4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10242" name="Object 3"/>
          <p:cNvGraphicFramePr>
            <a:graphicFrameLocks noChangeAspect="1"/>
          </p:cNvGraphicFramePr>
          <p:nvPr>
            <p:extLst>
              <p:ext uri="{D42A27DB-BD31-4B8C-83A1-F6EECF244321}">
                <p14:modId xmlns:p14="http://schemas.microsoft.com/office/powerpoint/2010/main" val="2717278889"/>
              </p:ext>
            </p:extLst>
          </p:nvPr>
        </p:nvGraphicFramePr>
        <p:xfrm>
          <a:off x="2368550" y="4221088"/>
          <a:ext cx="4406900" cy="1008062"/>
        </p:xfrm>
        <a:graphic>
          <a:graphicData uri="http://schemas.openxmlformats.org/presentationml/2006/ole">
            <mc:AlternateContent xmlns:mc="http://schemas.openxmlformats.org/markup-compatibility/2006">
              <mc:Choice xmlns:v="urn:schemas-microsoft-com:vml" Requires="v">
                <p:oleObj spid="_x0000_s59401" name="Equation" r:id="rId3" imgW="1943100" imgH="444500" progId="Equation.3">
                  <p:embed/>
                </p:oleObj>
              </mc:Choice>
              <mc:Fallback>
                <p:oleObj name="Equation" r:id="rId3" imgW="1943100" imgH="444500" progId="Equation.3">
                  <p:embed/>
                  <p:pic>
                    <p:nvPicPr>
                      <p:cNvPr id="1024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550" y="4221088"/>
                        <a:ext cx="4406900"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mtClean="0"/>
          </a:p>
          <a:p>
            <a:pPr eaLnBrk="1" hangingPunct="1"/>
            <a:endParaRPr lang="en-GB" altLang="en-US" smtClean="0">
              <a:solidFill>
                <a:srgbClr val="768281"/>
              </a:solidFill>
            </a:endParaRPr>
          </a:p>
          <a:p>
            <a:pPr eaLnBrk="1" hangingPunct="1"/>
            <a:r>
              <a:rPr lang="en-GB" altLang="en-US" smtClean="0">
                <a:solidFill>
                  <a:srgbClr val="12349B"/>
                </a:solidFill>
              </a:rPr>
              <a:t>Damodar Gujarati</a:t>
            </a:r>
          </a:p>
          <a:p>
            <a:pPr eaLnBrk="1" hangingPunct="1"/>
            <a:r>
              <a:rPr lang="en-GB" altLang="en-US" i="1" smtClean="0">
                <a:solidFill>
                  <a:srgbClr val="12349B"/>
                </a:solidFill>
              </a:rPr>
              <a:t>Econometrics by Example</a:t>
            </a:r>
            <a:r>
              <a:rPr lang="en-GB" altLang="en-US" smtClean="0">
                <a:solidFill>
                  <a:srgbClr val="12349B"/>
                </a:solidFill>
              </a:rPr>
              <a:t>, second edition</a:t>
            </a:r>
          </a:p>
        </p:txBody>
      </p:sp>
    </p:spTree>
    <p:extLst>
      <p:ext uri="{BB962C8B-B14F-4D97-AF65-F5344CB8AC3E}">
        <p14:creationId xmlns:p14="http://schemas.microsoft.com/office/powerpoint/2010/main" val="849800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144463" y="714375"/>
            <a:ext cx="8820150" cy="5643563"/>
          </a:xfrm>
        </p:spPr>
        <p:txBody>
          <a:bodyPr/>
          <a:lstStyle/>
          <a:p>
            <a:pPr algn="just">
              <a:buFont typeface="Wingdings" pitchFamily="2" charset="2"/>
              <a:buChar char="Ø"/>
              <a:defRPr/>
            </a:pPr>
            <a:r>
              <a:rPr lang="en-GB" altLang="en-US" sz="2500" b="0" dirty="0" smtClean="0">
                <a:latin typeface="Times New Roman" pitchFamily="18" charset="0"/>
                <a:cs typeface="Times New Roman" pitchFamily="18" charset="0"/>
              </a:rPr>
              <a:t>In this example we look at a cross-section of 1,289 persons interviewed in March 1995 to study the factors that determine hourly wage (in dollars) in this sample (Table1_1). </a:t>
            </a:r>
            <a:endParaRPr lang="en-GB" altLang="en-US" sz="2800" b="0" dirty="0" smtClean="0">
              <a:latin typeface="Times New Roman" pitchFamily="18" charset="0"/>
              <a:cs typeface="Times New Roman" pitchFamily="18" charset="0"/>
            </a:endParaRPr>
          </a:p>
          <a:p>
            <a:pPr algn="just">
              <a:buFont typeface="Wingdings" pitchFamily="2" charset="2"/>
              <a:buChar char="Ø"/>
              <a:defRPr/>
            </a:pPr>
            <a:r>
              <a:rPr lang="en-GB" altLang="en-US" sz="2500" b="0" dirty="0" smtClean="0">
                <a:latin typeface="Times New Roman" pitchFamily="18" charset="0"/>
                <a:cs typeface="Times New Roman" pitchFamily="18" charset="0"/>
              </a:rPr>
              <a:t>The variables used in the analysis are defined as follows:</a:t>
            </a:r>
          </a:p>
          <a:p>
            <a:pPr lvl="1" algn="just">
              <a:buFont typeface="Wingdings" pitchFamily="2" charset="2"/>
              <a:buChar char="Ø"/>
              <a:defRPr/>
            </a:pPr>
            <a:r>
              <a:rPr lang="en-GB" altLang="en-US" sz="2000" i="1" dirty="0" smtClean="0">
                <a:latin typeface="Times New Roman" pitchFamily="18" charset="0"/>
                <a:cs typeface="Times New Roman" pitchFamily="18" charset="0"/>
              </a:rPr>
              <a:t>Wage</a:t>
            </a:r>
            <a:r>
              <a:rPr lang="en-GB" altLang="en-US" sz="2000" dirty="0" smtClean="0">
                <a:latin typeface="Times New Roman" pitchFamily="18" charset="0"/>
                <a:cs typeface="Times New Roman" pitchFamily="18" charset="0"/>
              </a:rPr>
              <a:t>: Hourly wage in dollars, which is the dependent variable.</a:t>
            </a:r>
          </a:p>
          <a:p>
            <a:pPr marL="342900" lvl="1" indent="-342900" algn="just">
              <a:buFont typeface="Wingdings" pitchFamily="2" charset="2"/>
              <a:buChar char="Ø"/>
              <a:defRPr/>
            </a:pPr>
            <a:r>
              <a:rPr lang="en-GB" altLang="en-US" sz="2500" dirty="0" smtClean="0">
                <a:latin typeface="Times New Roman" pitchFamily="18" charset="0"/>
                <a:ea typeface="+mn-ea"/>
                <a:cs typeface="Times New Roman" pitchFamily="18" charset="0"/>
              </a:rPr>
              <a:t>The explanatory variables, or </a:t>
            </a:r>
            <a:r>
              <a:rPr lang="en-GB" altLang="en-US" sz="2500" dirty="0" err="1" smtClean="0">
                <a:latin typeface="Times New Roman" pitchFamily="18" charset="0"/>
                <a:ea typeface="+mn-ea"/>
                <a:cs typeface="Times New Roman" pitchFamily="18" charset="0"/>
              </a:rPr>
              <a:t>regressors</a:t>
            </a:r>
            <a:r>
              <a:rPr lang="en-GB" altLang="en-US" sz="2500" dirty="0" smtClean="0">
                <a:latin typeface="Times New Roman" pitchFamily="18" charset="0"/>
                <a:ea typeface="+mn-ea"/>
                <a:cs typeface="Times New Roman" pitchFamily="18" charset="0"/>
              </a:rPr>
              <a:t>, are as follows:</a:t>
            </a:r>
          </a:p>
          <a:p>
            <a:pPr lvl="1" algn="just">
              <a:buFont typeface="Wingdings" pitchFamily="2" charset="2"/>
              <a:buChar char="Ø"/>
              <a:defRPr/>
            </a:pPr>
            <a:r>
              <a:rPr lang="en-GB" altLang="en-US" sz="2000" i="1" dirty="0" smtClean="0">
                <a:latin typeface="Times New Roman" pitchFamily="18" charset="0"/>
                <a:cs typeface="Times New Roman" pitchFamily="18" charset="0"/>
              </a:rPr>
              <a:t>Female</a:t>
            </a:r>
            <a:r>
              <a:rPr lang="en-GB" altLang="en-US" sz="2000" dirty="0" smtClean="0">
                <a:latin typeface="Times New Roman" pitchFamily="18" charset="0"/>
                <a:cs typeface="Times New Roman" pitchFamily="18" charset="0"/>
              </a:rPr>
              <a:t>: Gender, coded 1 for female, 0 for male</a:t>
            </a:r>
            <a:br>
              <a:rPr lang="en-GB" altLang="en-US" sz="2000" dirty="0" smtClean="0">
                <a:latin typeface="Times New Roman" pitchFamily="18" charset="0"/>
                <a:cs typeface="Times New Roman" pitchFamily="18" charset="0"/>
              </a:rPr>
            </a:br>
            <a:r>
              <a:rPr lang="en-GB" altLang="en-US" sz="2000" i="1" dirty="0" err="1" smtClean="0">
                <a:latin typeface="Times New Roman" pitchFamily="18" charset="0"/>
                <a:cs typeface="Times New Roman" pitchFamily="18" charset="0"/>
              </a:rPr>
              <a:t>Nonwhite</a:t>
            </a:r>
            <a:r>
              <a:rPr lang="en-GB" altLang="en-US" sz="2000" dirty="0" smtClean="0">
                <a:latin typeface="Times New Roman" pitchFamily="18" charset="0"/>
                <a:cs typeface="Times New Roman" pitchFamily="18" charset="0"/>
              </a:rPr>
              <a:t>: Race, coded 1 for </a:t>
            </a:r>
            <a:r>
              <a:rPr lang="en-GB" altLang="en-US" sz="2000" dirty="0" err="1" smtClean="0">
                <a:latin typeface="Times New Roman" pitchFamily="18" charset="0"/>
                <a:cs typeface="Times New Roman" pitchFamily="18" charset="0"/>
              </a:rPr>
              <a:t>nonwhite</a:t>
            </a:r>
            <a:r>
              <a:rPr lang="en-GB" altLang="en-US" sz="2000" dirty="0" smtClean="0">
                <a:latin typeface="Times New Roman" pitchFamily="18" charset="0"/>
                <a:cs typeface="Times New Roman" pitchFamily="18" charset="0"/>
              </a:rPr>
              <a:t> workers, 0 for white workers</a:t>
            </a:r>
          </a:p>
          <a:p>
            <a:pPr lvl="1" algn="just">
              <a:buFont typeface="Wingdings" pitchFamily="2" charset="2"/>
              <a:buChar char="Ø"/>
              <a:defRPr/>
            </a:pPr>
            <a:r>
              <a:rPr lang="en-GB" altLang="en-US" sz="2000" i="1" dirty="0" smtClean="0">
                <a:latin typeface="Times New Roman" pitchFamily="18" charset="0"/>
                <a:cs typeface="Times New Roman" pitchFamily="18" charset="0"/>
              </a:rPr>
              <a:t>Union</a:t>
            </a:r>
            <a:r>
              <a:rPr lang="en-GB" altLang="en-US" sz="2000" dirty="0" smtClean="0">
                <a:latin typeface="Times New Roman" pitchFamily="18" charset="0"/>
                <a:cs typeface="Times New Roman" pitchFamily="18" charset="0"/>
              </a:rPr>
              <a:t>: Union status, coded 1 if in a union job, 0 otherwise Education: Education (in years)  </a:t>
            </a:r>
          </a:p>
          <a:p>
            <a:pPr lvl="1" algn="just">
              <a:buFont typeface="Wingdings" pitchFamily="2" charset="2"/>
              <a:buChar char="Ø"/>
              <a:defRPr/>
            </a:pPr>
            <a:r>
              <a:rPr lang="en-GB" altLang="en-US" sz="2000" i="1" dirty="0" err="1" smtClean="0">
                <a:latin typeface="Times New Roman" pitchFamily="18" charset="0"/>
                <a:cs typeface="Times New Roman" pitchFamily="18" charset="0"/>
              </a:rPr>
              <a:t>Exper</a:t>
            </a:r>
            <a:r>
              <a:rPr lang="en-GB" altLang="en-US" sz="2000" dirty="0" smtClean="0">
                <a:latin typeface="Times New Roman" pitchFamily="18" charset="0"/>
                <a:cs typeface="Times New Roman" pitchFamily="18" charset="0"/>
              </a:rPr>
              <a:t>: Potential work experience (in years), defined as age minus years of schooling minus 6. (It is assumed that schooling starts at age 6) </a:t>
            </a:r>
          </a:p>
          <a:p>
            <a:pPr lvl="1" algn="just">
              <a:buFont typeface="Wingdings" pitchFamily="2" charset="2"/>
              <a:buChar char="Ø"/>
              <a:defRPr/>
            </a:pPr>
            <a:r>
              <a:rPr lang="en-US" altLang="en-US" sz="2000" dirty="0" smtClean="0">
                <a:latin typeface="Times New Roman" pitchFamily="18" charset="0"/>
                <a:cs typeface="Times New Roman" pitchFamily="18" charset="0"/>
              </a:rPr>
              <a:t>Education: Education (in years) </a:t>
            </a:r>
          </a:p>
        </p:txBody>
      </p:sp>
      <p:sp>
        <p:nvSpPr>
          <p:cNvPr id="6" name="Title 1"/>
          <p:cNvSpPr txBox="1">
            <a:spLocks/>
          </p:cNvSpPr>
          <p:nvPr/>
        </p:nvSpPr>
        <p:spPr bwMode="auto">
          <a:xfrm>
            <a:off x="250825" y="142875"/>
            <a:ext cx="8642350" cy="500063"/>
          </a:xfrm>
          <a:prstGeom prst="rect">
            <a:avLst/>
          </a:prstGeom>
          <a:noFill/>
          <a:ln>
            <a:noFill/>
            <a:miter lim="800000"/>
            <a:headEnd/>
            <a:tailEnd/>
          </a:ln>
        </p:spPr>
        <p:txBody>
          <a:bodyPr/>
          <a:lstStyle/>
          <a:p>
            <a:pPr algn="ctr">
              <a:defRPr/>
            </a:pPr>
            <a:r>
              <a:rPr lang="en-US" sz="3200" b="1" dirty="0">
                <a:solidFill>
                  <a:schemeClr val="accent6"/>
                </a:solidFill>
                <a:latin typeface="Times New Roman" pitchFamily="18" charset="0"/>
                <a:cs typeface="Times New Roman" pitchFamily="18" charset="0"/>
              </a:rPr>
              <a:t>Example 1</a:t>
            </a:r>
            <a:endParaRPr lang="en-US" sz="3000" b="1" kern="0" dirty="0">
              <a:solidFill>
                <a:srgbClr val="12349B"/>
              </a:solidFill>
              <a:latin typeface="Times New Roman" pitchFamily="18" charset="0"/>
              <a:ea typeface="+mj-ea"/>
              <a:cs typeface="Times New Roman" pitchFamily="18" charset="0"/>
            </a:endParaRPr>
          </a:p>
        </p:txBody>
      </p:sp>
      <p:sp>
        <p:nvSpPr>
          <p:cNvPr id="5530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0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3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mtClean="0"/>
          </a:p>
          <a:p>
            <a:pPr eaLnBrk="1" hangingPunct="1"/>
            <a:endParaRPr lang="en-GB" altLang="en-US" smtClean="0">
              <a:solidFill>
                <a:srgbClr val="768281"/>
              </a:solidFill>
            </a:endParaRPr>
          </a:p>
          <a:p>
            <a:pPr eaLnBrk="1" hangingPunct="1"/>
            <a:r>
              <a:rPr lang="en-GB" altLang="en-US" smtClean="0">
                <a:solidFill>
                  <a:srgbClr val="12349B"/>
                </a:solidFill>
              </a:rPr>
              <a:t>Damodar Gujarati</a:t>
            </a:r>
          </a:p>
          <a:p>
            <a:pPr eaLnBrk="1" hangingPunct="1"/>
            <a:r>
              <a:rPr lang="en-GB" altLang="en-US" i="1" smtClean="0">
                <a:solidFill>
                  <a:srgbClr val="12349B"/>
                </a:solidFill>
              </a:rPr>
              <a:t>Econometrics by Example</a:t>
            </a:r>
            <a:r>
              <a:rPr lang="en-GB" altLang="en-US" smtClean="0">
                <a:solidFill>
                  <a:srgbClr val="12349B"/>
                </a:solidFill>
              </a:rPr>
              <a:t>, second edition</a:t>
            </a:r>
          </a:p>
        </p:txBody>
      </p:sp>
    </p:spTree>
    <p:extLst>
      <p:ext uri="{BB962C8B-B14F-4D97-AF65-F5344CB8AC3E}">
        <p14:creationId xmlns:p14="http://schemas.microsoft.com/office/powerpoint/2010/main" val="2921435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75"/>
          </a:xfrm>
        </p:spPr>
        <p:txBody>
          <a:bodyPr/>
          <a:lstStyle/>
          <a:p>
            <a:pPr>
              <a:defRPr/>
            </a:pPr>
            <a:r>
              <a:rPr lang="en-US" b="1" dirty="0" smtClean="0">
                <a:solidFill>
                  <a:schemeClr val="accent6"/>
                </a:solidFill>
                <a:latin typeface="Times New Roman" pitchFamily="18" charset="0"/>
                <a:cs typeface="Times New Roman" pitchFamily="18" charset="0"/>
              </a:rPr>
              <a:t>Example 1</a:t>
            </a:r>
            <a:endParaRPr lang="en-GB" b="1" dirty="0">
              <a:solidFill>
                <a:schemeClr val="accent6"/>
              </a:solidFill>
              <a:latin typeface="Times New Roman" pitchFamily="18" charset="0"/>
              <a:cs typeface="Times New Roman" pitchFamily="18" charset="0"/>
            </a:endParaRPr>
          </a:p>
        </p:txBody>
      </p:sp>
      <p:pic>
        <p:nvPicPr>
          <p:cNvPr id="56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323975"/>
            <a:ext cx="69342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87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144463" y="714375"/>
            <a:ext cx="8820150" cy="5643563"/>
          </a:xfrm>
        </p:spPr>
        <p:txBody>
          <a:bodyPr/>
          <a:lstStyle/>
          <a:p>
            <a:pPr algn="just">
              <a:buFont typeface="Wingdings" panose="05000000000000000000" pitchFamily="2" charset="2"/>
              <a:buChar char="Ø"/>
            </a:pPr>
            <a:r>
              <a:rPr lang="en-GB" altLang="en-US" sz="2500" b="0" smtClean="0">
                <a:latin typeface="Times New Roman" panose="02020603050405020304" pitchFamily="18" charset="0"/>
                <a:cs typeface="Times New Roman" panose="02020603050405020304" pitchFamily="18" charset="0"/>
              </a:rPr>
              <a:t>For each coefficient, the null hypothesis is that the </a:t>
            </a:r>
            <a:r>
              <a:rPr lang="en-GB" altLang="en-US" sz="2500" smtClean="0">
                <a:latin typeface="Times New Roman" panose="02020603050405020304" pitchFamily="18" charset="0"/>
                <a:cs typeface="Times New Roman" panose="02020603050405020304" pitchFamily="18" charset="0"/>
              </a:rPr>
              <a:t>population value</a:t>
            </a:r>
            <a:r>
              <a:rPr lang="en-GB" altLang="en-US" sz="2500" b="0" smtClean="0">
                <a:latin typeface="Times New Roman" panose="02020603050405020304" pitchFamily="18" charset="0"/>
                <a:cs typeface="Times New Roman" panose="02020603050405020304" pitchFamily="18" charset="0"/>
              </a:rPr>
              <a:t> of that coefficient (the big B) is zero, that is, the particular regressor has no influence on the regressand </a:t>
            </a:r>
          </a:p>
          <a:p>
            <a:pPr algn="just">
              <a:buFont typeface="Wingdings" panose="05000000000000000000" pitchFamily="2" charset="2"/>
              <a:buChar char="Ø"/>
            </a:pPr>
            <a:r>
              <a:rPr lang="en-US" altLang="en-US" sz="2500" b="0" smtClean="0">
                <a:latin typeface="Times New Roman" panose="02020603050405020304" pitchFamily="18" charset="0"/>
                <a:cs typeface="Times New Roman" panose="02020603050405020304" pitchFamily="18" charset="0"/>
              </a:rPr>
              <a:t>For a </a:t>
            </a:r>
            <a:r>
              <a:rPr lang="en-GB" altLang="en-US" sz="2500" b="0" i="1" smtClean="0">
                <a:latin typeface="Times New Roman" panose="02020603050405020304" pitchFamily="18" charset="0"/>
                <a:cs typeface="Times New Roman" panose="02020603050405020304" pitchFamily="18" charset="0"/>
              </a:rPr>
              <a:t>p</a:t>
            </a:r>
            <a:r>
              <a:rPr lang="en-GB" altLang="en-US" sz="2500" b="0" smtClean="0">
                <a:latin typeface="Times New Roman" panose="02020603050405020304" pitchFamily="18" charset="0"/>
                <a:cs typeface="Times New Roman" panose="02020603050405020304" pitchFamily="18" charset="0"/>
              </a:rPr>
              <a:t>-value of 5%, each of the estimated coefficients is statistically significantly different from zero, that is, each is an important determinant of hourly wage. </a:t>
            </a:r>
          </a:p>
          <a:p>
            <a:pPr algn="just">
              <a:buFont typeface="Wingdings" panose="05000000000000000000" pitchFamily="2" charset="2"/>
              <a:buChar char="Ø"/>
            </a:pPr>
            <a:r>
              <a:rPr lang="en-GB" altLang="en-US" sz="2500" b="0" smtClean="0">
                <a:latin typeface="Times New Roman" panose="02020603050405020304" pitchFamily="18" charset="0"/>
                <a:cs typeface="Times New Roman" panose="02020603050405020304" pitchFamily="18" charset="0"/>
              </a:rPr>
              <a:t>The female coefficient of -3.07 means, holding all other variables constant, that the average female hourly wage is lower than the average male hourly wage by about 3 dollars. </a:t>
            </a:r>
          </a:p>
          <a:p>
            <a:pPr algn="just">
              <a:buFont typeface="Wingdings" panose="05000000000000000000" pitchFamily="2" charset="2"/>
              <a:buChar char="Ø"/>
            </a:pPr>
            <a:r>
              <a:rPr lang="en-GB" altLang="en-US" sz="2500" b="0" smtClean="0">
                <a:latin typeface="Times New Roman" panose="02020603050405020304" pitchFamily="18" charset="0"/>
                <a:cs typeface="Times New Roman" panose="02020603050405020304" pitchFamily="18" charset="0"/>
              </a:rPr>
              <a:t>The education coefficient suggests that the average hourly wages increases by about $1.37 for every additional year of education, </a:t>
            </a:r>
          </a:p>
        </p:txBody>
      </p:sp>
      <p:sp>
        <p:nvSpPr>
          <p:cNvPr id="6" name="Title 1"/>
          <p:cNvSpPr txBox="1">
            <a:spLocks/>
          </p:cNvSpPr>
          <p:nvPr/>
        </p:nvSpPr>
        <p:spPr bwMode="auto">
          <a:xfrm>
            <a:off x="250825" y="142875"/>
            <a:ext cx="8642350" cy="500063"/>
          </a:xfrm>
          <a:prstGeom prst="rect">
            <a:avLst/>
          </a:prstGeom>
          <a:noFill/>
          <a:ln>
            <a:noFill/>
            <a:miter lim="800000"/>
            <a:headEnd/>
            <a:tailEnd/>
          </a:ln>
        </p:spPr>
        <p:txBody>
          <a:bodyPr/>
          <a:lstStyle/>
          <a:p>
            <a:pPr algn="ctr">
              <a:defRPr/>
            </a:pPr>
            <a:r>
              <a:rPr lang="en-US" sz="3200" b="1" dirty="0">
                <a:solidFill>
                  <a:schemeClr val="accent6"/>
                </a:solidFill>
                <a:latin typeface="Times New Roman" pitchFamily="18" charset="0"/>
                <a:cs typeface="Times New Roman" pitchFamily="18" charset="0"/>
              </a:rPr>
              <a:t>Example 1</a:t>
            </a:r>
            <a:endParaRPr lang="en-US" sz="3000" b="1" kern="0" dirty="0">
              <a:solidFill>
                <a:srgbClr val="12349B"/>
              </a:solidFill>
              <a:latin typeface="Times New Roman" pitchFamily="18" charset="0"/>
              <a:ea typeface="+mj-ea"/>
              <a:cs typeface="Times New Roman" pitchFamily="18" charset="0"/>
            </a:endParaRPr>
          </a:p>
        </p:txBody>
      </p:sp>
      <p:sp>
        <p:nvSpPr>
          <p:cNvPr id="5734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734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380218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144463" y="714375"/>
            <a:ext cx="8820150" cy="5643563"/>
          </a:xfrm>
        </p:spPr>
        <p:txBody>
          <a:bodyPr/>
          <a:lstStyle/>
          <a:p>
            <a:pPr algn="just">
              <a:buFont typeface="Wingdings" panose="05000000000000000000" pitchFamily="2" charset="2"/>
              <a:buChar char="Ø"/>
            </a:pPr>
            <a:r>
              <a:rPr lang="en-GB" altLang="en-US" sz="2500" b="0" dirty="0" smtClean="0">
                <a:latin typeface="Times New Roman" panose="02020603050405020304" pitchFamily="18" charset="0"/>
                <a:cs typeface="Times New Roman" panose="02020603050405020304" pitchFamily="18" charset="0"/>
              </a:rPr>
              <a:t>The </a:t>
            </a:r>
            <a:r>
              <a:rPr lang="en-GB" altLang="en-US" sz="2500" b="0" i="1" dirty="0" smtClean="0">
                <a:latin typeface="Times New Roman" panose="02020603050405020304" pitchFamily="18" charset="0"/>
                <a:cs typeface="Times New Roman" panose="02020603050405020304" pitchFamily="18" charset="0"/>
              </a:rPr>
              <a:t>F</a:t>
            </a:r>
            <a:r>
              <a:rPr lang="en-GB" altLang="en-US" sz="2500" b="0" dirty="0" smtClean="0">
                <a:latin typeface="Times New Roman" panose="02020603050405020304" pitchFamily="18" charset="0"/>
                <a:cs typeface="Times New Roman" panose="02020603050405020304" pitchFamily="18" charset="0"/>
              </a:rPr>
              <a:t>-test: the hypothesis that all the slope coefficients in the wage regression are simultaneously equal to zero can be rejected</a:t>
            </a:r>
          </a:p>
          <a:p>
            <a:pPr algn="just">
              <a:buFont typeface="Wingdings" panose="05000000000000000000" pitchFamily="2" charset="2"/>
              <a:buChar char="Ø"/>
            </a:pPr>
            <a:r>
              <a:rPr lang="en-US" altLang="en-US" sz="2500" b="0" dirty="0" smtClean="0">
                <a:latin typeface="Times New Roman" panose="02020603050405020304" pitchFamily="18" charset="0"/>
                <a:cs typeface="Times New Roman" panose="02020603050405020304" pitchFamily="18" charset="0"/>
              </a:rPr>
              <a:t>Using the equation:</a:t>
            </a:r>
            <a:endParaRPr lang="en-GB" altLang="en-US" sz="2500" b="0" dirty="0" smtClean="0">
              <a:latin typeface="Times New Roman" panose="02020603050405020304" pitchFamily="18" charset="0"/>
              <a:cs typeface="Times New Roman" panose="02020603050405020304" pitchFamily="18" charset="0"/>
            </a:endParaRPr>
          </a:p>
        </p:txBody>
      </p:sp>
      <p:sp>
        <p:nvSpPr>
          <p:cNvPr id="6" name="Title 1"/>
          <p:cNvSpPr txBox="1">
            <a:spLocks/>
          </p:cNvSpPr>
          <p:nvPr/>
        </p:nvSpPr>
        <p:spPr bwMode="auto">
          <a:xfrm>
            <a:off x="250825" y="142875"/>
            <a:ext cx="8642350" cy="500063"/>
          </a:xfrm>
          <a:prstGeom prst="rect">
            <a:avLst/>
          </a:prstGeom>
          <a:noFill/>
          <a:ln>
            <a:noFill/>
            <a:miter lim="800000"/>
            <a:headEnd/>
            <a:tailEnd/>
          </a:ln>
        </p:spPr>
        <p:txBody>
          <a:bodyPr/>
          <a:lstStyle/>
          <a:p>
            <a:pPr algn="ctr">
              <a:defRPr/>
            </a:pPr>
            <a:r>
              <a:rPr lang="en-US" sz="3200" b="1" dirty="0">
                <a:solidFill>
                  <a:schemeClr val="accent6"/>
                </a:solidFill>
                <a:latin typeface="Times New Roman" pitchFamily="18" charset="0"/>
                <a:cs typeface="Times New Roman" pitchFamily="18" charset="0"/>
              </a:rPr>
              <a:t>Example 1</a:t>
            </a:r>
            <a:endParaRPr lang="en-US" sz="3000" b="1" kern="0" dirty="0">
              <a:solidFill>
                <a:srgbClr val="12349B"/>
              </a:solidFill>
              <a:latin typeface="Times New Roman" pitchFamily="18" charset="0"/>
              <a:ea typeface="+mj-ea"/>
              <a:cs typeface="Times New Roman" pitchFamily="18" charset="0"/>
            </a:endParaRPr>
          </a:p>
        </p:txBody>
      </p:sp>
      <p:sp>
        <p:nvSpPr>
          <p:cNvPr id="1126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11266" name="Object 3"/>
          <p:cNvGraphicFramePr>
            <a:graphicFrameLocks noChangeAspect="1"/>
          </p:cNvGraphicFramePr>
          <p:nvPr/>
        </p:nvGraphicFramePr>
        <p:xfrm>
          <a:off x="1428750" y="2428875"/>
          <a:ext cx="6854825" cy="1008063"/>
        </p:xfrm>
        <a:graphic>
          <a:graphicData uri="http://schemas.openxmlformats.org/presentationml/2006/ole">
            <mc:AlternateContent xmlns:mc="http://schemas.openxmlformats.org/markup-compatibility/2006">
              <mc:Choice xmlns:v="urn:schemas-microsoft-com:vml" Requires="v">
                <p:oleObj spid="_x0000_s60425" name="Equation" r:id="rId3" imgW="3022560" imgH="444240" progId="Equation.DSMT4">
                  <p:embed/>
                </p:oleObj>
              </mc:Choice>
              <mc:Fallback>
                <p:oleObj name="Equation" r:id="rId3" imgW="3022560" imgH="444240" progId="Equation.DSMT4">
                  <p:embed/>
                  <p:pic>
                    <p:nvPicPr>
                      <p:cNvPr id="1126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2428875"/>
                        <a:ext cx="6854825"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Εικόνα 1"/>
          <p:cNvPicPr>
            <a:picLocks noChangeAspect="1"/>
          </p:cNvPicPr>
          <p:nvPr/>
        </p:nvPicPr>
        <p:blipFill>
          <a:blip r:embed="rId5"/>
          <a:stretch>
            <a:fillRect/>
          </a:stretch>
        </p:blipFill>
        <p:spPr>
          <a:xfrm>
            <a:off x="899593" y="4024055"/>
            <a:ext cx="7704856" cy="2371550"/>
          </a:xfrm>
          <a:prstGeom prst="rect">
            <a:avLst/>
          </a:prstGeom>
        </p:spPr>
      </p:pic>
    </p:spTree>
    <p:extLst>
      <p:ext uri="{BB962C8B-B14F-4D97-AF65-F5344CB8AC3E}">
        <p14:creationId xmlns:p14="http://schemas.microsoft.com/office/powerpoint/2010/main" val="1486168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404813"/>
            <a:ext cx="8435975"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smtClean="0">
                <a:solidFill>
                  <a:srgbClr val="12349B"/>
                </a:solidFill>
                <a:latin typeface="Times New Roman" panose="02020603050405020304" pitchFamily="18" charset="0"/>
                <a:cs typeface="Times New Roman" panose="02020603050405020304" pitchFamily="18" charset="0"/>
              </a:rPr>
              <a:t>MODELS</a:t>
            </a:r>
            <a:r>
              <a:rPr lang="el-GR" altLang="en-US" sz="3200" b="1" smtClean="0">
                <a:solidFill>
                  <a:srgbClr val="12349B"/>
                </a:solidFill>
                <a:latin typeface="Times New Roman" panose="02020603050405020304" pitchFamily="18" charset="0"/>
                <a:cs typeface="Times New Roman" panose="02020603050405020304" pitchFamily="18" charset="0"/>
              </a:rPr>
              <a:t> </a:t>
            </a:r>
            <a:r>
              <a:rPr lang="en-US" altLang="en-US" sz="3200" b="1" smtClean="0">
                <a:solidFill>
                  <a:srgbClr val="12349B"/>
                </a:solidFill>
                <a:latin typeface="Times New Roman" panose="02020603050405020304" pitchFamily="18" charset="0"/>
                <a:cs typeface="Times New Roman" panose="02020603050405020304" pitchFamily="18" charset="0"/>
              </a:rPr>
              <a:t>LINEAR IN PARAMETERS BUT NOT LINEAR IN VARIABLES</a:t>
            </a:r>
          </a:p>
        </p:txBody>
      </p:sp>
      <p:sp>
        <p:nvSpPr>
          <p:cNvPr id="23555" name="Content Placeholder 2"/>
          <p:cNvSpPr>
            <a:spLocks noGrp="1"/>
          </p:cNvSpPr>
          <p:nvPr>
            <p:ph idx="1"/>
          </p:nvPr>
        </p:nvSpPr>
        <p:spPr>
          <a:xfrm>
            <a:off x="468313" y="1557338"/>
            <a:ext cx="8423275" cy="4103687"/>
          </a:xfrm>
        </p:spPr>
        <p:txBody>
          <a:bodyPr/>
          <a:lstStyle/>
          <a:p>
            <a:pPr algn="l" eaLnBrk="1" hangingPunct="1">
              <a:buFont typeface="Wingdings" panose="05000000000000000000" pitchFamily="2" charset="2"/>
              <a:buChar char="Ø"/>
            </a:pPr>
            <a:r>
              <a:rPr lang="en-GB" altLang="el-GR" sz="2800" b="0" smtClean="0">
                <a:latin typeface="Times New Roman" panose="02020603050405020304" pitchFamily="18" charset="0"/>
                <a:cs typeface="Times New Roman" panose="02020603050405020304" pitchFamily="18" charset="0"/>
              </a:rPr>
              <a:t>Log-linear or double-log models where the regressand as well as the regressors are all in logarithmic form.</a:t>
            </a:r>
            <a:r>
              <a:rPr lang="en-GB" altLang="el-GR" sz="2800" smtClean="0">
                <a:latin typeface="Times New Roman" panose="02020603050405020304" pitchFamily="18" charset="0"/>
                <a:cs typeface="Times New Roman" panose="02020603050405020304" pitchFamily="18" charset="0"/>
              </a:rPr>
              <a:t> </a:t>
            </a:r>
          </a:p>
          <a:p>
            <a:pPr algn="l" eaLnBrk="1" hangingPunct="1">
              <a:buFont typeface="Wingdings" panose="05000000000000000000" pitchFamily="2" charset="2"/>
              <a:buChar char="Ø"/>
            </a:pPr>
            <a:r>
              <a:rPr lang="en-GB" altLang="el-GR" sz="2800" b="0" smtClean="0">
                <a:latin typeface="Times New Roman" panose="02020603050405020304" pitchFamily="18" charset="0"/>
                <a:cs typeface="Times New Roman" panose="02020603050405020304" pitchFamily="18" charset="0"/>
              </a:rPr>
              <a:t>Log-lin models in which the regressand is logarithmic but the regressors can be in log or linear form. </a:t>
            </a:r>
          </a:p>
          <a:p>
            <a:pPr algn="l" eaLnBrk="1" hangingPunct="1">
              <a:buFont typeface="Wingdings" panose="05000000000000000000" pitchFamily="2" charset="2"/>
              <a:buChar char="Ø"/>
            </a:pPr>
            <a:r>
              <a:rPr lang="en-GB" altLang="el-GR" sz="2800" b="0" smtClean="0">
                <a:latin typeface="Times New Roman" panose="02020603050405020304" pitchFamily="18" charset="0"/>
                <a:cs typeface="Times New Roman" panose="02020603050405020304" pitchFamily="18" charset="0"/>
              </a:rPr>
              <a:t>Lin-log models in which the regressand is in linear form, but one or more regressors are in log form.</a:t>
            </a:r>
          </a:p>
          <a:p>
            <a:pPr algn="l" eaLnBrk="1" hangingPunct="1">
              <a:buFont typeface="Wingdings" panose="05000000000000000000" pitchFamily="2" charset="2"/>
              <a:buChar char="Ø"/>
            </a:pPr>
            <a:r>
              <a:rPr lang="en-GB" altLang="el-GR" sz="2800" b="0" smtClean="0">
                <a:latin typeface="Times New Roman" panose="02020603050405020304" pitchFamily="18" charset="0"/>
                <a:cs typeface="Times New Roman" panose="02020603050405020304" pitchFamily="18" charset="0"/>
              </a:rPr>
              <a:t> Reciprocal models in which the regressors are in inverse form. </a:t>
            </a:r>
          </a:p>
          <a:p>
            <a:pPr algn="l" eaLnBrk="1" hangingPunct="1">
              <a:buFont typeface="Wingdings" panose="05000000000000000000" pitchFamily="2" charset="2"/>
              <a:buChar char="Ø"/>
            </a:pPr>
            <a:r>
              <a:rPr lang="en-GB" altLang="el-GR" sz="2800" b="0" smtClean="0">
                <a:latin typeface="Times New Roman" panose="02020603050405020304" pitchFamily="18" charset="0"/>
                <a:cs typeface="Times New Roman" panose="02020603050405020304" pitchFamily="18" charset="0"/>
              </a:rPr>
              <a:t>Standardized variable regression models </a:t>
            </a:r>
            <a:r>
              <a:rPr lang="en-GB" altLang="el-GR" sz="2800" smtClean="0"/>
              <a:t/>
            </a:r>
            <a:br>
              <a:rPr lang="en-GB" altLang="el-GR" sz="2800" smtClean="0"/>
            </a:br>
            <a:r>
              <a:rPr lang="en-GB" altLang="el-GR" sz="2800" smtClean="0"/>
              <a:t> </a:t>
            </a:r>
            <a:br>
              <a:rPr lang="en-GB" altLang="el-GR" sz="2800" smtClean="0"/>
            </a:br>
            <a:r>
              <a:rPr lang="en-GB" altLang="el-GR" sz="2800" smtClean="0"/>
              <a:t> </a:t>
            </a:r>
            <a:br>
              <a:rPr lang="en-GB" altLang="el-GR" sz="2800" smtClean="0"/>
            </a:br>
            <a:endParaRPr lang="en-US" altLang="en-US" sz="2600" b="0" smtClean="0">
              <a:latin typeface="Times New Roman" panose="02020603050405020304" pitchFamily="18" charset="0"/>
              <a:cs typeface="Times New Roman" panose="02020603050405020304" pitchFamily="18" charset="0"/>
            </a:endParaRPr>
          </a:p>
        </p:txBody>
      </p:sp>
      <p:sp>
        <p:nvSpPr>
          <p:cNvPr id="2355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5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5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0"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1"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mtClean="0"/>
          </a:p>
          <a:p>
            <a:pPr eaLnBrk="1" hangingPunct="1"/>
            <a:endParaRPr lang="en-GB" altLang="en-US" smtClean="0"/>
          </a:p>
          <a:p>
            <a:pPr eaLnBrk="1" hangingPunct="1"/>
            <a:r>
              <a:rPr lang="en-GB" altLang="en-US" smtClean="0">
                <a:solidFill>
                  <a:srgbClr val="12349B"/>
                </a:solidFill>
              </a:rPr>
              <a:t>Damodar Gujarati</a:t>
            </a:r>
          </a:p>
          <a:p>
            <a:pPr eaLnBrk="1" hangingPunct="1"/>
            <a:r>
              <a:rPr lang="en-GB" altLang="en-US" i="1" smtClean="0">
                <a:solidFill>
                  <a:srgbClr val="12349B"/>
                </a:solidFill>
              </a:rPr>
              <a:t>Econometrics by Example, </a:t>
            </a:r>
            <a:r>
              <a:rPr lang="en-GB" altLang="en-US" smtClean="0">
                <a:solidFill>
                  <a:srgbClr val="12349B"/>
                </a:solidFill>
              </a:rPr>
              <a:t>second edition</a:t>
            </a:r>
            <a:endParaRPr lang="en-GB" altLang="en-US" i="1" smtClean="0">
              <a:solidFill>
                <a:srgbClr val="12349B"/>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bwMode="auto">
          <a:xfrm>
            <a:off x="457200" y="225229"/>
            <a:ext cx="8435975" cy="8995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dirty="0" smtClean="0">
                <a:solidFill>
                  <a:srgbClr val="12349B"/>
                </a:solidFill>
                <a:latin typeface="Times New Roman" panose="02020603050405020304" pitchFamily="18" charset="0"/>
                <a:cs typeface="Times New Roman" panose="02020603050405020304" pitchFamily="18" charset="0"/>
              </a:rPr>
              <a:t>LOG-LINEAR, DOUBLE LOG, OR CONSTANT ELASTICITY MODELS</a:t>
            </a:r>
          </a:p>
        </p:txBody>
      </p:sp>
      <p:sp>
        <p:nvSpPr>
          <p:cNvPr id="1029" name="Content Placeholder 2"/>
          <p:cNvSpPr>
            <a:spLocks noGrp="1"/>
          </p:cNvSpPr>
          <p:nvPr>
            <p:ph idx="1"/>
          </p:nvPr>
        </p:nvSpPr>
        <p:spPr>
          <a:xfrm>
            <a:off x="468313" y="1557338"/>
            <a:ext cx="8423275" cy="4103687"/>
          </a:xfrm>
        </p:spPr>
        <p:txBody>
          <a:bodyPr/>
          <a:lstStyle/>
          <a:p>
            <a:pPr algn="l" eaLnBrk="1" hangingPunct="1">
              <a:buFont typeface="Wingdings" panose="05000000000000000000" pitchFamily="2" charset="2"/>
              <a:buChar char="Ø"/>
            </a:pPr>
            <a:r>
              <a:rPr lang="en-US" altLang="en-US" sz="2600" b="0" dirty="0" smtClean="0">
                <a:latin typeface="Times New Roman" panose="02020603050405020304" pitchFamily="18" charset="0"/>
                <a:cs typeface="Times New Roman" panose="02020603050405020304" pitchFamily="18" charset="0"/>
              </a:rPr>
              <a:t>The Cobb-Douglas Production Function:</a:t>
            </a:r>
          </a:p>
          <a:p>
            <a:pPr algn="l" eaLnBrk="1" hangingPunct="1">
              <a:buFont typeface="Wingdings" panose="05000000000000000000" pitchFamily="2" charset="2"/>
              <a:buChar char="Ø"/>
            </a:pPr>
            <a:endParaRPr lang="en-US" altLang="en-US" sz="2600" b="0" dirty="0" smtClean="0">
              <a:latin typeface="Times New Roman" panose="02020603050405020304" pitchFamily="18" charset="0"/>
              <a:cs typeface="Times New Roman" panose="02020603050405020304" pitchFamily="18" charset="0"/>
            </a:endParaRPr>
          </a:p>
          <a:p>
            <a:pPr algn="l" eaLnBrk="1" hangingPunct="1">
              <a:buFontTx/>
              <a:buNone/>
            </a:pPr>
            <a:r>
              <a:rPr lang="en-US" altLang="en-US" sz="2600" b="0" dirty="0" smtClean="0">
                <a:latin typeface="Times New Roman" panose="02020603050405020304" pitchFamily="18" charset="0"/>
                <a:cs typeface="Times New Roman" panose="02020603050405020304" pitchFamily="18" charset="0"/>
              </a:rPr>
              <a:t>	can be transformed into a linear model (in parameters </a:t>
            </a:r>
            <a:r>
              <a:rPr lang="en-US" altLang="en-US" sz="2600" b="0" i="1" dirty="0" smtClean="0">
                <a:latin typeface="Times New Roman" panose="02020603050405020304" pitchFamily="18" charset="0"/>
                <a:cs typeface="Times New Roman" panose="02020603050405020304" pitchFamily="18" charset="0"/>
              </a:rPr>
              <a:t>B</a:t>
            </a:r>
            <a:r>
              <a:rPr lang="en-US" altLang="en-US" sz="2600" b="0" i="1" baseline="-25000" dirty="0" smtClean="0">
                <a:latin typeface="Times New Roman" panose="02020603050405020304" pitchFamily="18" charset="0"/>
                <a:cs typeface="Times New Roman" panose="02020603050405020304" pitchFamily="18" charset="0"/>
              </a:rPr>
              <a:t>2</a:t>
            </a:r>
            <a:r>
              <a:rPr lang="en-US" altLang="en-US" sz="2600" b="0" dirty="0" smtClean="0">
                <a:latin typeface="Times New Roman" panose="02020603050405020304" pitchFamily="18" charset="0"/>
                <a:cs typeface="Times New Roman" panose="02020603050405020304" pitchFamily="18" charset="0"/>
              </a:rPr>
              <a:t> and </a:t>
            </a:r>
            <a:r>
              <a:rPr lang="en-US" altLang="en-US" sz="2600" b="0" i="1" dirty="0" smtClean="0">
                <a:latin typeface="Times New Roman" panose="02020603050405020304" pitchFamily="18" charset="0"/>
                <a:cs typeface="Times New Roman" panose="02020603050405020304" pitchFamily="18" charset="0"/>
              </a:rPr>
              <a:t>B</a:t>
            </a:r>
            <a:r>
              <a:rPr lang="en-US" altLang="en-US" sz="2600" b="0" i="1" baseline="-25000" dirty="0" smtClean="0">
                <a:latin typeface="Times New Roman" panose="02020603050405020304" pitchFamily="18" charset="0"/>
                <a:cs typeface="Times New Roman" panose="02020603050405020304" pitchFamily="18" charset="0"/>
              </a:rPr>
              <a:t>3</a:t>
            </a:r>
            <a:r>
              <a:rPr lang="en-US" altLang="en-US" sz="2600" b="0" dirty="0" smtClean="0">
                <a:latin typeface="Times New Roman" panose="02020603050405020304" pitchFamily="18" charset="0"/>
                <a:cs typeface="Times New Roman" panose="02020603050405020304" pitchFamily="18" charset="0"/>
              </a:rPr>
              <a:t>) by taking natural logs of both sides:</a:t>
            </a:r>
          </a:p>
          <a:p>
            <a:pPr algn="l" eaLnBrk="1" hangingPunct="1">
              <a:buFontTx/>
              <a:buNone/>
            </a:pPr>
            <a:endParaRPr lang="en-US" altLang="en-US" sz="2600" b="0" dirty="0" smtClean="0">
              <a:latin typeface="Times New Roman" panose="02020603050405020304" pitchFamily="18" charset="0"/>
              <a:cs typeface="Times New Roman" panose="02020603050405020304" pitchFamily="18" charset="0"/>
            </a:endParaRPr>
          </a:p>
          <a:p>
            <a:pPr algn="l" eaLnBrk="1" hangingPunct="1">
              <a:buFont typeface="Wingdings" panose="05000000000000000000" pitchFamily="2" charset="2"/>
              <a:buChar char="Ø"/>
            </a:pPr>
            <a:r>
              <a:rPr lang="en-US" altLang="en-US" sz="2600" b="0" dirty="0" smtClean="0">
                <a:latin typeface="Times New Roman" panose="02020603050405020304" pitchFamily="18" charset="0"/>
                <a:cs typeface="Times New Roman" panose="02020603050405020304" pitchFamily="18" charset="0"/>
              </a:rPr>
              <a:t>The slope coefficients can be interpreted as elasticities.</a:t>
            </a:r>
          </a:p>
          <a:p>
            <a:pPr lvl="1" eaLnBrk="1" hangingPunct="1">
              <a:buFont typeface="Wingdings" panose="05000000000000000000" pitchFamily="2" charset="2"/>
              <a:buChar char="Ø"/>
            </a:pPr>
            <a:r>
              <a:rPr lang="en-US" altLang="en-US" sz="2200" dirty="0" smtClean="0">
                <a:latin typeface="Times New Roman" panose="02020603050405020304" pitchFamily="18" charset="0"/>
                <a:cs typeface="Times New Roman" panose="02020603050405020304" pitchFamily="18" charset="0"/>
              </a:rPr>
              <a:t>If (</a:t>
            </a:r>
            <a:r>
              <a:rPr lang="en-US" altLang="en-US" sz="2200" i="1" dirty="0" smtClean="0">
                <a:latin typeface="Times New Roman" panose="02020603050405020304" pitchFamily="18" charset="0"/>
                <a:cs typeface="Times New Roman" panose="02020603050405020304" pitchFamily="18" charset="0"/>
              </a:rPr>
              <a:t>B</a:t>
            </a:r>
            <a:r>
              <a:rPr lang="en-US" altLang="en-US" sz="2200" i="1" baseline="-25000" dirty="0" smtClean="0">
                <a:latin typeface="Times New Roman" panose="02020603050405020304" pitchFamily="18" charset="0"/>
                <a:cs typeface="Times New Roman" panose="02020603050405020304" pitchFamily="18" charset="0"/>
              </a:rPr>
              <a:t>2</a:t>
            </a:r>
            <a:r>
              <a:rPr lang="en-US" altLang="en-US" sz="2200" i="1" dirty="0" smtClean="0">
                <a:latin typeface="Times New Roman" panose="02020603050405020304" pitchFamily="18" charset="0"/>
                <a:cs typeface="Times New Roman" panose="02020603050405020304" pitchFamily="18" charset="0"/>
              </a:rPr>
              <a:t> </a:t>
            </a:r>
            <a:r>
              <a:rPr lang="en-US" altLang="en-US" sz="2200" dirty="0" smtClean="0">
                <a:latin typeface="Times New Roman" panose="02020603050405020304" pitchFamily="18" charset="0"/>
                <a:cs typeface="Times New Roman" panose="02020603050405020304" pitchFamily="18" charset="0"/>
              </a:rPr>
              <a:t>+</a:t>
            </a:r>
            <a:r>
              <a:rPr lang="en-US" altLang="en-US" sz="2200" i="1" dirty="0" smtClean="0">
                <a:latin typeface="Times New Roman" panose="02020603050405020304" pitchFamily="18" charset="0"/>
                <a:cs typeface="Times New Roman" panose="02020603050405020304" pitchFamily="18" charset="0"/>
              </a:rPr>
              <a:t> B</a:t>
            </a:r>
            <a:r>
              <a:rPr lang="en-US" altLang="en-US" sz="2200" i="1" baseline="-25000" dirty="0" smtClean="0">
                <a:latin typeface="Times New Roman" panose="02020603050405020304" pitchFamily="18" charset="0"/>
                <a:cs typeface="Times New Roman" panose="02020603050405020304" pitchFamily="18" charset="0"/>
              </a:rPr>
              <a:t>3</a:t>
            </a:r>
            <a:r>
              <a:rPr lang="en-US" altLang="en-US" sz="2200" dirty="0" smtClean="0">
                <a:latin typeface="Times New Roman" panose="02020603050405020304" pitchFamily="18" charset="0"/>
                <a:cs typeface="Times New Roman" panose="02020603050405020304" pitchFamily="18" charset="0"/>
              </a:rPr>
              <a:t>) = 1, we have constant returns to scale.</a:t>
            </a:r>
          </a:p>
          <a:p>
            <a:pPr lvl="1" eaLnBrk="1" hangingPunct="1">
              <a:buFont typeface="Wingdings" panose="05000000000000000000" pitchFamily="2" charset="2"/>
              <a:buChar char="Ø"/>
            </a:pPr>
            <a:r>
              <a:rPr lang="en-US" altLang="en-US" sz="2200" dirty="0" smtClean="0">
                <a:latin typeface="Times New Roman" panose="02020603050405020304" pitchFamily="18" charset="0"/>
                <a:cs typeface="Times New Roman" panose="02020603050405020304" pitchFamily="18" charset="0"/>
              </a:rPr>
              <a:t>If (</a:t>
            </a:r>
            <a:r>
              <a:rPr lang="en-US" altLang="en-US" sz="2200" i="1" dirty="0" smtClean="0">
                <a:latin typeface="Times New Roman" panose="02020603050405020304" pitchFamily="18" charset="0"/>
                <a:cs typeface="Times New Roman" panose="02020603050405020304" pitchFamily="18" charset="0"/>
              </a:rPr>
              <a:t>B</a:t>
            </a:r>
            <a:r>
              <a:rPr lang="en-US" altLang="en-US" sz="2200" i="1" baseline="-25000" dirty="0" smtClean="0">
                <a:latin typeface="Times New Roman" panose="02020603050405020304" pitchFamily="18" charset="0"/>
                <a:cs typeface="Times New Roman" panose="02020603050405020304" pitchFamily="18" charset="0"/>
              </a:rPr>
              <a:t>2</a:t>
            </a:r>
            <a:r>
              <a:rPr lang="en-US" altLang="en-US" sz="2200" i="1" dirty="0" smtClean="0">
                <a:latin typeface="Times New Roman" panose="02020603050405020304" pitchFamily="18" charset="0"/>
                <a:cs typeface="Times New Roman" panose="02020603050405020304" pitchFamily="18" charset="0"/>
              </a:rPr>
              <a:t> </a:t>
            </a:r>
            <a:r>
              <a:rPr lang="en-US" altLang="en-US" sz="2200" dirty="0" smtClean="0">
                <a:latin typeface="Times New Roman" panose="02020603050405020304" pitchFamily="18" charset="0"/>
                <a:cs typeface="Times New Roman" panose="02020603050405020304" pitchFamily="18" charset="0"/>
              </a:rPr>
              <a:t>+</a:t>
            </a:r>
            <a:r>
              <a:rPr lang="en-US" altLang="en-US" sz="2200" i="1" dirty="0" smtClean="0">
                <a:latin typeface="Times New Roman" panose="02020603050405020304" pitchFamily="18" charset="0"/>
                <a:cs typeface="Times New Roman" panose="02020603050405020304" pitchFamily="18" charset="0"/>
              </a:rPr>
              <a:t> B</a:t>
            </a:r>
            <a:r>
              <a:rPr lang="en-US" altLang="en-US" sz="2200" i="1" baseline="-25000" dirty="0" smtClean="0">
                <a:latin typeface="Times New Roman" panose="02020603050405020304" pitchFamily="18" charset="0"/>
                <a:cs typeface="Times New Roman" panose="02020603050405020304" pitchFamily="18" charset="0"/>
              </a:rPr>
              <a:t>3</a:t>
            </a:r>
            <a:r>
              <a:rPr lang="en-US" altLang="en-US" sz="2200" dirty="0" smtClean="0">
                <a:latin typeface="Times New Roman" panose="02020603050405020304" pitchFamily="18" charset="0"/>
                <a:cs typeface="Times New Roman" panose="02020603050405020304" pitchFamily="18" charset="0"/>
              </a:rPr>
              <a:t>) &gt; 1, we have increasing returns to scale.</a:t>
            </a:r>
          </a:p>
          <a:p>
            <a:pPr lvl="1" eaLnBrk="1" hangingPunct="1">
              <a:buFont typeface="Wingdings" panose="05000000000000000000" pitchFamily="2" charset="2"/>
              <a:buChar char="Ø"/>
            </a:pPr>
            <a:r>
              <a:rPr lang="en-US" altLang="en-US" sz="2200" dirty="0" smtClean="0">
                <a:latin typeface="Times New Roman" panose="02020603050405020304" pitchFamily="18" charset="0"/>
                <a:cs typeface="Times New Roman" panose="02020603050405020304" pitchFamily="18" charset="0"/>
              </a:rPr>
              <a:t>If (</a:t>
            </a:r>
            <a:r>
              <a:rPr lang="en-US" altLang="en-US" sz="2200" i="1" dirty="0" smtClean="0">
                <a:latin typeface="Times New Roman" panose="02020603050405020304" pitchFamily="18" charset="0"/>
                <a:cs typeface="Times New Roman" panose="02020603050405020304" pitchFamily="18" charset="0"/>
              </a:rPr>
              <a:t>B</a:t>
            </a:r>
            <a:r>
              <a:rPr lang="en-US" altLang="en-US" sz="2200" i="1" baseline="-25000" dirty="0" smtClean="0">
                <a:latin typeface="Times New Roman" panose="02020603050405020304" pitchFamily="18" charset="0"/>
                <a:cs typeface="Times New Roman" panose="02020603050405020304" pitchFamily="18" charset="0"/>
              </a:rPr>
              <a:t>2</a:t>
            </a:r>
            <a:r>
              <a:rPr lang="en-US" altLang="en-US" sz="2200" i="1" dirty="0" smtClean="0">
                <a:latin typeface="Times New Roman" panose="02020603050405020304" pitchFamily="18" charset="0"/>
                <a:cs typeface="Times New Roman" panose="02020603050405020304" pitchFamily="18" charset="0"/>
              </a:rPr>
              <a:t> </a:t>
            </a:r>
            <a:r>
              <a:rPr lang="en-US" altLang="en-US" sz="2200" dirty="0" smtClean="0">
                <a:latin typeface="Times New Roman" panose="02020603050405020304" pitchFamily="18" charset="0"/>
                <a:cs typeface="Times New Roman" panose="02020603050405020304" pitchFamily="18" charset="0"/>
              </a:rPr>
              <a:t>+</a:t>
            </a:r>
            <a:r>
              <a:rPr lang="en-US" altLang="en-US" sz="2200" i="1" dirty="0" smtClean="0">
                <a:latin typeface="Times New Roman" panose="02020603050405020304" pitchFamily="18" charset="0"/>
                <a:cs typeface="Times New Roman" panose="02020603050405020304" pitchFamily="18" charset="0"/>
              </a:rPr>
              <a:t> B</a:t>
            </a:r>
            <a:r>
              <a:rPr lang="en-US" altLang="en-US" sz="2200" i="1" baseline="-25000" dirty="0" smtClean="0">
                <a:latin typeface="Times New Roman" panose="02020603050405020304" pitchFamily="18" charset="0"/>
                <a:cs typeface="Times New Roman" panose="02020603050405020304" pitchFamily="18" charset="0"/>
              </a:rPr>
              <a:t>3</a:t>
            </a:r>
            <a:r>
              <a:rPr lang="en-US" altLang="en-US" sz="2200" dirty="0" smtClean="0">
                <a:latin typeface="Times New Roman" panose="02020603050405020304" pitchFamily="18" charset="0"/>
                <a:cs typeface="Times New Roman" panose="02020603050405020304" pitchFamily="18" charset="0"/>
              </a:rPr>
              <a:t>) &lt; 1, we have decreasing returns to scale.</a:t>
            </a:r>
          </a:p>
          <a:p>
            <a:pPr lvl="1" eaLnBrk="1" hangingPunct="1">
              <a:buFont typeface="Wingdings" panose="05000000000000000000" pitchFamily="2" charset="2"/>
              <a:buChar char="Ø"/>
            </a:pPr>
            <a:endParaRPr lang="en-US" altLang="en-US" sz="2200" dirty="0" smtClean="0">
              <a:latin typeface="Times New Roman" panose="02020603050405020304" pitchFamily="18" charset="0"/>
              <a:cs typeface="Times New Roman" panose="02020603050405020304" pitchFamily="18" charset="0"/>
            </a:endParaRPr>
          </a:p>
        </p:txBody>
      </p:sp>
      <p:sp>
        <p:nvSpPr>
          <p:cNvPr id="103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3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3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3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3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1026" name="Object 10"/>
          <p:cNvGraphicFramePr>
            <a:graphicFrameLocks noChangeAspect="1"/>
          </p:cNvGraphicFramePr>
          <p:nvPr/>
        </p:nvGraphicFramePr>
        <p:xfrm>
          <a:off x="3348038" y="1916113"/>
          <a:ext cx="2514600" cy="649287"/>
        </p:xfrm>
        <a:graphic>
          <a:graphicData uri="http://schemas.openxmlformats.org/presentationml/2006/ole">
            <mc:AlternateContent xmlns:mc="http://schemas.openxmlformats.org/markup-compatibility/2006">
              <mc:Choice xmlns:v="urn:schemas-microsoft-com:vml" Requires="v">
                <p:oleObj spid="_x0000_s1051" r:id="rId3" imgW="927100" imgH="241300" progId="Equation.DSMT4">
                  <p:embed/>
                </p:oleObj>
              </mc:Choice>
              <mc:Fallback>
                <p:oleObj r:id="rId3" imgW="927100" imgH="24130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916113"/>
                        <a:ext cx="2514600"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1027" name="Object 12"/>
          <p:cNvGraphicFramePr>
            <a:graphicFrameLocks noChangeAspect="1"/>
          </p:cNvGraphicFramePr>
          <p:nvPr/>
        </p:nvGraphicFramePr>
        <p:xfrm>
          <a:off x="2484438" y="3284538"/>
          <a:ext cx="4824412" cy="576262"/>
        </p:xfrm>
        <a:graphic>
          <a:graphicData uri="http://schemas.openxmlformats.org/presentationml/2006/ole">
            <mc:AlternateContent xmlns:mc="http://schemas.openxmlformats.org/markup-compatibility/2006">
              <mc:Choice xmlns:v="urn:schemas-microsoft-com:vml" Requires="v">
                <p:oleObj spid="_x0000_s1052" r:id="rId5" imgW="1917700" imgH="228600" progId="Equation.DSMT4">
                  <p:embed/>
                </p:oleObj>
              </mc:Choice>
              <mc:Fallback>
                <p:oleObj r:id="rId5" imgW="1917700" imgH="228600"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3284538"/>
                        <a:ext cx="4824412"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mtClean="0"/>
          </a:p>
          <a:p>
            <a:pPr eaLnBrk="1" hangingPunct="1"/>
            <a:endParaRPr lang="en-GB" altLang="en-US" smtClean="0"/>
          </a:p>
          <a:p>
            <a:pPr eaLnBrk="1" hangingPunct="1"/>
            <a:r>
              <a:rPr lang="en-GB" altLang="en-US" smtClean="0">
                <a:solidFill>
                  <a:srgbClr val="12349B"/>
                </a:solidFill>
              </a:rPr>
              <a:t>Damodar Gujarati</a:t>
            </a:r>
          </a:p>
          <a:p>
            <a:pPr eaLnBrk="1" hangingPunct="1"/>
            <a:r>
              <a:rPr lang="en-GB" altLang="en-US" i="1" smtClean="0">
                <a:solidFill>
                  <a:srgbClr val="12349B"/>
                </a:solidFill>
              </a:rPr>
              <a:t>Econometrics by Example, </a:t>
            </a:r>
            <a:r>
              <a:rPr lang="en-GB" altLang="en-US" smtClean="0">
                <a:solidFill>
                  <a:srgbClr val="12349B"/>
                </a:solidFill>
              </a:rPr>
              <a:t>second edition</a:t>
            </a:r>
            <a:endParaRPr lang="en-GB" altLang="en-US" i="1" smtClean="0">
              <a:solidFill>
                <a:srgbClr val="12349B"/>
              </a:solidFill>
            </a:endParaRPr>
          </a:p>
        </p:txBody>
      </p:sp>
      <p:pic>
        <p:nvPicPr>
          <p:cNvPr id="13" name="Εικόνα 12"/>
          <p:cNvPicPr>
            <a:picLocks noChangeAspect="1"/>
          </p:cNvPicPr>
          <p:nvPr/>
        </p:nvPicPr>
        <p:blipFill>
          <a:blip r:embed="rId7"/>
          <a:stretch>
            <a:fillRect/>
          </a:stretch>
        </p:blipFill>
        <p:spPr>
          <a:xfrm>
            <a:off x="7381936" y="1332110"/>
            <a:ext cx="1467055" cy="1296747"/>
          </a:xfrm>
          <a:prstGeom prst="rect">
            <a:avLst/>
          </a:prstGeom>
          <a:ln>
            <a:solidFill>
              <a:srgbClr val="FF0000"/>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1892</Words>
  <Application>Microsoft Office PowerPoint</Application>
  <PresentationFormat>Προβολή στην οθόνη (4:3)</PresentationFormat>
  <Paragraphs>282</Paragraphs>
  <Slides>29</Slides>
  <Notes>0</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2</vt:i4>
      </vt:variant>
      <vt:variant>
        <vt:lpstr>Ενσωματωμένοι διακομιστές OLE</vt:lpstr>
      </vt:variant>
      <vt:variant>
        <vt:i4>3</vt:i4>
      </vt:variant>
      <vt:variant>
        <vt:lpstr>Τίτλοι διαφανειών</vt:lpstr>
      </vt:variant>
      <vt:variant>
        <vt:i4>29</vt:i4>
      </vt:variant>
    </vt:vector>
  </HeadingPairs>
  <TitlesOfParts>
    <vt:vector size="39" baseType="lpstr">
      <vt:lpstr>Arial</vt:lpstr>
      <vt:lpstr>Calibri</vt:lpstr>
      <vt:lpstr>Times New Roman</vt:lpstr>
      <vt:lpstr>Wingdings</vt:lpstr>
      <vt:lpstr>Symbol</vt:lpstr>
      <vt:lpstr>Default Design</vt:lpstr>
      <vt:lpstr>Custom Design</vt:lpstr>
      <vt:lpstr>MathType 6.0 Equation</vt:lpstr>
      <vt:lpstr>Εξίσωση</vt:lpstr>
      <vt:lpstr>Equation</vt:lpstr>
      <vt:lpstr>CHAPTER 2</vt:lpstr>
      <vt:lpstr>Παρουσίαση του PowerPoint</vt:lpstr>
      <vt:lpstr>Παρουσίαση του PowerPoint</vt:lpstr>
      <vt:lpstr>Παρουσίαση του PowerPoint</vt:lpstr>
      <vt:lpstr>Example 1</vt:lpstr>
      <vt:lpstr>Παρουσίαση του PowerPoint</vt:lpstr>
      <vt:lpstr>Παρουσίαση του PowerPoint</vt:lpstr>
      <vt:lpstr>MODELS LINEAR IN PARAMETERS BUT NOT LINEAR IN VARIABLES</vt:lpstr>
      <vt:lpstr>LOG-LINEAR, DOUBLE LOG, OR CONSTANT ELASTICITY MODELS</vt:lpstr>
      <vt:lpstr>THE COBB-DOUGLAS PRODUCTION FUNCTION FOR THE USA</vt:lpstr>
      <vt:lpstr>THE COBB-DOUGLAS PRODUCTION FUNCTION FOR THE USA</vt:lpstr>
      <vt:lpstr>THE COBB-DOUGLAS PRODUCTION FUNCTION FOR THE USA </vt:lpstr>
      <vt:lpstr>THE COBB-DOUGLAS PRODUCTION FUNCTION FOR THE USA </vt:lpstr>
      <vt:lpstr>TESTING VALIDITY OF LINEAR RESTRICTIONS </vt:lpstr>
      <vt:lpstr>TESTING VALIDITY OF LINEAR RESTRICTIONS </vt:lpstr>
      <vt:lpstr>TESTING VALIDITY OF LINEAR RESTRICTIONS </vt:lpstr>
      <vt:lpstr>TESTING VALIDITY OF LINEAR RESTRICTIONS </vt:lpstr>
      <vt:lpstr>TESTING VALIDITY OF LINEAR RESTRICTIONS </vt:lpstr>
      <vt:lpstr>TESTING VALIDITY OF LINEAR RESTRICTIONS </vt:lpstr>
      <vt:lpstr>LOG-LIN OR GROWTH MODELS</vt:lpstr>
      <vt:lpstr>LOG-LIN OR GROWTH MODELS</vt:lpstr>
      <vt:lpstr>LOG-LIN OR GROWTH MODELS</vt:lpstr>
      <vt:lpstr>STANDARDIZED VARIABLES</vt:lpstr>
      <vt:lpstr>STANDARDIZED VARIABLES</vt:lpstr>
      <vt:lpstr>STANDARDIZED VARIABLES</vt:lpstr>
      <vt:lpstr>STANDARDIZED VARIABLES</vt:lpstr>
      <vt:lpstr>MEASURES OF GOODNESS OF FIT</vt:lpstr>
      <vt:lpstr>REGRESSION THROUGH THE ORIGIN</vt:lpstr>
      <vt:lpstr>REGRESSION THROUGH THE ORIGIN</vt:lpstr>
    </vt:vector>
  </TitlesOfParts>
  <Company>Macmillan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Macmillan User</dc:creator>
  <cp:lastModifiedBy>XPc</cp:lastModifiedBy>
  <cp:revision>98</cp:revision>
  <dcterms:created xsi:type="dcterms:W3CDTF">2010-10-25T10:37:46Z</dcterms:created>
  <dcterms:modified xsi:type="dcterms:W3CDTF">2023-11-22T12:04:28Z</dcterms:modified>
</cp:coreProperties>
</file>