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0"/>
  </p:notesMasterIdLst>
  <p:sldIdLst>
    <p:sldId id="256" r:id="rId2"/>
    <p:sldId id="257" r:id="rId3"/>
    <p:sldId id="258" r:id="rId4"/>
    <p:sldId id="259" r:id="rId5"/>
    <p:sldId id="260" r:id="rId6"/>
    <p:sldId id="263" r:id="rId7"/>
    <p:sldId id="264" r:id="rId8"/>
    <p:sldId id="266" r:id="rId9"/>
    <p:sldId id="267" r:id="rId10"/>
    <p:sldId id="268" r:id="rId11"/>
    <p:sldId id="270" r:id="rId12"/>
    <p:sldId id="271" r:id="rId13"/>
    <p:sldId id="272" r:id="rId14"/>
    <p:sldId id="273" r:id="rId15"/>
    <p:sldId id="274" r:id="rId16"/>
    <p:sldId id="276" r:id="rId17"/>
    <p:sldId id="291" r:id="rId18"/>
    <p:sldId id="292" r:id="rId19"/>
    <p:sldId id="293" r:id="rId20"/>
    <p:sldId id="286" r:id="rId21"/>
    <p:sldId id="287" r:id="rId22"/>
    <p:sldId id="288" r:id="rId23"/>
    <p:sldId id="289" r:id="rId24"/>
    <p:sldId id="290" r:id="rId25"/>
    <p:sldId id="294" r:id="rId26"/>
    <p:sldId id="297" r:id="rId27"/>
    <p:sldId id="295" r:id="rId28"/>
    <p:sldId id="296" r:id="rId2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116" d="100"/>
          <a:sy n="116" d="100"/>
        </p:scale>
        <p:origin x="10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3C4041-D476-450B-817B-F8AFD558D21C}" type="datetimeFigureOut">
              <a:rPr lang="el-GR" smtClean="0"/>
              <a:t>14/12/2022</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3D9871-7585-4B5C-8E87-E397531D119E}" type="slidenum">
              <a:rPr lang="el-GR" smtClean="0"/>
              <a:t>‹#›</a:t>
            </a:fld>
            <a:endParaRPr lang="el-GR"/>
          </a:p>
        </p:txBody>
      </p:sp>
    </p:spTree>
    <p:extLst>
      <p:ext uri="{BB962C8B-B14F-4D97-AF65-F5344CB8AC3E}">
        <p14:creationId xmlns:p14="http://schemas.microsoft.com/office/powerpoint/2010/main" val="3382234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ChangeArrowheads="1" noTextEdit="1"/>
          </p:cNvSpPr>
          <p:nvPr>
            <p:ph type="sldImg"/>
          </p:nvPr>
        </p:nvSpPr>
        <p:spPr>
          <a:xfrm>
            <a:off x="384175" y="685800"/>
            <a:ext cx="6083300" cy="3422650"/>
          </a:xfrm>
          <a:ln/>
        </p:spPr>
      </p:sp>
      <p:sp>
        <p:nvSpPr>
          <p:cNvPr id="17411" name="Notes Placeholder 2"/>
          <p:cNvSpPr>
            <a:spLocks noGrp="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l-GR" altLang="el-GR" smtClean="0"/>
          </a:p>
        </p:txBody>
      </p:sp>
      <p:sp>
        <p:nvSpPr>
          <p:cNvPr id="50180" name="Slide Number Placeholder 3">
            <a:extLst>
              <a:ext uri="{FF2B5EF4-FFF2-40B4-BE49-F238E27FC236}">
                <a16:creationId xmlns="" xmlns:a16="http://schemas.microsoft.com/office/drawing/2014/main" id="{C952BF01-99BA-4FCE-BA76-FD20D0CCC932}"/>
              </a:ext>
            </a:extLst>
          </p:cNvPr>
          <p:cNvSpPr>
            <a:spLocks noGrp="1"/>
          </p:cNvSpPr>
          <p:nvPr>
            <p:ph type="sldNum" sz="quarter"/>
          </p:nvPr>
        </p:nvSpPr>
        <p:spPr>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indent="0" defTabSz="914400" eaLnBrk="1" hangingPunct="1">
              <a:buSzTx/>
              <a:tabLst/>
              <a:defRPr/>
            </a:pPr>
            <a:fld id="{5DE0B1AD-5269-4EE3-BB28-5462776CE073}" type="slidenum">
              <a:rPr lang="en-US" altLang="el-GR" smtClean="0">
                <a:solidFill>
                  <a:srgbClr val="000000"/>
                </a:solidFill>
                <a:ea typeface="+mn-ea"/>
              </a:rPr>
              <a:pPr marL="0" indent="0" defTabSz="914400" eaLnBrk="1" hangingPunct="1">
                <a:buSzTx/>
                <a:tabLst/>
                <a:defRPr/>
              </a:pPr>
              <a:t>1</a:t>
            </a:fld>
            <a:endParaRPr lang="en-US" altLang="el-GR">
              <a:solidFill>
                <a:srgbClr val="000000"/>
              </a:solidFill>
              <a:ea typeface="+mn-ea"/>
            </a:endParaRPr>
          </a:p>
        </p:txBody>
      </p:sp>
      <p:sp>
        <p:nvSpPr>
          <p:cNvPr id="50181" name="Footer Placeholder 4">
            <a:extLst>
              <a:ext uri="{FF2B5EF4-FFF2-40B4-BE49-F238E27FC236}">
                <a16:creationId xmlns="" xmlns:a16="http://schemas.microsoft.com/office/drawing/2014/main" id="{058BF8FE-5909-47AE-80F1-23D7FDBC7CBA}"/>
              </a:ext>
            </a:extLst>
          </p:cNvPr>
          <p:cNvSpPr>
            <a:spLocks noGrp="1"/>
          </p:cNvSpPr>
          <p:nvPr>
            <p:ph type="ftr" sz="quarter" idx="4294967295"/>
          </p:nvPr>
        </p:nvSpPr>
        <p:spPr bwMode="auto">
          <a:xfrm>
            <a:off x="0" y="0"/>
            <a:ext cx="0" cy="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851" indent="-285712" eaLnBrk="0" hangingPunct="0">
              <a:defRPr>
                <a:solidFill>
                  <a:schemeClr val="tx1"/>
                </a:solidFill>
                <a:latin typeface="Arial" charset="0"/>
              </a:defRPr>
            </a:lvl2pPr>
            <a:lvl3pPr marL="1142847" indent="-228569" eaLnBrk="0" hangingPunct="0">
              <a:defRPr>
                <a:solidFill>
                  <a:schemeClr val="tx1"/>
                </a:solidFill>
                <a:latin typeface="Arial" charset="0"/>
              </a:defRPr>
            </a:lvl3pPr>
            <a:lvl4pPr marL="1599986" indent="-228569" eaLnBrk="0" hangingPunct="0">
              <a:defRPr>
                <a:solidFill>
                  <a:schemeClr val="tx1"/>
                </a:solidFill>
                <a:latin typeface="Arial" charset="0"/>
              </a:defRPr>
            </a:lvl4pPr>
            <a:lvl5pPr marL="2057125" indent="-228569" eaLnBrk="0" hangingPunct="0">
              <a:defRPr>
                <a:solidFill>
                  <a:schemeClr val="tx1"/>
                </a:solidFill>
                <a:latin typeface="Arial" charset="0"/>
              </a:defRPr>
            </a:lvl5pPr>
            <a:lvl6pPr marL="2514264" indent="-228569" eaLnBrk="0" fontAlgn="base" hangingPunct="0">
              <a:spcBef>
                <a:spcPct val="0"/>
              </a:spcBef>
              <a:spcAft>
                <a:spcPct val="0"/>
              </a:spcAft>
              <a:defRPr>
                <a:solidFill>
                  <a:schemeClr val="tx1"/>
                </a:solidFill>
                <a:latin typeface="Arial" charset="0"/>
              </a:defRPr>
            </a:lvl6pPr>
            <a:lvl7pPr marL="2971403" indent="-228569" eaLnBrk="0" fontAlgn="base" hangingPunct="0">
              <a:spcBef>
                <a:spcPct val="0"/>
              </a:spcBef>
              <a:spcAft>
                <a:spcPct val="0"/>
              </a:spcAft>
              <a:defRPr>
                <a:solidFill>
                  <a:schemeClr val="tx1"/>
                </a:solidFill>
                <a:latin typeface="Arial" charset="0"/>
              </a:defRPr>
            </a:lvl7pPr>
            <a:lvl8pPr marL="3428542" indent="-228569" eaLnBrk="0" fontAlgn="base" hangingPunct="0">
              <a:spcBef>
                <a:spcPct val="0"/>
              </a:spcBef>
              <a:spcAft>
                <a:spcPct val="0"/>
              </a:spcAft>
              <a:defRPr>
                <a:solidFill>
                  <a:schemeClr val="tx1"/>
                </a:solidFill>
                <a:latin typeface="Arial" charset="0"/>
              </a:defRPr>
            </a:lvl8pPr>
            <a:lvl9pPr marL="3885681" indent="-228569" eaLnBrk="0" fontAlgn="base" hangingPunct="0">
              <a:spcBef>
                <a:spcPct val="0"/>
              </a:spcBef>
              <a:spcAft>
                <a:spcPct val="0"/>
              </a:spcAft>
              <a:defRPr>
                <a:solidFill>
                  <a:schemeClr val="tx1"/>
                </a:solidFill>
                <a:latin typeface="Arial" charset="0"/>
              </a:defRPr>
            </a:lvl9pPr>
          </a:lstStyle>
          <a:p>
            <a:pPr defTabSz="914400" eaLnBrk="1" hangingPunct="1">
              <a:defRPr/>
            </a:pPr>
            <a:r>
              <a:rPr lang="en-US" sz="1200" dirty="0">
                <a:solidFill>
                  <a:prstClr val="black"/>
                </a:solidFill>
                <a:ea typeface="+mn-ea"/>
              </a:rPr>
              <a:t>Fundamentals of Human Resource Management, 10/e DeCenzo/ Robbins</a:t>
            </a:r>
          </a:p>
        </p:txBody>
      </p:sp>
    </p:spTree>
    <p:extLst>
      <p:ext uri="{BB962C8B-B14F-4D97-AF65-F5344CB8AC3E}">
        <p14:creationId xmlns:p14="http://schemas.microsoft.com/office/powerpoint/2010/main" val="31743347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10"/>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marL="215900" indent="-211138">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SzPct val="45000"/>
              <a:buFontTx/>
              <a:buNone/>
            </a:pPr>
            <a:fld id="{D9DA1471-6024-40FB-9BDB-B04EC4C37535}" type="slidenum">
              <a:rPr lang="en-US" altLang="el-GR" smtClean="0"/>
              <a:pPr>
                <a:spcBef>
                  <a:spcPct val="0"/>
                </a:spcBef>
                <a:buClrTx/>
                <a:buSzPct val="45000"/>
                <a:buFontTx/>
                <a:buNone/>
              </a:pPr>
              <a:t>10</a:t>
            </a:fld>
            <a:endParaRPr lang="en-US" altLang="el-GR" smtClean="0"/>
          </a:p>
        </p:txBody>
      </p:sp>
      <p:sp>
        <p:nvSpPr>
          <p:cNvPr id="41987" name="Rectangle 1"/>
          <p:cNvSpPr>
            <a:spLocks noGrp="1" noRot="1" noChangeAspect="1"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988" name="Rectangle 2"/>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smtClean="0"/>
          </a:p>
        </p:txBody>
      </p:sp>
      <p:graphicFrame>
        <p:nvGraphicFramePr>
          <p:cNvPr id="49155" name="Group 3">
            <a:extLst>
              <a:ext uri="{FF2B5EF4-FFF2-40B4-BE49-F238E27FC236}">
                <a16:creationId xmlns="" xmlns:a16="http://schemas.microsoft.com/office/drawing/2014/main" id="{B70BF665-902D-451F-900A-4AD3ED484F25}"/>
              </a:ext>
            </a:extLst>
          </p:cNvPr>
          <p:cNvGraphicFramePr>
            <a:graphicFrameLocks noGrp="1"/>
          </p:cNvGraphicFramePr>
          <p:nvPr/>
        </p:nvGraphicFramePr>
        <p:xfrm>
          <a:off x="917575" y="4540250"/>
          <a:ext cx="5078413" cy="2941638"/>
        </p:xfrm>
        <a:graphic>
          <a:graphicData uri="http://schemas.openxmlformats.org/drawingml/2006/table">
            <a:tbl>
              <a:tblPr/>
              <a:tblGrid>
                <a:gridCol w="2540000">
                  <a:extLst>
                    <a:ext uri="{9D8B030D-6E8A-4147-A177-3AD203B41FA5}">
                      <a16:colId xmlns="" xmlns:a16="http://schemas.microsoft.com/office/drawing/2014/main" val="655118143"/>
                    </a:ext>
                  </a:extLst>
                </a:gridCol>
                <a:gridCol w="2538413">
                  <a:extLst>
                    <a:ext uri="{9D8B030D-6E8A-4147-A177-3AD203B41FA5}">
                      <a16:colId xmlns="" xmlns:a16="http://schemas.microsoft.com/office/drawing/2014/main" val="2766198479"/>
                    </a:ext>
                  </a:extLst>
                </a:gridCol>
              </a:tblGrid>
              <a:tr h="300676">
                <a:tc>
                  <a: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ctr" defTabSz="449263" rtl="0" eaLnBrk="1" fontAlgn="base" latinLnBrk="0" hangingPunct="1">
                        <a:lnSpc>
                          <a:spcPct val="81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el-GR" sz="12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Πλεονεκτήματα</a:t>
                      </a:r>
                    </a:p>
                  </a:txBody>
                  <a:tcPr marL="90000" marR="90000" marT="105743" marB="46788" horzOverflow="overflow">
                    <a:lnL w="1440" cap="flat" cmpd="sng" algn="ctr">
                      <a:solidFill>
                        <a:srgbClr val="FFFFFF"/>
                      </a:solidFill>
                      <a:prstDash val="solid"/>
                      <a:round/>
                      <a:headEnd type="none" w="med" len="med"/>
                      <a:tailEnd type="none" w="med" len="med"/>
                    </a:lnL>
                    <a:lnR w="1440" cap="flat" cmpd="sng" algn="ctr">
                      <a:solidFill>
                        <a:srgbClr val="FFFFFF"/>
                      </a:solidFill>
                      <a:prstDash val="solid"/>
                      <a:round/>
                      <a:headEnd type="none" w="med" len="med"/>
                      <a:tailEnd type="none" w="med" len="med"/>
                    </a:lnR>
                    <a:lnT w="1440" cap="flat" cmpd="sng" algn="ctr">
                      <a:solidFill>
                        <a:srgbClr val="FFFFFF"/>
                      </a:solidFill>
                      <a:prstDash val="solid"/>
                      <a:round/>
                      <a:headEnd type="none" w="med" len="med"/>
                      <a:tailEnd type="none" w="med" len="med"/>
                    </a:lnT>
                    <a:lnB w="1440" cap="flat" cmpd="sng" algn="ctr">
                      <a:solidFill>
                        <a:srgbClr val="FFFFFF"/>
                      </a:solidFill>
                      <a:prstDash val="solid"/>
                      <a:round/>
                      <a:headEnd type="none" w="med" len="med"/>
                      <a:tailEnd type="none" w="med" len="med"/>
                    </a:lnB>
                    <a:lnTlToBr>
                      <a:noFill/>
                    </a:lnTlToBr>
                    <a:lnBlToTr>
                      <a:noFill/>
                    </a:lnBlToTr>
                    <a:solidFill>
                      <a:srgbClr val="0066CC"/>
                    </a:solidFill>
                  </a:tcPr>
                </a:tc>
                <a:tc>
                  <a: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ctr" defTabSz="449263" rtl="0" eaLnBrk="1" fontAlgn="base" latinLnBrk="0" hangingPunct="1">
                        <a:lnSpc>
                          <a:spcPct val="81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altLang="el-GR" sz="12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Μειονεκτήματα</a:t>
                      </a:r>
                    </a:p>
                  </a:txBody>
                  <a:tcPr marL="90000" marR="90000" marT="105743" marB="46788" horzOverflow="overflow">
                    <a:lnL w="1440" cap="flat" cmpd="sng" algn="ctr">
                      <a:solidFill>
                        <a:srgbClr val="FFFFFF"/>
                      </a:solidFill>
                      <a:prstDash val="solid"/>
                      <a:round/>
                      <a:headEnd type="none" w="med" len="med"/>
                      <a:tailEnd type="none" w="med" len="med"/>
                    </a:lnL>
                    <a:lnR w="1440" cap="flat" cmpd="sng" algn="ctr">
                      <a:solidFill>
                        <a:srgbClr val="FFFFFF"/>
                      </a:solidFill>
                      <a:prstDash val="solid"/>
                      <a:round/>
                      <a:headEnd type="none" w="med" len="med"/>
                      <a:tailEnd type="none" w="med" len="med"/>
                    </a:lnR>
                    <a:lnT w="1440" cap="flat" cmpd="sng" algn="ctr">
                      <a:solidFill>
                        <a:srgbClr val="FFFFFF"/>
                      </a:solidFill>
                      <a:prstDash val="solid"/>
                      <a:round/>
                      <a:headEnd type="none" w="med" len="med"/>
                      <a:tailEnd type="none" w="med" len="med"/>
                    </a:lnT>
                    <a:lnB w="1440" cap="flat" cmpd="sng" algn="ctr">
                      <a:solidFill>
                        <a:srgbClr val="FFFFFF"/>
                      </a:solidFill>
                      <a:prstDash val="solid"/>
                      <a:round/>
                      <a:headEnd type="none" w="med" len="med"/>
                      <a:tailEnd type="none" w="med" len="med"/>
                    </a:lnB>
                    <a:lnTlToBr>
                      <a:noFill/>
                    </a:lnTlToBr>
                    <a:lnBlToTr>
                      <a:noFill/>
                    </a:lnBlToTr>
                    <a:solidFill>
                      <a:srgbClr val="0066CC"/>
                    </a:solidFill>
                  </a:tcPr>
                </a:tc>
                <a:extLst>
                  <a:ext uri="{0D108BD9-81ED-4DB2-BD59-A6C34878D82A}">
                    <a16:rowId xmlns="" xmlns:a16="http://schemas.microsoft.com/office/drawing/2014/main" val="506731690"/>
                  </a:ext>
                </a:extLst>
              </a:tr>
              <a:tr h="2640962">
                <a:tc>
                  <a:txBody>
                    <a:bodyPr/>
                    <a:lstStyle>
                      <a:lvl1pPr marL="212725" indent="-212725">
                        <a:tabLst>
                          <a:tab pos="212725" algn="l"/>
                          <a:tab pos="660400" algn="l"/>
                          <a:tab pos="1109663" algn="l"/>
                          <a:tab pos="1558925" algn="l"/>
                          <a:tab pos="2008188" algn="l"/>
                          <a:tab pos="2457450" algn="l"/>
                          <a:tab pos="2906713" algn="l"/>
                          <a:tab pos="3355975" algn="l"/>
                          <a:tab pos="3805238" algn="l"/>
                          <a:tab pos="4254500" algn="l"/>
                          <a:tab pos="4703763" algn="l"/>
                          <a:tab pos="5153025" algn="l"/>
                          <a:tab pos="5602288" algn="l"/>
                          <a:tab pos="6051550" algn="l"/>
                          <a:tab pos="6500813" algn="l"/>
                          <a:tab pos="6950075" algn="l"/>
                          <a:tab pos="7399338" algn="l"/>
                          <a:tab pos="7848600" algn="l"/>
                          <a:tab pos="8297863" algn="l"/>
                          <a:tab pos="8747125" algn="l"/>
                          <a:tab pos="9196388" algn="l"/>
                        </a:tabLst>
                        <a:defRPr>
                          <a:solidFill>
                            <a:srgbClr val="000000"/>
                          </a:solidFill>
                          <a:latin typeface="Arial" panose="020B0604020202020204" pitchFamily="34" charset="0"/>
                          <a:ea typeface="Microsoft YaHei" panose="020B0503020204020204" pitchFamily="34" charset="-122"/>
                        </a:defRPr>
                      </a:lvl1pPr>
                      <a:lvl2pPr>
                        <a:tabLst>
                          <a:tab pos="212725" algn="l"/>
                          <a:tab pos="660400" algn="l"/>
                          <a:tab pos="1109663" algn="l"/>
                          <a:tab pos="1558925" algn="l"/>
                          <a:tab pos="2008188" algn="l"/>
                          <a:tab pos="2457450" algn="l"/>
                          <a:tab pos="2906713" algn="l"/>
                          <a:tab pos="3355975" algn="l"/>
                          <a:tab pos="3805238" algn="l"/>
                          <a:tab pos="4254500" algn="l"/>
                          <a:tab pos="4703763" algn="l"/>
                          <a:tab pos="5153025" algn="l"/>
                          <a:tab pos="5602288" algn="l"/>
                          <a:tab pos="6051550" algn="l"/>
                          <a:tab pos="6500813" algn="l"/>
                          <a:tab pos="6950075" algn="l"/>
                          <a:tab pos="7399338" algn="l"/>
                          <a:tab pos="7848600" algn="l"/>
                          <a:tab pos="8297863" algn="l"/>
                          <a:tab pos="8747125" algn="l"/>
                          <a:tab pos="9196388" algn="l"/>
                        </a:tabLst>
                        <a:defRPr>
                          <a:solidFill>
                            <a:srgbClr val="000000"/>
                          </a:solidFill>
                          <a:latin typeface="Arial" panose="020B0604020202020204" pitchFamily="34" charset="0"/>
                          <a:ea typeface="Microsoft YaHei" panose="020B0503020204020204" pitchFamily="34" charset="-122"/>
                        </a:defRPr>
                      </a:lvl2pPr>
                      <a:lvl3pPr>
                        <a:tabLst>
                          <a:tab pos="212725" algn="l"/>
                          <a:tab pos="660400" algn="l"/>
                          <a:tab pos="1109663" algn="l"/>
                          <a:tab pos="1558925" algn="l"/>
                          <a:tab pos="2008188" algn="l"/>
                          <a:tab pos="2457450" algn="l"/>
                          <a:tab pos="2906713" algn="l"/>
                          <a:tab pos="3355975" algn="l"/>
                          <a:tab pos="3805238" algn="l"/>
                          <a:tab pos="4254500" algn="l"/>
                          <a:tab pos="4703763" algn="l"/>
                          <a:tab pos="5153025" algn="l"/>
                          <a:tab pos="5602288" algn="l"/>
                          <a:tab pos="6051550" algn="l"/>
                          <a:tab pos="6500813" algn="l"/>
                          <a:tab pos="6950075" algn="l"/>
                          <a:tab pos="7399338" algn="l"/>
                          <a:tab pos="7848600" algn="l"/>
                          <a:tab pos="8297863" algn="l"/>
                          <a:tab pos="8747125" algn="l"/>
                          <a:tab pos="9196388" algn="l"/>
                        </a:tabLst>
                        <a:defRPr>
                          <a:solidFill>
                            <a:srgbClr val="000000"/>
                          </a:solidFill>
                          <a:latin typeface="Arial" panose="020B0604020202020204" pitchFamily="34" charset="0"/>
                          <a:ea typeface="Microsoft YaHei" panose="020B0503020204020204" pitchFamily="34" charset="-122"/>
                        </a:defRPr>
                      </a:lvl3pPr>
                      <a:lvl4pPr>
                        <a:tabLst>
                          <a:tab pos="212725" algn="l"/>
                          <a:tab pos="660400" algn="l"/>
                          <a:tab pos="1109663" algn="l"/>
                          <a:tab pos="1558925" algn="l"/>
                          <a:tab pos="2008188" algn="l"/>
                          <a:tab pos="2457450" algn="l"/>
                          <a:tab pos="2906713" algn="l"/>
                          <a:tab pos="3355975" algn="l"/>
                          <a:tab pos="3805238" algn="l"/>
                          <a:tab pos="4254500" algn="l"/>
                          <a:tab pos="4703763" algn="l"/>
                          <a:tab pos="5153025" algn="l"/>
                          <a:tab pos="5602288" algn="l"/>
                          <a:tab pos="6051550" algn="l"/>
                          <a:tab pos="6500813" algn="l"/>
                          <a:tab pos="6950075" algn="l"/>
                          <a:tab pos="7399338" algn="l"/>
                          <a:tab pos="7848600" algn="l"/>
                          <a:tab pos="8297863" algn="l"/>
                          <a:tab pos="8747125" algn="l"/>
                          <a:tab pos="9196388" algn="l"/>
                        </a:tabLst>
                        <a:defRPr>
                          <a:solidFill>
                            <a:srgbClr val="000000"/>
                          </a:solidFill>
                          <a:latin typeface="Arial" panose="020B0604020202020204" pitchFamily="34" charset="0"/>
                          <a:ea typeface="Microsoft YaHei" panose="020B0503020204020204" pitchFamily="34" charset="-122"/>
                        </a:defRPr>
                      </a:lvl4pPr>
                      <a:lvl5pPr>
                        <a:tabLst>
                          <a:tab pos="212725" algn="l"/>
                          <a:tab pos="660400" algn="l"/>
                          <a:tab pos="1109663" algn="l"/>
                          <a:tab pos="1558925" algn="l"/>
                          <a:tab pos="2008188" algn="l"/>
                          <a:tab pos="2457450" algn="l"/>
                          <a:tab pos="2906713" algn="l"/>
                          <a:tab pos="3355975" algn="l"/>
                          <a:tab pos="3805238" algn="l"/>
                          <a:tab pos="4254500" algn="l"/>
                          <a:tab pos="4703763" algn="l"/>
                          <a:tab pos="5153025" algn="l"/>
                          <a:tab pos="5602288" algn="l"/>
                          <a:tab pos="6051550" algn="l"/>
                          <a:tab pos="6500813" algn="l"/>
                          <a:tab pos="6950075" algn="l"/>
                          <a:tab pos="7399338" algn="l"/>
                          <a:tab pos="7848600" algn="l"/>
                          <a:tab pos="8297863" algn="l"/>
                          <a:tab pos="8747125" algn="l"/>
                          <a:tab pos="9196388"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212725" algn="l"/>
                          <a:tab pos="660400" algn="l"/>
                          <a:tab pos="1109663" algn="l"/>
                          <a:tab pos="1558925" algn="l"/>
                          <a:tab pos="2008188" algn="l"/>
                          <a:tab pos="2457450" algn="l"/>
                          <a:tab pos="2906713" algn="l"/>
                          <a:tab pos="3355975" algn="l"/>
                          <a:tab pos="3805238" algn="l"/>
                          <a:tab pos="4254500" algn="l"/>
                          <a:tab pos="4703763" algn="l"/>
                          <a:tab pos="5153025" algn="l"/>
                          <a:tab pos="5602288" algn="l"/>
                          <a:tab pos="6051550" algn="l"/>
                          <a:tab pos="6500813" algn="l"/>
                          <a:tab pos="6950075" algn="l"/>
                          <a:tab pos="7399338" algn="l"/>
                          <a:tab pos="7848600" algn="l"/>
                          <a:tab pos="8297863" algn="l"/>
                          <a:tab pos="8747125" algn="l"/>
                          <a:tab pos="9196388"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212725" algn="l"/>
                          <a:tab pos="660400" algn="l"/>
                          <a:tab pos="1109663" algn="l"/>
                          <a:tab pos="1558925" algn="l"/>
                          <a:tab pos="2008188" algn="l"/>
                          <a:tab pos="2457450" algn="l"/>
                          <a:tab pos="2906713" algn="l"/>
                          <a:tab pos="3355975" algn="l"/>
                          <a:tab pos="3805238" algn="l"/>
                          <a:tab pos="4254500" algn="l"/>
                          <a:tab pos="4703763" algn="l"/>
                          <a:tab pos="5153025" algn="l"/>
                          <a:tab pos="5602288" algn="l"/>
                          <a:tab pos="6051550" algn="l"/>
                          <a:tab pos="6500813" algn="l"/>
                          <a:tab pos="6950075" algn="l"/>
                          <a:tab pos="7399338" algn="l"/>
                          <a:tab pos="7848600" algn="l"/>
                          <a:tab pos="8297863" algn="l"/>
                          <a:tab pos="8747125" algn="l"/>
                          <a:tab pos="9196388"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212725" algn="l"/>
                          <a:tab pos="660400" algn="l"/>
                          <a:tab pos="1109663" algn="l"/>
                          <a:tab pos="1558925" algn="l"/>
                          <a:tab pos="2008188" algn="l"/>
                          <a:tab pos="2457450" algn="l"/>
                          <a:tab pos="2906713" algn="l"/>
                          <a:tab pos="3355975" algn="l"/>
                          <a:tab pos="3805238" algn="l"/>
                          <a:tab pos="4254500" algn="l"/>
                          <a:tab pos="4703763" algn="l"/>
                          <a:tab pos="5153025" algn="l"/>
                          <a:tab pos="5602288" algn="l"/>
                          <a:tab pos="6051550" algn="l"/>
                          <a:tab pos="6500813" algn="l"/>
                          <a:tab pos="6950075" algn="l"/>
                          <a:tab pos="7399338" algn="l"/>
                          <a:tab pos="7848600" algn="l"/>
                          <a:tab pos="8297863" algn="l"/>
                          <a:tab pos="8747125" algn="l"/>
                          <a:tab pos="9196388"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212725" algn="l"/>
                          <a:tab pos="660400" algn="l"/>
                          <a:tab pos="1109663" algn="l"/>
                          <a:tab pos="1558925" algn="l"/>
                          <a:tab pos="2008188" algn="l"/>
                          <a:tab pos="2457450" algn="l"/>
                          <a:tab pos="2906713" algn="l"/>
                          <a:tab pos="3355975" algn="l"/>
                          <a:tab pos="3805238" algn="l"/>
                          <a:tab pos="4254500" algn="l"/>
                          <a:tab pos="4703763" algn="l"/>
                          <a:tab pos="5153025" algn="l"/>
                          <a:tab pos="5602288" algn="l"/>
                          <a:tab pos="6051550" algn="l"/>
                          <a:tab pos="6500813" algn="l"/>
                          <a:tab pos="6950075" algn="l"/>
                          <a:tab pos="7399338" algn="l"/>
                          <a:tab pos="7848600" algn="l"/>
                          <a:tab pos="8297863" algn="l"/>
                          <a:tab pos="8747125" algn="l"/>
                          <a:tab pos="9196388" algn="l"/>
                        </a:tabLst>
                        <a:defRPr>
                          <a:solidFill>
                            <a:srgbClr val="000000"/>
                          </a:solidFill>
                          <a:latin typeface="Arial" panose="020B0604020202020204" pitchFamily="34" charset="0"/>
                          <a:ea typeface="Microsoft YaHei" panose="020B0503020204020204" pitchFamily="34" charset="-122"/>
                        </a:defRPr>
                      </a:lvl9pPr>
                    </a:lstStyle>
                    <a:p>
                      <a:pPr marL="212725" marR="0" lvl="0" indent="-212725" algn="l" defTabSz="449263" rtl="0" eaLnBrk="1" fontAlgn="base" latinLnBrk="0" hangingPunct="1">
                        <a:lnSpc>
                          <a:spcPct val="81000"/>
                        </a:lnSpc>
                        <a:spcBef>
                          <a:spcPct val="0"/>
                        </a:spcBef>
                        <a:spcAft>
                          <a:spcPct val="0"/>
                        </a:spcAft>
                        <a:buClr>
                          <a:srgbClr val="000000"/>
                        </a:buClr>
                        <a:buSzPct val="45000"/>
                        <a:buFont typeface="Symbol" panose="05050102010706020507" pitchFamily="18" charset="2"/>
                        <a:buChar char=""/>
                        <a:tabLst>
                          <a:tab pos="212725" algn="l"/>
                          <a:tab pos="660400" algn="l"/>
                          <a:tab pos="1109663" algn="l"/>
                          <a:tab pos="1558925" algn="l"/>
                          <a:tab pos="2008188" algn="l"/>
                          <a:tab pos="2457450" algn="l"/>
                          <a:tab pos="2906713" algn="l"/>
                          <a:tab pos="3355975" algn="l"/>
                          <a:tab pos="3805238" algn="l"/>
                          <a:tab pos="4254500" algn="l"/>
                          <a:tab pos="4703763" algn="l"/>
                          <a:tab pos="5153025" algn="l"/>
                          <a:tab pos="5602288" algn="l"/>
                          <a:tab pos="6051550" algn="l"/>
                          <a:tab pos="6500813" algn="l"/>
                          <a:tab pos="6950075" algn="l"/>
                          <a:tab pos="7399338" algn="l"/>
                          <a:tab pos="7848600" algn="l"/>
                          <a:tab pos="8297863" algn="l"/>
                          <a:tab pos="8747125" algn="l"/>
                          <a:tab pos="9196388" algn="l"/>
                        </a:tabLst>
                      </a:pPr>
                      <a:r>
                        <a:rPr kumimoji="0" lang="el-GR" altLang="el-GR" sz="12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Η ομάδα εστιάζει σε συγκεκριμένους στόχος απόδοσης.</a:t>
                      </a:r>
                    </a:p>
                    <a:p>
                      <a:pPr marL="212725" marR="0" lvl="0" indent="-212725" algn="l" defTabSz="449263" rtl="0" eaLnBrk="1" fontAlgn="base" latinLnBrk="0" hangingPunct="1">
                        <a:lnSpc>
                          <a:spcPct val="81000"/>
                        </a:lnSpc>
                        <a:spcBef>
                          <a:spcPct val="0"/>
                        </a:spcBef>
                        <a:spcAft>
                          <a:spcPct val="0"/>
                        </a:spcAft>
                        <a:buClr>
                          <a:srgbClr val="000000"/>
                        </a:buClr>
                        <a:buSzPct val="45000"/>
                        <a:buFont typeface="Symbol" panose="05050102010706020507" pitchFamily="18" charset="2"/>
                        <a:buChar char=""/>
                        <a:tabLst>
                          <a:tab pos="212725" algn="l"/>
                          <a:tab pos="660400" algn="l"/>
                          <a:tab pos="1109663" algn="l"/>
                          <a:tab pos="1558925" algn="l"/>
                          <a:tab pos="2008188" algn="l"/>
                          <a:tab pos="2457450" algn="l"/>
                          <a:tab pos="2906713" algn="l"/>
                          <a:tab pos="3355975" algn="l"/>
                          <a:tab pos="3805238" algn="l"/>
                          <a:tab pos="4254500" algn="l"/>
                          <a:tab pos="4703763" algn="l"/>
                          <a:tab pos="5153025" algn="l"/>
                          <a:tab pos="5602288" algn="l"/>
                          <a:tab pos="6051550" algn="l"/>
                          <a:tab pos="6500813" algn="l"/>
                          <a:tab pos="6950075" algn="l"/>
                          <a:tab pos="7399338" algn="l"/>
                          <a:tab pos="7848600" algn="l"/>
                          <a:tab pos="8297863" algn="l"/>
                          <a:tab pos="8747125" algn="l"/>
                          <a:tab pos="9196388" algn="l"/>
                        </a:tabLst>
                      </a:pPr>
                      <a:r>
                        <a:rPr kumimoji="0" lang="el-GR" altLang="el-GR" sz="12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Δεδομένου ότι οι ανταμοιβές είναι ελεγχόμενες από τα άτομα, το πρόγραμμα μπορεί να προσφέρει πολλά κίνητρα.</a:t>
                      </a:r>
                    </a:p>
                    <a:p>
                      <a:pPr marL="212725" marR="0" lvl="0" indent="-212725" algn="l" defTabSz="449263" rtl="0" eaLnBrk="1" fontAlgn="base" latinLnBrk="0" hangingPunct="1">
                        <a:lnSpc>
                          <a:spcPct val="81000"/>
                        </a:lnSpc>
                        <a:spcBef>
                          <a:spcPct val="0"/>
                        </a:spcBef>
                        <a:spcAft>
                          <a:spcPct val="0"/>
                        </a:spcAft>
                        <a:buClr>
                          <a:srgbClr val="000000"/>
                        </a:buClr>
                        <a:buSzPct val="45000"/>
                        <a:buFont typeface="Symbol" panose="05050102010706020507" pitchFamily="18" charset="2"/>
                        <a:buChar char=""/>
                        <a:tabLst>
                          <a:tab pos="212725" algn="l"/>
                          <a:tab pos="660400" algn="l"/>
                          <a:tab pos="1109663" algn="l"/>
                          <a:tab pos="1558925" algn="l"/>
                          <a:tab pos="2008188" algn="l"/>
                          <a:tab pos="2457450" algn="l"/>
                          <a:tab pos="2906713" algn="l"/>
                          <a:tab pos="3355975" algn="l"/>
                          <a:tab pos="3805238" algn="l"/>
                          <a:tab pos="4254500" algn="l"/>
                          <a:tab pos="4703763" algn="l"/>
                          <a:tab pos="5153025" algn="l"/>
                          <a:tab pos="5602288" algn="l"/>
                          <a:tab pos="6051550" algn="l"/>
                          <a:tab pos="6500813" algn="l"/>
                          <a:tab pos="6950075" algn="l"/>
                          <a:tab pos="7399338" algn="l"/>
                          <a:tab pos="7848600" algn="l"/>
                          <a:tab pos="8297863" algn="l"/>
                          <a:tab pos="8747125" algn="l"/>
                          <a:tab pos="9196388" algn="l"/>
                        </a:tabLst>
                      </a:pPr>
                      <a:r>
                        <a:rPr kumimoji="0" lang="el-GR" altLang="el-GR" sz="12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Το πρόγραμμα μπορεί να ενοποιηθεί με άλλες εταιρικές πρωτοβουλίες και οδηγεί σε βελτιωμένη επικοινωνία και εργασιακές σχέσεις.</a:t>
                      </a:r>
                    </a:p>
                  </a:txBody>
                  <a:tcPr marL="90000" marR="90000" marT="105743" marB="46788" horzOverflow="overflow">
                    <a:lnL w="1440" cap="flat" cmpd="sng" algn="ctr">
                      <a:solidFill>
                        <a:srgbClr val="FFFFFF"/>
                      </a:solidFill>
                      <a:prstDash val="solid"/>
                      <a:round/>
                      <a:headEnd type="none" w="med" len="med"/>
                      <a:tailEnd type="none" w="med" len="med"/>
                    </a:lnL>
                    <a:lnR w="1440" cap="flat" cmpd="sng" algn="ctr">
                      <a:solidFill>
                        <a:srgbClr val="FFFFFF"/>
                      </a:solidFill>
                      <a:prstDash val="solid"/>
                      <a:round/>
                      <a:headEnd type="none" w="med" len="med"/>
                      <a:tailEnd type="none" w="med" len="med"/>
                    </a:lnR>
                    <a:lnT w="1440" cap="flat" cmpd="sng" algn="ctr">
                      <a:solidFill>
                        <a:srgbClr val="FFFFFF"/>
                      </a:solidFill>
                      <a:prstDash val="solid"/>
                      <a:round/>
                      <a:headEnd type="none" w="med" len="med"/>
                      <a:tailEnd type="none" w="med" len="med"/>
                    </a:lnT>
                    <a:lnB w="1440" cap="flat" cmpd="sng" algn="ctr">
                      <a:solidFill>
                        <a:srgbClr val="FFFFFF"/>
                      </a:solidFill>
                      <a:prstDash val="solid"/>
                      <a:round/>
                      <a:headEnd type="none" w="med" len="med"/>
                      <a:tailEnd type="none" w="med" len="med"/>
                    </a:lnB>
                    <a:lnTlToBr>
                      <a:noFill/>
                    </a:lnTlToBr>
                    <a:lnBlToTr>
                      <a:noFill/>
                    </a:lnBlToTr>
                    <a:solidFill>
                      <a:srgbClr val="0099FF"/>
                    </a:solidFill>
                  </a:tcPr>
                </a:tc>
                <a:tc>
                  <a:txBody>
                    <a:bodyPr/>
                    <a:lstStyle>
                      <a:lvl1pPr marL="212725" indent="-212725">
                        <a:tabLst>
                          <a:tab pos="212725" algn="l"/>
                          <a:tab pos="660400" algn="l"/>
                          <a:tab pos="1109663" algn="l"/>
                          <a:tab pos="1558925" algn="l"/>
                          <a:tab pos="2008188" algn="l"/>
                          <a:tab pos="2457450" algn="l"/>
                          <a:tab pos="2906713" algn="l"/>
                          <a:tab pos="3355975" algn="l"/>
                          <a:tab pos="3805238" algn="l"/>
                          <a:tab pos="4254500" algn="l"/>
                          <a:tab pos="4703763" algn="l"/>
                          <a:tab pos="5153025" algn="l"/>
                          <a:tab pos="5602288" algn="l"/>
                          <a:tab pos="6051550" algn="l"/>
                          <a:tab pos="6500813" algn="l"/>
                          <a:tab pos="6950075" algn="l"/>
                          <a:tab pos="7399338" algn="l"/>
                          <a:tab pos="7848600" algn="l"/>
                          <a:tab pos="8297863" algn="l"/>
                          <a:tab pos="8747125" algn="l"/>
                          <a:tab pos="9196388" algn="l"/>
                        </a:tabLst>
                        <a:defRPr>
                          <a:solidFill>
                            <a:srgbClr val="000000"/>
                          </a:solidFill>
                          <a:latin typeface="Arial" panose="020B0604020202020204" pitchFamily="34" charset="0"/>
                          <a:ea typeface="Microsoft YaHei" panose="020B0503020204020204" pitchFamily="34" charset="-122"/>
                        </a:defRPr>
                      </a:lvl1pPr>
                      <a:lvl2pPr>
                        <a:tabLst>
                          <a:tab pos="212725" algn="l"/>
                          <a:tab pos="660400" algn="l"/>
                          <a:tab pos="1109663" algn="l"/>
                          <a:tab pos="1558925" algn="l"/>
                          <a:tab pos="2008188" algn="l"/>
                          <a:tab pos="2457450" algn="l"/>
                          <a:tab pos="2906713" algn="l"/>
                          <a:tab pos="3355975" algn="l"/>
                          <a:tab pos="3805238" algn="l"/>
                          <a:tab pos="4254500" algn="l"/>
                          <a:tab pos="4703763" algn="l"/>
                          <a:tab pos="5153025" algn="l"/>
                          <a:tab pos="5602288" algn="l"/>
                          <a:tab pos="6051550" algn="l"/>
                          <a:tab pos="6500813" algn="l"/>
                          <a:tab pos="6950075" algn="l"/>
                          <a:tab pos="7399338" algn="l"/>
                          <a:tab pos="7848600" algn="l"/>
                          <a:tab pos="8297863" algn="l"/>
                          <a:tab pos="8747125" algn="l"/>
                          <a:tab pos="9196388" algn="l"/>
                        </a:tabLst>
                        <a:defRPr>
                          <a:solidFill>
                            <a:srgbClr val="000000"/>
                          </a:solidFill>
                          <a:latin typeface="Arial" panose="020B0604020202020204" pitchFamily="34" charset="0"/>
                          <a:ea typeface="Microsoft YaHei" panose="020B0503020204020204" pitchFamily="34" charset="-122"/>
                        </a:defRPr>
                      </a:lvl2pPr>
                      <a:lvl3pPr>
                        <a:tabLst>
                          <a:tab pos="212725" algn="l"/>
                          <a:tab pos="660400" algn="l"/>
                          <a:tab pos="1109663" algn="l"/>
                          <a:tab pos="1558925" algn="l"/>
                          <a:tab pos="2008188" algn="l"/>
                          <a:tab pos="2457450" algn="l"/>
                          <a:tab pos="2906713" algn="l"/>
                          <a:tab pos="3355975" algn="l"/>
                          <a:tab pos="3805238" algn="l"/>
                          <a:tab pos="4254500" algn="l"/>
                          <a:tab pos="4703763" algn="l"/>
                          <a:tab pos="5153025" algn="l"/>
                          <a:tab pos="5602288" algn="l"/>
                          <a:tab pos="6051550" algn="l"/>
                          <a:tab pos="6500813" algn="l"/>
                          <a:tab pos="6950075" algn="l"/>
                          <a:tab pos="7399338" algn="l"/>
                          <a:tab pos="7848600" algn="l"/>
                          <a:tab pos="8297863" algn="l"/>
                          <a:tab pos="8747125" algn="l"/>
                          <a:tab pos="9196388" algn="l"/>
                        </a:tabLst>
                        <a:defRPr>
                          <a:solidFill>
                            <a:srgbClr val="000000"/>
                          </a:solidFill>
                          <a:latin typeface="Arial" panose="020B0604020202020204" pitchFamily="34" charset="0"/>
                          <a:ea typeface="Microsoft YaHei" panose="020B0503020204020204" pitchFamily="34" charset="-122"/>
                        </a:defRPr>
                      </a:lvl3pPr>
                      <a:lvl4pPr>
                        <a:tabLst>
                          <a:tab pos="212725" algn="l"/>
                          <a:tab pos="660400" algn="l"/>
                          <a:tab pos="1109663" algn="l"/>
                          <a:tab pos="1558925" algn="l"/>
                          <a:tab pos="2008188" algn="l"/>
                          <a:tab pos="2457450" algn="l"/>
                          <a:tab pos="2906713" algn="l"/>
                          <a:tab pos="3355975" algn="l"/>
                          <a:tab pos="3805238" algn="l"/>
                          <a:tab pos="4254500" algn="l"/>
                          <a:tab pos="4703763" algn="l"/>
                          <a:tab pos="5153025" algn="l"/>
                          <a:tab pos="5602288" algn="l"/>
                          <a:tab pos="6051550" algn="l"/>
                          <a:tab pos="6500813" algn="l"/>
                          <a:tab pos="6950075" algn="l"/>
                          <a:tab pos="7399338" algn="l"/>
                          <a:tab pos="7848600" algn="l"/>
                          <a:tab pos="8297863" algn="l"/>
                          <a:tab pos="8747125" algn="l"/>
                          <a:tab pos="9196388" algn="l"/>
                        </a:tabLst>
                        <a:defRPr>
                          <a:solidFill>
                            <a:srgbClr val="000000"/>
                          </a:solidFill>
                          <a:latin typeface="Arial" panose="020B0604020202020204" pitchFamily="34" charset="0"/>
                          <a:ea typeface="Microsoft YaHei" panose="020B0503020204020204" pitchFamily="34" charset="-122"/>
                        </a:defRPr>
                      </a:lvl4pPr>
                      <a:lvl5pPr>
                        <a:tabLst>
                          <a:tab pos="212725" algn="l"/>
                          <a:tab pos="660400" algn="l"/>
                          <a:tab pos="1109663" algn="l"/>
                          <a:tab pos="1558925" algn="l"/>
                          <a:tab pos="2008188" algn="l"/>
                          <a:tab pos="2457450" algn="l"/>
                          <a:tab pos="2906713" algn="l"/>
                          <a:tab pos="3355975" algn="l"/>
                          <a:tab pos="3805238" algn="l"/>
                          <a:tab pos="4254500" algn="l"/>
                          <a:tab pos="4703763" algn="l"/>
                          <a:tab pos="5153025" algn="l"/>
                          <a:tab pos="5602288" algn="l"/>
                          <a:tab pos="6051550" algn="l"/>
                          <a:tab pos="6500813" algn="l"/>
                          <a:tab pos="6950075" algn="l"/>
                          <a:tab pos="7399338" algn="l"/>
                          <a:tab pos="7848600" algn="l"/>
                          <a:tab pos="8297863" algn="l"/>
                          <a:tab pos="8747125" algn="l"/>
                          <a:tab pos="9196388"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212725" algn="l"/>
                          <a:tab pos="660400" algn="l"/>
                          <a:tab pos="1109663" algn="l"/>
                          <a:tab pos="1558925" algn="l"/>
                          <a:tab pos="2008188" algn="l"/>
                          <a:tab pos="2457450" algn="l"/>
                          <a:tab pos="2906713" algn="l"/>
                          <a:tab pos="3355975" algn="l"/>
                          <a:tab pos="3805238" algn="l"/>
                          <a:tab pos="4254500" algn="l"/>
                          <a:tab pos="4703763" algn="l"/>
                          <a:tab pos="5153025" algn="l"/>
                          <a:tab pos="5602288" algn="l"/>
                          <a:tab pos="6051550" algn="l"/>
                          <a:tab pos="6500813" algn="l"/>
                          <a:tab pos="6950075" algn="l"/>
                          <a:tab pos="7399338" algn="l"/>
                          <a:tab pos="7848600" algn="l"/>
                          <a:tab pos="8297863" algn="l"/>
                          <a:tab pos="8747125" algn="l"/>
                          <a:tab pos="9196388"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212725" algn="l"/>
                          <a:tab pos="660400" algn="l"/>
                          <a:tab pos="1109663" algn="l"/>
                          <a:tab pos="1558925" algn="l"/>
                          <a:tab pos="2008188" algn="l"/>
                          <a:tab pos="2457450" algn="l"/>
                          <a:tab pos="2906713" algn="l"/>
                          <a:tab pos="3355975" algn="l"/>
                          <a:tab pos="3805238" algn="l"/>
                          <a:tab pos="4254500" algn="l"/>
                          <a:tab pos="4703763" algn="l"/>
                          <a:tab pos="5153025" algn="l"/>
                          <a:tab pos="5602288" algn="l"/>
                          <a:tab pos="6051550" algn="l"/>
                          <a:tab pos="6500813" algn="l"/>
                          <a:tab pos="6950075" algn="l"/>
                          <a:tab pos="7399338" algn="l"/>
                          <a:tab pos="7848600" algn="l"/>
                          <a:tab pos="8297863" algn="l"/>
                          <a:tab pos="8747125" algn="l"/>
                          <a:tab pos="9196388"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212725" algn="l"/>
                          <a:tab pos="660400" algn="l"/>
                          <a:tab pos="1109663" algn="l"/>
                          <a:tab pos="1558925" algn="l"/>
                          <a:tab pos="2008188" algn="l"/>
                          <a:tab pos="2457450" algn="l"/>
                          <a:tab pos="2906713" algn="l"/>
                          <a:tab pos="3355975" algn="l"/>
                          <a:tab pos="3805238" algn="l"/>
                          <a:tab pos="4254500" algn="l"/>
                          <a:tab pos="4703763" algn="l"/>
                          <a:tab pos="5153025" algn="l"/>
                          <a:tab pos="5602288" algn="l"/>
                          <a:tab pos="6051550" algn="l"/>
                          <a:tab pos="6500813" algn="l"/>
                          <a:tab pos="6950075" algn="l"/>
                          <a:tab pos="7399338" algn="l"/>
                          <a:tab pos="7848600" algn="l"/>
                          <a:tab pos="8297863" algn="l"/>
                          <a:tab pos="8747125" algn="l"/>
                          <a:tab pos="9196388"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212725" algn="l"/>
                          <a:tab pos="660400" algn="l"/>
                          <a:tab pos="1109663" algn="l"/>
                          <a:tab pos="1558925" algn="l"/>
                          <a:tab pos="2008188" algn="l"/>
                          <a:tab pos="2457450" algn="l"/>
                          <a:tab pos="2906713" algn="l"/>
                          <a:tab pos="3355975" algn="l"/>
                          <a:tab pos="3805238" algn="l"/>
                          <a:tab pos="4254500" algn="l"/>
                          <a:tab pos="4703763" algn="l"/>
                          <a:tab pos="5153025" algn="l"/>
                          <a:tab pos="5602288" algn="l"/>
                          <a:tab pos="6051550" algn="l"/>
                          <a:tab pos="6500813" algn="l"/>
                          <a:tab pos="6950075" algn="l"/>
                          <a:tab pos="7399338" algn="l"/>
                          <a:tab pos="7848600" algn="l"/>
                          <a:tab pos="8297863" algn="l"/>
                          <a:tab pos="8747125" algn="l"/>
                          <a:tab pos="9196388" algn="l"/>
                        </a:tabLst>
                        <a:defRPr>
                          <a:solidFill>
                            <a:srgbClr val="000000"/>
                          </a:solidFill>
                          <a:latin typeface="Arial" panose="020B0604020202020204" pitchFamily="34" charset="0"/>
                          <a:ea typeface="Microsoft YaHei" panose="020B0503020204020204" pitchFamily="34" charset="-122"/>
                        </a:defRPr>
                      </a:lvl9pPr>
                    </a:lstStyle>
                    <a:p>
                      <a:pPr marL="212725" marR="0" lvl="0" indent="-212725" algn="l" defTabSz="449263" rtl="0" eaLnBrk="1" fontAlgn="base" latinLnBrk="0" hangingPunct="1">
                        <a:lnSpc>
                          <a:spcPct val="81000"/>
                        </a:lnSpc>
                        <a:spcBef>
                          <a:spcPct val="0"/>
                        </a:spcBef>
                        <a:spcAft>
                          <a:spcPct val="0"/>
                        </a:spcAft>
                        <a:buClr>
                          <a:srgbClr val="000000"/>
                        </a:buClr>
                        <a:buSzPct val="45000"/>
                        <a:buFont typeface="Symbol" panose="05050102010706020507" pitchFamily="18" charset="2"/>
                        <a:buChar char=""/>
                        <a:tabLst>
                          <a:tab pos="212725" algn="l"/>
                          <a:tab pos="660400" algn="l"/>
                          <a:tab pos="1109663" algn="l"/>
                          <a:tab pos="1558925" algn="l"/>
                          <a:tab pos="2008188" algn="l"/>
                          <a:tab pos="2457450" algn="l"/>
                          <a:tab pos="2906713" algn="l"/>
                          <a:tab pos="3355975" algn="l"/>
                          <a:tab pos="3805238" algn="l"/>
                          <a:tab pos="4254500" algn="l"/>
                          <a:tab pos="4703763" algn="l"/>
                          <a:tab pos="5153025" algn="l"/>
                          <a:tab pos="5602288" algn="l"/>
                          <a:tab pos="6051550" algn="l"/>
                          <a:tab pos="6500813" algn="l"/>
                          <a:tab pos="6950075" algn="l"/>
                          <a:tab pos="7399338" algn="l"/>
                          <a:tab pos="7848600" algn="l"/>
                          <a:tab pos="8297863" algn="l"/>
                          <a:tab pos="8747125" algn="l"/>
                          <a:tab pos="9196388" algn="l"/>
                        </a:tabLst>
                      </a:pPr>
                      <a:r>
                        <a:rPr kumimoji="0" lang="el-GR" altLang="el-GR" sz="12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Η εγκαθίδρυση και η διοίκησή τους μπορεί να είναι δαπανηρή.</a:t>
                      </a:r>
                    </a:p>
                    <a:p>
                      <a:pPr marL="212725" marR="0" lvl="0" indent="-212725" algn="l" defTabSz="449263" rtl="0" eaLnBrk="1" fontAlgn="base" latinLnBrk="0" hangingPunct="1">
                        <a:lnSpc>
                          <a:spcPct val="81000"/>
                        </a:lnSpc>
                        <a:spcBef>
                          <a:spcPct val="0"/>
                        </a:spcBef>
                        <a:spcAft>
                          <a:spcPct val="0"/>
                        </a:spcAft>
                        <a:buClr>
                          <a:srgbClr val="000000"/>
                        </a:buClr>
                        <a:buSzPct val="45000"/>
                        <a:buFont typeface="Symbol" panose="05050102010706020507" pitchFamily="18" charset="2"/>
                        <a:buChar char=""/>
                        <a:tabLst>
                          <a:tab pos="212725" algn="l"/>
                          <a:tab pos="660400" algn="l"/>
                          <a:tab pos="1109663" algn="l"/>
                          <a:tab pos="1558925" algn="l"/>
                          <a:tab pos="2008188" algn="l"/>
                          <a:tab pos="2457450" algn="l"/>
                          <a:tab pos="2906713" algn="l"/>
                          <a:tab pos="3355975" algn="l"/>
                          <a:tab pos="3805238" algn="l"/>
                          <a:tab pos="4254500" algn="l"/>
                          <a:tab pos="4703763" algn="l"/>
                          <a:tab pos="5153025" algn="l"/>
                          <a:tab pos="5602288" algn="l"/>
                          <a:tab pos="6051550" algn="l"/>
                          <a:tab pos="6500813" algn="l"/>
                          <a:tab pos="6950075" algn="l"/>
                          <a:tab pos="7399338" algn="l"/>
                          <a:tab pos="7848600" algn="l"/>
                          <a:tab pos="8297863" algn="l"/>
                          <a:tab pos="8747125" algn="l"/>
                          <a:tab pos="9196388" algn="l"/>
                        </a:tabLst>
                      </a:pPr>
                      <a:r>
                        <a:rPr kumimoji="0" lang="el-GR" altLang="el-GR" sz="12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Δίνει λιγότερη έμφαση στην ατομική απόδοση, μπορεί να δημιουργήσει εκτεταμένη πίεση μεταξύ συναδέλφων.</a:t>
                      </a:r>
                    </a:p>
                    <a:p>
                      <a:pPr marL="212725" marR="0" lvl="0" indent="-212725" algn="l" defTabSz="449263" rtl="0" eaLnBrk="1" fontAlgn="base" latinLnBrk="0" hangingPunct="1">
                        <a:lnSpc>
                          <a:spcPct val="81000"/>
                        </a:lnSpc>
                        <a:spcBef>
                          <a:spcPct val="0"/>
                        </a:spcBef>
                        <a:spcAft>
                          <a:spcPct val="0"/>
                        </a:spcAft>
                        <a:buClr>
                          <a:srgbClr val="000000"/>
                        </a:buClr>
                        <a:buSzPct val="45000"/>
                        <a:buFont typeface="Symbol" panose="05050102010706020507" pitchFamily="18" charset="2"/>
                        <a:buChar char=""/>
                        <a:tabLst>
                          <a:tab pos="212725" algn="l"/>
                          <a:tab pos="660400" algn="l"/>
                          <a:tab pos="1109663" algn="l"/>
                          <a:tab pos="1558925" algn="l"/>
                          <a:tab pos="2008188" algn="l"/>
                          <a:tab pos="2457450" algn="l"/>
                          <a:tab pos="2906713" algn="l"/>
                          <a:tab pos="3355975" algn="l"/>
                          <a:tab pos="3805238" algn="l"/>
                          <a:tab pos="4254500" algn="l"/>
                          <a:tab pos="4703763" algn="l"/>
                          <a:tab pos="5153025" algn="l"/>
                          <a:tab pos="5602288" algn="l"/>
                          <a:tab pos="6051550" algn="l"/>
                          <a:tab pos="6500813" algn="l"/>
                          <a:tab pos="6950075" algn="l"/>
                          <a:tab pos="7399338" algn="l"/>
                          <a:tab pos="7848600" algn="l"/>
                          <a:tab pos="8297863" algn="l"/>
                          <a:tab pos="8747125" algn="l"/>
                          <a:tab pos="9196388" algn="l"/>
                        </a:tabLst>
                      </a:pPr>
                      <a:r>
                        <a:rPr kumimoji="0" lang="el-GR" altLang="el-GR" sz="12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rPr>
                        <a:t>Προϋποθέτει ανοιχτή επικοινωνία με τους εργαζόμενους για το κόστος, την κερδοφορία κλπ. Εάν οι στόχοι απόδοσης δεν επιλεγούν προσεκτικά, είναι πιθανό να αποφέρουν αρνητικές επιπτώσεις. </a:t>
                      </a:r>
                    </a:p>
                  </a:txBody>
                  <a:tcPr marL="90000" marR="90000" marT="105743" marB="46788" horzOverflow="overflow">
                    <a:lnL w="1440" cap="flat" cmpd="sng" algn="ctr">
                      <a:solidFill>
                        <a:srgbClr val="FFFFFF"/>
                      </a:solidFill>
                      <a:prstDash val="solid"/>
                      <a:round/>
                      <a:headEnd type="none" w="med" len="med"/>
                      <a:tailEnd type="none" w="med" len="med"/>
                    </a:lnL>
                    <a:lnR w="1440" cap="flat" cmpd="sng" algn="ctr">
                      <a:solidFill>
                        <a:srgbClr val="FFFFFF"/>
                      </a:solidFill>
                      <a:prstDash val="solid"/>
                      <a:round/>
                      <a:headEnd type="none" w="med" len="med"/>
                      <a:tailEnd type="none" w="med" len="med"/>
                    </a:lnR>
                    <a:lnT w="1440" cap="flat" cmpd="sng" algn="ctr">
                      <a:solidFill>
                        <a:srgbClr val="FFFFFF"/>
                      </a:solidFill>
                      <a:prstDash val="solid"/>
                      <a:round/>
                      <a:headEnd type="none" w="med" len="med"/>
                      <a:tailEnd type="none" w="med" len="med"/>
                    </a:lnT>
                    <a:lnB w="1440" cap="flat" cmpd="sng" algn="ctr">
                      <a:solidFill>
                        <a:srgbClr val="FFFFFF"/>
                      </a:solidFill>
                      <a:prstDash val="solid"/>
                      <a:round/>
                      <a:headEnd type="none" w="med" len="med"/>
                      <a:tailEnd type="none" w="med" len="med"/>
                    </a:lnB>
                    <a:lnTlToBr>
                      <a:noFill/>
                    </a:lnTlToBr>
                    <a:lnBlToTr>
                      <a:noFill/>
                    </a:lnBlToTr>
                    <a:solidFill>
                      <a:srgbClr val="0099FF"/>
                    </a:solidFill>
                  </a:tcPr>
                </a:tc>
                <a:extLst>
                  <a:ext uri="{0D108BD9-81ED-4DB2-BD59-A6C34878D82A}">
                    <a16:rowId xmlns="" xmlns:a16="http://schemas.microsoft.com/office/drawing/2014/main" val="3454952592"/>
                  </a:ext>
                </a:extLst>
              </a:tr>
            </a:tbl>
          </a:graphicData>
        </a:graphic>
      </p:graphicFrame>
    </p:spTree>
    <p:extLst>
      <p:ext uri="{BB962C8B-B14F-4D97-AF65-F5344CB8AC3E}">
        <p14:creationId xmlns:p14="http://schemas.microsoft.com/office/powerpoint/2010/main" val="18564017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10"/>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marL="215900" indent="-211138">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SzPct val="45000"/>
              <a:buFontTx/>
              <a:buNone/>
            </a:pPr>
            <a:fld id="{402AED71-83E2-42B0-96DF-96379A578CCB}" type="slidenum">
              <a:rPr lang="en-US" altLang="el-GR" smtClean="0"/>
              <a:pPr>
                <a:spcBef>
                  <a:spcPct val="0"/>
                </a:spcBef>
                <a:buClrTx/>
                <a:buSzPct val="45000"/>
                <a:buFontTx/>
                <a:buNone/>
              </a:pPr>
              <a:t>11</a:t>
            </a:fld>
            <a:endParaRPr lang="en-US" altLang="el-GR" smtClean="0"/>
          </a:p>
        </p:txBody>
      </p:sp>
      <p:sp>
        <p:nvSpPr>
          <p:cNvPr id="46083" name="Rectangle 1"/>
          <p:cNvSpPr>
            <a:spLocks noGrp="1" noRot="1" noChangeAspect="1"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6084" name="Rectangle 2"/>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smtClean="0"/>
          </a:p>
        </p:txBody>
      </p:sp>
    </p:spTree>
    <p:extLst>
      <p:ext uri="{BB962C8B-B14F-4D97-AF65-F5344CB8AC3E}">
        <p14:creationId xmlns:p14="http://schemas.microsoft.com/office/powerpoint/2010/main" val="21473725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10"/>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marL="215900" indent="-211138">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SzPct val="45000"/>
              <a:buFontTx/>
              <a:buNone/>
            </a:pPr>
            <a:fld id="{4E01FD7B-762C-42A6-BF9F-F77F5A4AA300}" type="slidenum">
              <a:rPr lang="en-US" altLang="el-GR" smtClean="0"/>
              <a:pPr>
                <a:spcBef>
                  <a:spcPct val="0"/>
                </a:spcBef>
                <a:buClrTx/>
                <a:buSzPct val="45000"/>
                <a:buFontTx/>
                <a:buNone/>
              </a:pPr>
              <a:t>12</a:t>
            </a:fld>
            <a:endParaRPr lang="en-US" altLang="el-GR" smtClean="0"/>
          </a:p>
        </p:txBody>
      </p:sp>
      <p:sp>
        <p:nvSpPr>
          <p:cNvPr id="48131" name="Rectangle 1"/>
          <p:cNvSpPr>
            <a:spLocks noGrp="1" noRot="1" noChangeAspect="1"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8132" name="Rectangle 2"/>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smtClean="0"/>
          </a:p>
        </p:txBody>
      </p:sp>
    </p:spTree>
    <p:extLst>
      <p:ext uri="{BB962C8B-B14F-4D97-AF65-F5344CB8AC3E}">
        <p14:creationId xmlns:p14="http://schemas.microsoft.com/office/powerpoint/2010/main" val="26137627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10"/>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marL="215900" indent="-211138">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SzPct val="45000"/>
              <a:buFontTx/>
              <a:buNone/>
            </a:pPr>
            <a:fld id="{2171C528-5FD4-41B2-814C-60E7A4E7D9C1}" type="slidenum">
              <a:rPr lang="en-US" altLang="el-GR" smtClean="0"/>
              <a:pPr>
                <a:spcBef>
                  <a:spcPct val="0"/>
                </a:spcBef>
                <a:buClrTx/>
                <a:buSzPct val="45000"/>
                <a:buFontTx/>
                <a:buNone/>
              </a:pPr>
              <a:t>13</a:t>
            </a:fld>
            <a:endParaRPr lang="en-US" altLang="el-GR" smtClean="0"/>
          </a:p>
        </p:txBody>
      </p:sp>
      <p:sp>
        <p:nvSpPr>
          <p:cNvPr id="50179" name="Rectangle 1"/>
          <p:cNvSpPr>
            <a:spLocks noGrp="1" noRot="1" noChangeAspect="1"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0180" name="Rectangle 2"/>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smtClean="0"/>
          </a:p>
        </p:txBody>
      </p:sp>
    </p:spTree>
    <p:extLst>
      <p:ext uri="{BB962C8B-B14F-4D97-AF65-F5344CB8AC3E}">
        <p14:creationId xmlns:p14="http://schemas.microsoft.com/office/powerpoint/2010/main" val="21409383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10"/>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marL="215900" indent="-211138">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SzPct val="45000"/>
              <a:buFontTx/>
              <a:buNone/>
            </a:pPr>
            <a:fld id="{28073ED9-C147-4B1E-913C-E0B6393ED336}" type="slidenum">
              <a:rPr lang="en-US" altLang="el-GR" smtClean="0"/>
              <a:pPr>
                <a:spcBef>
                  <a:spcPct val="0"/>
                </a:spcBef>
                <a:buClrTx/>
                <a:buSzPct val="45000"/>
                <a:buFontTx/>
                <a:buNone/>
              </a:pPr>
              <a:t>14</a:t>
            </a:fld>
            <a:endParaRPr lang="en-US" altLang="el-GR" smtClean="0"/>
          </a:p>
        </p:txBody>
      </p:sp>
      <p:sp>
        <p:nvSpPr>
          <p:cNvPr id="52227" name="Rectangle 1"/>
          <p:cNvSpPr>
            <a:spLocks noGrp="1" noRot="1" noChangeAspect="1"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2228" name="Rectangle 2"/>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smtClean="0"/>
          </a:p>
        </p:txBody>
      </p:sp>
    </p:spTree>
    <p:extLst>
      <p:ext uri="{BB962C8B-B14F-4D97-AF65-F5344CB8AC3E}">
        <p14:creationId xmlns:p14="http://schemas.microsoft.com/office/powerpoint/2010/main" val="42558931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10"/>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marL="215900" indent="-211138">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SzPct val="45000"/>
              <a:buFontTx/>
              <a:buNone/>
            </a:pPr>
            <a:fld id="{C55CC5D0-B39E-4D38-B680-6CAB146ED781}" type="slidenum">
              <a:rPr lang="en-US" altLang="el-GR" smtClean="0"/>
              <a:pPr>
                <a:spcBef>
                  <a:spcPct val="0"/>
                </a:spcBef>
                <a:buClrTx/>
                <a:buSzPct val="45000"/>
                <a:buFontTx/>
                <a:buNone/>
              </a:pPr>
              <a:t>15</a:t>
            </a:fld>
            <a:endParaRPr lang="en-US" altLang="el-GR" smtClean="0"/>
          </a:p>
        </p:txBody>
      </p:sp>
      <p:sp>
        <p:nvSpPr>
          <p:cNvPr id="54275" name="Rectangle 1"/>
          <p:cNvSpPr>
            <a:spLocks noGrp="1" noRot="1" noChangeAspect="1"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4276" name="Rectangle 2"/>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smtClean="0"/>
          </a:p>
        </p:txBody>
      </p:sp>
    </p:spTree>
    <p:extLst>
      <p:ext uri="{BB962C8B-B14F-4D97-AF65-F5344CB8AC3E}">
        <p14:creationId xmlns:p14="http://schemas.microsoft.com/office/powerpoint/2010/main" val="3643406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0"/>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marL="215900" indent="-211138">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SzPct val="45000"/>
              <a:buFontTx/>
              <a:buNone/>
            </a:pPr>
            <a:fld id="{305DED85-C4C0-4ED9-A600-C6CFE815A3BA}" type="slidenum">
              <a:rPr lang="en-US" altLang="el-GR" smtClean="0"/>
              <a:pPr>
                <a:spcBef>
                  <a:spcPct val="0"/>
                </a:spcBef>
                <a:buClrTx/>
                <a:buSzPct val="45000"/>
                <a:buFontTx/>
                <a:buNone/>
              </a:pPr>
              <a:t>2</a:t>
            </a:fld>
            <a:endParaRPr lang="en-US" altLang="el-GR" smtClean="0"/>
          </a:p>
        </p:txBody>
      </p:sp>
      <p:sp>
        <p:nvSpPr>
          <p:cNvPr id="19459" name="Rectangle 1"/>
          <p:cNvSpPr>
            <a:spLocks noGrp="1" noRot="1" noChangeAspect="1"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60" name="Rectangle 2"/>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smtClean="0"/>
          </a:p>
        </p:txBody>
      </p:sp>
    </p:spTree>
    <p:extLst>
      <p:ext uri="{BB962C8B-B14F-4D97-AF65-F5344CB8AC3E}">
        <p14:creationId xmlns:p14="http://schemas.microsoft.com/office/powerpoint/2010/main" val="4139402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10"/>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marL="215900" indent="-211138">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SzPct val="45000"/>
              <a:buFontTx/>
              <a:buNone/>
            </a:pPr>
            <a:fld id="{1D0D7C95-6076-4340-853F-F884129AD0F3}" type="slidenum">
              <a:rPr lang="en-US" altLang="el-GR" smtClean="0"/>
              <a:pPr>
                <a:spcBef>
                  <a:spcPct val="0"/>
                </a:spcBef>
                <a:buClrTx/>
                <a:buSzPct val="45000"/>
                <a:buFontTx/>
                <a:buNone/>
              </a:pPr>
              <a:t>3</a:t>
            </a:fld>
            <a:endParaRPr lang="en-US" altLang="el-GR" smtClean="0"/>
          </a:p>
        </p:txBody>
      </p:sp>
      <p:sp>
        <p:nvSpPr>
          <p:cNvPr id="21507" name="Rectangle 1"/>
          <p:cNvSpPr>
            <a:spLocks noGrp="1" noRot="1" noChangeAspect="1"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8" name="Rectangle 2"/>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smtClean="0"/>
          </a:p>
        </p:txBody>
      </p:sp>
    </p:spTree>
    <p:extLst>
      <p:ext uri="{BB962C8B-B14F-4D97-AF65-F5344CB8AC3E}">
        <p14:creationId xmlns:p14="http://schemas.microsoft.com/office/powerpoint/2010/main" val="1497362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10"/>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marL="215900" indent="-211138">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SzPct val="45000"/>
              <a:buFontTx/>
              <a:buNone/>
            </a:pPr>
            <a:fld id="{3F99BD5B-C77D-467B-B080-949CB9DADB52}" type="slidenum">
              <a:rPr lang="en-US" altLang="el-GR" smtClean="0"/>
              <a:pPr>
                <a:spcBef>
                  <a:spcPct val="0"/>
                </a:spcBef>
                <a:buClrTx/>
                <a:buSzPct val="45000"/>
                <a:buFontTx/>
                <a:buNone/>
              </a:pPr>
              <a:t>4</a:t>
            </a:fld>
            <a:endParaRPr lang="en-US" altLang="el-GR" smtClean="0"/>
          </a:p>
        </p:txBody>
      </p:sp>
      <p:sp>
        <p:nvSpPr>
          <p:cNvPr id="23555" name="Rectangle 1"/>
          <p:cNvSpPr>
            <a:spLocks noGrp="1" noRot="1" noChangeAspect="1"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6" name="Rectangle 2"/>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smtClean="0"/>
          </a:p>
        </p:txBody>
      </p:sp>
    </p:spTree>
    <p:extLst>
      <p:ext uri="{BB962C8B-B14F-4D97-AF65-F5344CB8AC3E}">
        <p14:creationId xmlns:p14="http://schemas.microsoft.com/office/powerpoint/2010/main" val="1688355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10"/>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marL="215900" indent="-211138">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SzPct val="45000"/>
              <a:buFontTx/>
              <a:buNone/>
            </a:pPr>
            <a:fld id="{71F30A95-B5E4-43CE-B3D3-BE06FF1F268D}" type="slidenum">
              <a:rPr lang="en-US" altLang="el-GR" smtClean="0"/>
              <a:pPr>
                <a:spcBef>
                  <a:spcPct val="0"/>
                </a:spcBef>
                <a:buClrTx/>
                <a:buSzPct val="45000"/>
                <a:buFontTx/>
                <a:buNone/>
              </a:pPr>
              <a:t>5</a:t>
            </a:fld>
            <a:endParaRPr lang="en-US" altLang="el-GR" smtClean="0"/>
          </a:p>
        </p:txBody>
      </p:sp>
      <p:sp>
        <p:nvSpPr>
          <p:cNvPr id="25603" name="Rectangle 1"/>
          <p:cNvSpPr>
            <a:spLocks noGrp="1" noRot="1" noChangeAspect="1"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4" name="Rectangle 2"/>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smtClean="0"/>
          </a:p>
        </p:txBody>
      </p:sp>
    </p:spTree>
    <p:extLst>
      <p:ext uri="{BB962C8B-B14F-4D97-AF65-F5344CB8AC3E}">
        <p14:creationId xmlns:p14="http://schemas.microsoft.com/office/powerpoint/2010/main" val="334322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10"/>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marL="215900" indent="-211138">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SzPct val="45000"/>
              <a:buFontTx/>
              <a:buNone/>
            </a:pPr>
            <a:fld id="{6B8B1A94-DBE9-4E05-954A-5B488F9DADD5}" type="slidenum">
              <a:rPr lang="en-US" altLang="el-GR" smtClean="0"/>
              <a:pPr>
                <a:spcBef>
                  <a:spcPct val="0"/>
                </a:spcBef>
                <a:buClrTx/>
                <a:buSzPct val="45000"/>
                <a:buFontTx/>
                <a:buNone/>
              </a:pPr>
              <a:t>6</a:t>
            </a:fld>
            <a:endParaRPr lang="en-US" altLang="el-GR" smtClean="0"/>
          </a:p>
        </p:txBody>
      </p:sp>
      <p:sp>
        <p:nvSpPr>
          <p:cNvPr id="31747" name="Rectangle 1"/>
          <p:cNvSpPr>
            <a:spLocks noGrp="1" noRot="1" noChangeAspect="1"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1748" name="Rectangle 2"/>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smtClean="0"/>
          </a:p>
        </p:txBody>
      </p:sp>
    </p:spTree>
    <p:extLst>
      <p:ext uri="{BB962C8B-B14F-4D97-AF65-F5344CB8AC3E}">
        <p14:creationId xmlns:p14="http://schemas.microsoft.com/office/powerpoint/2010/main" val="134042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10"/>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marL="215900" indent="-211138">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SzPct val="45000"/>
              <a:buFontTx/>
              <a:buNone/>
            </a:pPr>
            <a:fld id="{8BA16856-46F2-4352-B273-A62436DFBDD7}" type="slidenum">
              <a:rPr lang="en-US" altLang="el-GR" smtClean="0"/>
              <a:pPr>
                <a:spcBef>
                  <a:spcPct val="0"/>
                </a:spcBef>
                <a:buClrTx/>
                <a:buSzPct val="45000"/>
                <a:buFontTx/>
                <a:buNone/>
              </a:pPr>
              <a:t>7</a:t>
            </a:fld>
            <a:endParaRPr lang="en-US" altLang="el-GR" smtClean="0"/>
          </a:p>
        </p:txBody>
      </p:sp>
      <p:sp>
        <p:nvSpPr>
          <p:cNvPr id="33795" name="Rectangle 1"/>
          <p:cNvSpPr>
            <a:spLocks noGrp="1" noRot="1" noChangeAspect="1"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796" name="Rectangle 2"/>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smtClean="0"/>
          </a:p>
        </p:txBody>
      </p:sp>
    </p:spTree>
    <p:extLst>
      <p:ext uri="{BB962C8B-B14F-4D97-AF65-F5344CB8AC3E}">
        <p14:creationId xmlns:p14="http://schemas.microsoft.com/office/powerpoint/2010/main" val="27416172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10"/>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marL="215900" indent="-211138">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SzPct val="45000"/>
              <a:buFontTx/>
              <a:buNone/>
            </a:pPr>
            <a:fld id="{B9664AB3-B507-442F-AF02-419E1ABD6AB4}" type="slidenum">
              <a:rPr lang="en-US" altLang="el-GR" smtClean="0"/>
              <a:pPr>
                <a:spcBef>
                  <a:spcPct val="0"/>
                </a:spcBef>
                <a:buClrTx/>
                <a:buSzPct val="45000"/>
                <a:buFontTx/>
                <a:buNone/>
              </a:pPr>
              <a:t>8</a:t>
            </a:fld>
            <a:endParaRPr lang="en-US" altLang="el-GR" smtClean="0"/>
          </a:p>
        </p:txBody>
      </p:sp>
      <p:sp>
        <p:nvSpPr>
          <p:cNvPr id="37891" name="Rectangle 1"/>
          <p:cNvSpPr>
            <a:spLocks noGrp="1" noRot="1" noChangeAspect="1"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7892" name="Rectangle 2"/>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smtClean="0"/>
          </a:p>
        </p:txBody>
      </p:sp>
    </p:spTree>
    <p:extLst>
      <p:ext uri="{BB962C8B-B14F-4D97-AF65-F5344CB8AC3E}">
        <p14:creationId xmlns:p14="http://schemas.microsoft.com/office/powerpoint/2010/main" val="42039789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10"/>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marL="215900" indent="-211138">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SzPct val="45000"/>
              <a:buFontTx/>
              <a:buNone/>
            </a:pPr>
            <a:fld id="{AA345B34-DAAA-4E77-80FF-5CD1C2A191D2}" type="slidenum">
              <a:rPr lang="en-US" altLang="el-GR" smtClean="0"/>
              <a:pPr>
                <a:spcBef>
                  <a:spcPct val="0"/>
                </a:spcBef>
                <a:buClrTx/>
                <a:buSzPct val="45000"/>
                <a:buFontTx/>
                <a:buNone/>
              </a:pPr>
              <a:t>9</a:t>
            </a:fld>
            <a:endParaRPr lang="en-US" altLang="el-GR" smtClean="0"/>
          </a:p>
        </p:txBody>
      </p:sp>
      <p:sp>
        <p:nvSpPr>
          <p:cNvPr id="39939" name="Rectangle 1"/>
          <p:cNvSpPr>
            <a:spLocks noGrp="1" noRot="1" noChangeAspect="1"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Rectangle 2"/>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smtClean="0"/>
          </a:p>
        </p:txBody>
      </p:sp>
    </p:spTree>
    <p:extLst>
      <p:ext uri="{BB962C8B-B14F-4D97-AF65-F5344CB8AC3E}">
        <p14:creationId xmlns:p14="http://schemas.microsoft.com/office/powerpoint/2010/main" val="2221264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smtClean="0"/>
              <a:t>Στυλ κύριου τίτλου</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29B5170A-688C-4DFA-867C-E15424BB958F}" type="datetimeFigureOut">
              <a:rPr lang="el-GR" smtClean="0"/>
              <a:t>14/12/2022</a:t>
            </a:fld>
            <a:endParaRPr lang="el-GR"/>
          </a:p>
        </p:txBody>
      </p:sp>
      <p:sp>
        <p:nvSpPr>
          <p:cNvPr id="5" name="Footer Placeholder 4"/>
          <p:cNvSpPr>
            <a:spLocks noGrp="1"/>
          </p:cNvSpPr>
          <p:nvPr>
            <p:ph type="ftr" sz="quarter" idx="11"/>
          </p:nvPr>
        </p:nvSpPr>
        <p:spPr/>
        <p:txBody>
          <a:bodyPr/>
          <a:lstStyle/>
          <a:p>
            <a:endParaRPr lang="el-G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976D3DE-3D15-4860-9A14-D63CEF6459A8}" type="slidenum">
              <a:rPr lang="el-GR" smtClean="0"/>
              <a:t>‹#›</a:t>
            </a:fld>
            <a:endParaRPr lang="el-GR"/>
          </a:p>
        </p:txBody>
      </p:sp>
    </p:spTree>
    <p:extLst>
      <p:ext uri="{BB962C8B-B14F-4D97-AF65-F5344CB8AC3E}">
        <p14:creationId xmlns:p14="http://schemas.microsoft.com/office/powerpoint/2010/main" val="3736179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29B5170A-688C-4DFA-867C-E15424BB958F}" type="datetimeFigureOut">
              <a:rPr lang="el-GR" smtClean="0"/>
              <a:t>14/12/2022</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976D3DE-3D15-4860-9A14-D63CEF6459A8}" type="slidenum">
              <a:rPr lang="el-GR" smtClean="0"/>
              <a:t>‹#›</a:t>
            </a:fld>
            <a:endParaRPr lang="el-GR"/>
          </a:p>
        </p:txBody>
      </p:sp>
    </p:spTree>
    <p:extLst>
      <p:ext uri="{BB962C8B-B14F-4D97-AF65-F5344CB8AC3E}">
        <p14:creationId xmlns:p14="http://schemas.microsoft.com/office/powerpoint/2010/main" val="2724708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smtClean="0"/>
              <a:t>Στυλ κύριου τίτλου</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29B5170A-688C-4DFA-867C-E15424BB958F}" type="datetimeFigureOut">
              <a:rPr lang="el-GR" smtClean="0"/>
              <a:t>14/12/2022</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976D3DE-3D15-4860-9A14-D63CEF6459A8}" type="slidenum">
              <a:rPr lang="el-GR" smtClean="0"/>
              <a:t>‹#›</a:t>
            </a:fld>
            <a:endParaRPr lang="el-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161416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smtClean="0"/>
              <a:t>Στυλ κύριου τίτλου</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fld id="{29B5170A-688C-4DFA-867C-E15424BB958F}" type="datetimeFigureOut">
              <a:rPr lang="el-GR" smtClean="0"/>
              <a:t>14/12/2022</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976D3DE-3D15-4860-9A14-D63CEF6459A8}" type="slidenum">
              <a:rPr lang="el-GR" smtClean="0"/>
              <a:t>‹#›</a:t>
            </a:fld>
            <a:endParaRPr lang="el-GR"/>
          </a:p>
        </p:txBody>
      </p:sp>
    </p:spTree>
    <p:extLst>
      <p:ext uri="{BB962C8B-B14F-4D97-AF65-F5344CB8AC3E}">
        <p14:creationId xmlns:p14="http://schemas.microsoft.com/office/powerpoint/2010/main" val="28968049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fld id="{29B5170A-688C-4DFA-867C-E15424BB958F}" type="datetimeFigureOut">
              <a:rPr lang="el-GR" smtClean="0"/>
              <a:t>14/12/2022</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976D3DE-3D15-4860-9A14-D63CEF6459A8}" type="slidenum">
              <a:rPr lang="el-GR" smtClean="0"/>
              <a:t>‹#›</a:t>
            </a:fld>
            <a:endParaRPr lang="el-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780714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fld id="{29B5170A-688C-4DFA-867C-E15424BB958F}" type="datetimeFigureOut">
              <a:rPr lang="el-GR" smtClean="0"/>
              <a:t>14/12/2022</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976D3DE-3D15-4860-9A14-D63CEF6459A8}" type="slidenum">
              <a:rPr lang="el-GR" smtClean="0"/>
              <a:t>‹#›</a:t>
            </a:fld>
            <a:endParaRPr lang="el-GR"/>
          </a:p>
        </p:txBody>
      </p:sp>
    </p:spTree>
    <p:extLst>
      <p:ext uri="{BB962C8B-B14F-4D97-AF65-F5344CB8AC3E}">
        <p14:creationId xmlns:p14="http://schemas.microsoft.com/office/powerpoint/2010/main" val="22994170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29B5170A-688C-4DFA-867C-E15424BB958F}" type="datetimeFigureOut">
              <a:rPr lang="el-GR" smtClean="0"/>
              <a:t>14/12/2022</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976D3DE-3D15-4860-9A14-D63CEF6459A8}" type="slidenum">
              <a:rPr lang="el-GR" smtClean="0"/>
              <a:t>‹#›</a:t>
            </a:fld>
            <a:endParaRPr lang="el-GR"/>
          </a:p>
        </p:txBody>
      </p:sp>
    </p:spTree>
    <p:extLst>
      <p:ext uri="{BB962C8B-B14F-4D97-AF65-F5344CB8AC3E}">
        <p14:creationId xmlns:p14="http://schemas.microsoft.com/office/powerpoint/2010/main" val="7293436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29B5170A-688C-4DFA-867C-E15424BB958F}" type="datetimeFigureOut">
              <a:rPr lang="el-GR" smtClean="0"/>
              <a:t>14/12/2022</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976D3DE-3D15-4860-9A14-D63CEF6459A8}" type="slidenum">
              <a:rPr lang="el-GR" smtClean="0"/>
              <a:t>‹#›</a:t>
            </a:fld>
            <a:endParaRPr lang="el-GR"/>
          </a:p>
        </p:txBody>
      </p:sp>
    </p:spTree>
    <p:extLst>
      <p:ext uri="{BB962C8B-B14F-4D97-AF65-F5344CB8AC3E}">
        <p14:creationId xmlns:p14="http://schemas.microsoft.com/office/powerpoint/2010/main" val="32366529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2" name="Slide Number Placeholder 5">
            <a:extLst>
              <a:ext uri="{FF2B5EF4-FFF2-40B4-BE49-F238E27FC236}">
                <a16:creationId xmlns="" xmlns:a16="http://schemas.microsoft.com/office/drawing/2014/main" id="{4508A2B8-621E-43F9-B117-340D29EA4222}"/>
              </a:ext>
            </a:extLst>
          </p:cNvPr>
          <p:cNvSpPr>
            <a:spLocks noGrp="1"/>
          </p:cNvSpPr>
          <p:nvPr>
            <p:ph type="sldNum" sz="quarter" idx="10"/>
          </p:nvPr>
        </p:nvSpPr>
        <p:spPr/>
        <p:txBody>
          <a:bodyPr/>
          <a:lstStyle>
            <a:lvl1pPr>
              <a:defRPr/>
            </a:lvl1pPr>
          </a:lstStyle>
          <a:p>
            <a:pPr>
              <a:defRPr/>
            </a:pPr>
            <a:fld id="{B6BB761F-0B08-4086-80BC-B5553B2390A8}" type="slidenum">
              <a:rPr lang="en-US" altLang="el-GR"/>
              <a:pPr>
                <a:defRPr/>
              </a:pPr>
              <a:t>‹#›</a:t>
            </a:fld>
            <a:endParaRPr lang="en-US" altLang="el-GR"/>
          </a:p>
        </p:txBody>
      </p:sp>
      <p:sp>
        <p:nvSpPr>
          <p:cNvPr id="3" name="Footer Placeholder 1">
            <a:extLst>
              <a:ext uri="{FF2B5EF4-FFF2-40B4-BE49-F238E27FC236}">
                <a16:creationId xmlns="" xmlns:a16="http://schemas.microsoft.com/office/drawing/2014/main" id="{CB8C5BC6-76FB-419C-AED6-932B7557C4C1}"/>
              </a:ext>
            </a:extLst>
          </p:cNvPr>
          <p:cNvSpPr>
            <a:spLocks noGrp="1"/>
          </p:cNvSpPr>
          <p:nvPr>
            <p:ph type="ftr" sz="quarter" idx="11"/>
          </p:nvPr>
        </p:nvSpPr>
        <p:spPr>
          <a:xfrm>
            <a:off x="609600" y="6400801"/>
            <a:ext cx="4572000" cy="365125"/>
          </a:xfrm>
        </p:spPr>
        <p:txBody>
          <a:bodyPr/>
          <a:lstStyle>
            <a:lvl1pPr algn="l">
              <a:defRPr sz="1100">
                <a:solidFill>
                  <a:srgbClr val="17375E"/>
                </a:solidFill>
                <a:latin typeface="+mn-lt"/>
              </a:defRPr>
            </a:lvl1pPr>
          </a:lstStyle>
          <a:p>
            <a:pPr>
              <a:defRPr/>
            </a:pPr>
            <a:r>
              <a:rPr lang="en-US"/>
              <a:t>Fundamentals of Human Resource Management 11e</a:t>
            </a:r>
            <a:endParaRPr lang="en-US" dirty="0"/>
          </a:p>
        </p:txBody>
      </p:sp>
    </p:spTree>
    <p:extLst>
      <p:ext uri="{BB962C8B-B14F-4D97-AF65-F5344CB8AC3E}">
        <p14:creationId xmlns:p14="http://schemas.microsoft.com/office/powerpoint/2010/main" val="3442800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smtClean="0"/>
              <a:t>Στυλ κύριου τίτλου</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29B5170A-688C-4DFA-867C-E15424BB958F}" type="datetimeFigureOut">
              <a:rPr lang="el-GR" smtClean="0"/>
              <a:t>14/12/2022</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976D3DE-3D15-4860-9A14-D63CEF6459A8}" type="slidenum">
              <a:rPr lang="el-GR" smtClean="0"/>
              <a:t>‹#›</a:t>
            </a:fld>
            <a:endParaRPr lang="el-GR"/>
          </a:p>
        </p:txBody>
      </p:sp>
    </p:spTree>
    <p:extLst>
      <p:ext uri="{BB962C8B-B14F-4D97-AF65-F5344CB8AC3E}">
        <p14:creationId xmlns:p14="http://schemas.microsoft.com/office/powerpoint/2010/main" val="917168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29B5170A-688C-4DFA-867C-E15424BB958F}" type="datetimeFigureOut">
              <a:rPr lang="el-GR" smtClean="0"/>
              <a:t>14/12/2022</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976D3DE-3D15-4860-9A14-D63CEF6459A8}" type="slidenum">
              <a:rPr lang="el-GR" smtClean="0"/>
              <a:t>‹#›</a:t>
            </a:fld>
            <a:endParaRPr lang="el-GR"/>
          </a:p>
        </p:txBody>
      </p:sp>
    </p:spTree>
    <p:extLst>
      <p:ext uri="{BB962C8B-B14F-4D97-AF65-F5344CB8AC3E}">
        <p14:creationId xmlns:p14="http://schemas.microsoft.com/office/powerpoint/2010/main" val="1609582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29B5170A-688C-4DFA-867C-E15424BB958F}" type="datetimeFigureOut">
              <a:rPr lang="el-GR" smtClean="0"/>
              <a:t>14/12/2022</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976D3DE-3D15-4860-9A14-D63CEF6459A8}" type="slidenum">
              <a:rPr lang="el-GR" smtClean="0"/>
              <a:t>‹#›</a:t>
            </a:fld>
            <a:endParaRPr lang="el-GR"/>
          </a:p>
        </p:txBody>
      </p:sp>
    </p:spTree>
    <p:extLst>
      <p:ext uri="{BB962C8B-B14F-4D97-AF65-F5344CB8AC3E}">
        <p14:creationId xmlns:p14="http://schemas.microsoft.com/office/powerpoint/2010/main" val="4036083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29B5170A-688C-4DFA-867C-E15424BB958F}" type="datetimeFigureOut">
              <a:rPr lang="el-GR" smtClean="0"/>
              <a:t>14/12/2022</a:t>
            </a:fld>
            <a:endParaRPr lang="el-GR"/>
          </a:p>
        </p:txBody>
      </p:sp>
      <p:sp>
        <p:nvSpPr>
          <p:cNvPr id="8" name="Footer Placeholder 7"/>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976D3DE-3D15-4860-9A14-D63CEF6459A8}" type="slidenum">
              <a:rPr lang="el-GR" smtClean="0"/>
              <a:t>‹#›</a:t>
            </a:fld>
            <a:endParaRPr lang="el-GR"/>
          </a:p>
        </p:txBody>
      </p:sp>
    </p:spTree>
    <p:extLst>
      <p:ext uri="{BB962C8B-B14F-4D97-AF65-F5344CB8AC3E}">
        <p14:creationId xmlns:p14="http://schemas.microsoft.com/office/powerpoint/2010/main" val="2706641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29B5170A-688C-4DFA-867C-E15424BB958F}" type="datetimeFigureOut">
              <a:rPr lang="el-GR" smtClean="0"/>
              <a:t>14/12/2022</a:t>
            </a:fld>
            <a:endParaRPr lang="el-GR"/>
          </a:p>
        </p:txBody>
      </p:sp>
      <p:sp>
        <p:nvSpPr>
          <p:cNvPr id="4" name="Footer Placeholder 3"/>
          <p:cNvSpPr>
            <a:spLocks noGrp="1"/>
          </p:cNvSpPr>
          <p:nvPr>
            <p:ph type="ftr" sz="quarter" idx="11"/>
          </p:nvPr>
        </p:nvSpPr>
        <p:spPr/>
        <p:txBody>
          <a:bodyPr/>
          <a:lstStyle/>
          <a:p>
            <a:endParaRPr lang="el-G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976D3DE-3D15-4860-9A14-D63CEF6459A8}" type="slidenum">
              <a:rPr lang="el-GR" smtClean="0"/>
              <a:t>‹#›</a:t>
            </a:fld>
            <a:endParaRPr lang="el-GR"/>
          </a:p>
        </p:txBody>
      </p:sp>
    </p:spTree>
    <p:extLst>
      <p:ext uri="{BB962C8B-B14F-4D97-AF65-F5344CB8AC3E}">
        <p14:creationId xmlns:p14="http://schemas.microsoft.com/office/powerpoint/2010/main" val="3018025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B5170A-688C-4DFA-867C-E15424BB958F}" type="datetimeFigureOut">
              <a:rPr lang="el-GR" smtClean="0"/>
              <a:t>14/12/2022</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976D3DE-3D15-4860-9A14-D63CEF6459A8}" type="slidenum">
              <a:rPr lang="el-GR" smtClean="0"/>
              <a:t>‹#›</a:t>
            </a:fld>
            <a:endParaRPr lang="el-GR"/>
          </a:p>
        </p:txBody>
      </p:sp>
    </p:spTree>
    <p:extLst>
      <p:ext uri="{BB962C8B-B14F-4D97-AF65-F5344CB8AC3E}">
        <p14:creationId xmlns:p14="http://schemas.microsoft.com/office/powerpoint/2010/main" val="1179262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smtClean="0"/>
              <a:t>Στυλ κύριου τίτλου</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29B5170A-688C-4DFA-867C-E15424BB958F}" type="datetimeFigureOut">
              <a:rPr lang="el-GR" smtClean="0"/>
              <a:t>14/12/2022</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976D3DE-3D15-4860-9A14-D63CEF6459A8}" type="slidenum">
              <a:rPr lang="el-GR" smtClean="0"/>
              <a:t>‹#›</a:t>
            </a:fld>
            <a:endParaRPr lang="el-GR"/>
          </a:p>
        </p:txBody>
      </p:sp>
    </p:spTree>
    <p:extLst>
      <p:ext uri="{BB962C8B-B14F-4D97-AF65-F5344CB8AC3E}">
        <p14:creationId xmlns:p14="http://schemas.microsoft.com/office/powerpoint/2010/main" val="87736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29B5170A-688C-4DFA-867C-E15424BB958F}" type="datetimeFigureOut">
              <a:rPr lang="el-GR" smtClean="0"/>
              <a:t>14/12/2022</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976D3DE-3D15-4860-9A14-D63CEF6459A8}" type="slidenum">
              <a:rPr lang="el-GR" smtClean="0"/>
              <a:t>‹#›</a:t>
            </a:fld>
            <a:endParaRPr lang="el-GR"/>
          </a:p>
        </p:txBody>
      </p:sp>
    </p:spTree>
    <p:extLst>
      <p:ext uri="{BB962C8B-B14F-4D97-AF65-F5344CB8AC3E}">
        <p14:creationId xmlns:p14="http://schemas.microsoft.com/office/powerpoint/2010/main" val="3398700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9B5170A-688C-4DFA-867C-E15424BB958F}" type="datetimeFigureOut">
              <a:rPr lang="el-GR" smtClean="0"/>
              <a:t>14/12/2022</a:t>
            </a:fld>
            <a:endParaRPr lang="el-G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976D3DE-3D15-4860-9A14-D63CEF6459A8}" type="slidenum">
              <a:rPr lang="el-GR" smtClean="0"/>
              <a:t>‹#›</a:t>
            </a:fld>
            <a:endParaRPr lang="el-GR"/>
          </a:p>
        </p:txBody>
      </p:sp>
    </p:spTree>
    <p:extLst>
      <p:ext uri="{BB962C8B-B14F-4D97-AF65-F5344CB8AC3E}">
        <p14:creationId xmlns:p14="http://schemas.microsoft.com/office/powerpoint/2010/main" val="9553632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bls.gov/bls/blswage.htm"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ubtitle 1"/>
          <p:cNvSpPr>
            <a:spLocks noGrp="1"/>
          </p:cNvSpPr>
          <p:nvPr>
            <p:ph type="subTitle" idx="4294967295"/>
          </p:nvPr>
        </p:nvSpPr>
        <p:spPr>
          <a:xfrm>
            <a:off x="2820216" y="2914136"/>
            <a:ext cx="6999287" cy="1219200"/>
          </a:xfrm>
        </p:spPr>
        <p:txBody>
          <a:bodyPr/>
          <a:lstStyle/>
          <a:p>
            <a:pPr marL="0" indent="0" algn="ctr" defTabSz="449263">
              <a:spcBef>
                <a:spcPts val="600"/>
              </a:spcBef>
              <a:buNone/>
            </a:pPr>
            <a:r>
              <a:rPr lang="el-GR" altLang="el-GR" sz="2400" b="1" dirty="0" smtClean="0">
                <a:solidFill>
                  <a:srgbClr val="77933C"/>
                </a:solidFill>
                <a:ea typeface="Microsoft YaHei" panose="020B0503020204020204" pitchFamily="34" charset="-122"/>
                <a:cs typeface="Times New Roman" panose="02020603050405020304" pitchFamily="18" charset="0"/>
              </a:rPr>
              <a:t>Θέσπιση </a:t>
            </a:r>
            <a:r>
              <a:rPr lang="el-GR" altLang="el-GR" sz="2400" b="1" dirty="0">
                <a:solidFill>
                  <a:srgbClr val="77933C"/>
                </a:solidFill>
                <a:ea typeface="Microsoft YaHei" panose="020B0503020204020204" pitchFamily="34" charset="-122"/>
                <a:cs typeface="Times New Roman" panose="02020603050405020304" pitchFamily="18" charset="0"/>
              </a:rPr>
              <a:t>ανταμοιβών και</a:t>
            </a:r>
            <a:r>
              <a:rPr lang="en-US" altLang="el-GR" sz="2400" b="1" dirty="0">
                <a:solidFill>
                  <a:srgbClr val="77933C"/>
                </a:solidFill>
                <a:ea typeface="Microsoft YaHei" panose="020B0503020204020204" pitchFamily="34" charset="-122"/>
                <a:cs typeface="Times New Roman" panose="02020603050405020304" pitchFamily="18" charset="0"/>
              </a:rPr>
              <a:t> </a:t>
            </a:r>
            <a:r>
              <a:rPr lang="el-GR" altLang="el-GR" sz="2400" b="1" dirty="0">
                <a:solidFill>
                  <a:srgbClr val="77933C"/>
                </a:solidFill>
                <a:ea typeface="Microsoft YaHei" panose="020B0503020204020204" pitchFamily="34" charset="-122"/>
                <a:cs typeface="Times New Roman" panose="02020603050405020304" pitchFamily="18" charset="0"/>
              </a:rPr>
              <a:t>προγραμμάτων αμοιβών</a:t>
            </a:r>
          </a:p>
        </p:txBody>
      </p:sp>
      <p:sp>
        <p:nvSpPr>
          <p:cNvPr id="4" name="TextBox 3">
            <a:extLst>
              <a:ext uri="{FF2B5EF4-FFF2-40B4-BE49-F238E27FC236}">
                <a16:creationId xmlns="" xmlns:a16="http://schemas.microsoft.com/office/drawing/2014/main" id="{BC48AD87-17C4-41EC-BAD2-DC405BF7C0EB}"/>
              </a:ext>
            </a:extLst>
          </p:cNvPr>
          <p:cNvSpPr txBox="1"/>
          <p:nvPr/>
        </p:nvSpPr>
        <p:spPr>
          <a:xfrm>
            <a:off x="3352800" y="614364"/>
            <a:ext cx="6999288" cy="706437"/>
          </a:xfrm>
          <a:prstGeom prst="rect">
            <a:avLst/>
          </a:prstGeom>
          <a:noFill/>
        </p:spPr>
        <p:txBody>
          <a:bodyPr>
            <a:spAutoFit/>
          </a:bodyPr>
          <a:lstStyle/>
          <a:p>
            <a:pPr>
              <a:defRPr/>
            </a:pPr>
            <a:r>
              <a:rPr lang="el-GR" sz="4000" b="1" dirty="0">
                <a:solidFill>
                  <a:srgbClr val="0000CC"/>
                </a:solidFill>
                <a:effectLst>
                  <a:outerShdw blurRad="38100" dist="38100" dir="2700000" algn="tl">
                    <a:srgbClr val="000000">
                      <a:alpha val="43137"/>
                    </a:srgbClr>
                  </a:outerShdw>
                </a:effectLst>
                <a:latin typeface="Times New Roman"/>
                <a:cs typeface="Arial" charset="0"/>
              </a:rPr>
              <a:t>Διοίκηση Ανθρώπινων Πόρων</a:t>
            </a:r>
          </a:p>
        </p:txBody>
      </p:sp>
    </p:spTree>
    <p:extLst>
      <p:ext uri="{BB962C8B-B14F-4D97-AF65-F5344CB8AC3E}">
        <p14:creationId xmlns:p14="http://schemas.microsoft.com/office/powerpoint/2010/main" val="26521723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 Box 1">
            <a:extLst>
              <a:ext uri="{FF2B5EF4-FFF2-40B4-BE49-F238E27FC236}">
                <a16:creationId xmlns="" xmlns:a16="http://schemas.microsoft.com/office/drawing/2014/main" id="{403F036B-6A7F-411E-80D1-1ED49795159B}"/>
              </a:ext>
            </a:extLst>
          </p:cNvPr>
          <p:cNvSpPr txBox="1">
            <a:spLocks noChangeArrowheads="1"/>
          </p:cNvSpPr>
          <p:nvPr/>
        </p:nvSpPr>
        <p:spPr bwMode="auto">
          <a:xfrm>
            <a:off x="1981200" y="1600201"/>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2900" indent="-33655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700"/>
              </a:spcBef>
              <a:buSzPct val="100000"/>
              <a:defRPr/>
            </a:pPr>
            <a:r>
              <a:rPr lang="en-US" altLang="el-GR" sz="2800">
                <a:latin typeface="Times New Roman" panose="02020603050405020304" pitchFamily="18" charset="0"/>
              </a:rPr>
              <a:t>Ομαδικά κίνητρα</a:t>
            </a:r>
          </a:p>
          <a:p>
            <a:pPr marL="336550" indent="-330200">
              <a:spcBef>
                <a:spcPts val="500"/>
              </a:spcBef>
              <a:buClr>
                <a:srgbClr val="4F6228"/>
              </a:buClr>
              <a:buSzPct val="100000"/>
              <a:buFont typeface="Wingdings" panose="05000000000000000000" pitchFamily="2" charset="2"/>
              <a:buChar char=""/>
              <a:defRPr/>
            </a:pPr>
            <a:r>
              <a:rPr lang="el-GR" altLang="el-GR" sz="2000">
                <a:latin typeface="Times New Roman" panose="02020603050405020304" pitchFamily="18" charset="0"/>
              </a:rPr>
              <a:t>Κίνητρα μπορούν να προσφερθούν σε ομάδες, αντί για τα άτομα, όταν οι εργασίες των ατόμων είναι αλληλεξαρτώμενες και προϋποθέτουν συνεργασία.</a:t>
            </a:r>
          </a:p>
        </p:txBody>
      </p:sp>
      <p:sp>
        <p:nvSpPr>
          <p:cNvPr id="23554" name="Text Box 2">
            <a:extLst>
              <a:ext uri="{FF2B5EF4-FFF2-40B4-BE49-F238E27FC236}">
                <a16:creationId xmlns="" xmlns:a16="http://schemas.microsoft.com/office/drawing/2014/main" id="{46D54AA3-36BC-45C2-8D21-F762C9BAF6F5}"/>
              </a:ext>
            </a:extLst>
          </p:cNvPr>
          <p:cNvSpPr txBox="1">
            <a:spLocks noChangeArrowheads="1"/>
          </p:cNvSpPr>
          <p:nvPr/>
        </p:nvSpPr>
        <p:spPr bwMode="auto">
          <a:xfrm>
            <a:off x="3581400" y="274638"/>
            <a:ext cx="66294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eaLnBrk="1" hangingPunct="1">
              <a:buSzPct val="100000"/>
              <a:defRPr/>
            </a:pPr>
            <a:r>
              <a:rPr lang="el-GR" altLang="el-GR" sz="3600">
                <a:solidFill>
                  <a:srgbClr val="17375E"/>
                </a:solidFill>
                <a:effectLst>
                  <a:outerShdw blurRad="38100" dist="38100" dir="2700000" algn="tl">
                    <a:srgbClr val="C0C0C0"/>
                  </a:outerShdw>
                </a:effectLst>
                <a:latin typeface="Times New Roman" panose="02020603050405020304" pitchFamily="18" charset="0"/>
              </a:rPr>
              <a:t>Ειδικές περιπτώσεις αποζημίωσης</a:t>
            </a:r>
          </a:p>
        </p:txBody>
      </p:sp>
      <p:sp>
        <p:nvSpPr>
          <p:cNvPr id="40964" name="Text Box 3"/>
          <p:cNvSpPr txBox="1">
            <a:spLocks noChangeArrowheads="1"/>
          </p:cNvSpPr>
          <p:nvPr/>
        </p:nvSpPr>
        <p:spPr bwMode="auto">
          <a:xfrm>
            <a:off x="8077200" y="6356351"/>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Times New Roman" panose="02020603050405020304" pitchFamily="18"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9pPr>
          </a:lstStyle>
          <a:p>
            <a:pPr algn="r" eaLnBrk="1" hangingPunct="1">
              <a:spcBef>
                <a:spcPct val="0"/>
              </a:spcBef>
              <a:buClrTx/>
              <a:buFontTx/>
              <a:buNone/>
            </a:pPr>
            <a:fld id="{DAC4E268-636F-48A3-84CB-232CDAD4047D}" type="slidenum">
              <a:rPr lang="en-US" altLang="el-GR" sz="1200">
                <a:solidFill>
                  <a:srgbClr val="17375E"/>
                </a:solidFill>
                <a:cs typeface="Times New Roman" panose="02020603050405020304" pitchFamily="18" charset="0"/>
              </a:rPr>
              <a:pPr algn="r" eaLnBrk="1" hangingPunct="1">
                <a:spcBef>
                  <a:spcPct val="0"/>
                </a:spcBef>
                <a:buClrTx/>
                <a:buFontTx/>
                <a:buNone/>
              </a:pPr>
              <a:t>10</a:t>
            </a:fld>
            <a:endParaRPr lang="en-US" altLang="el-GR" sz="1200">
              <a:solidFill>
                <a:srgbClr val="17375E"/>
              </a:solidFill>
              <a:cs typeface="Times New Roman" panose="02020603050405020304" pitchFamily="18" charset="0"/>
            </a:endParaRPr>
          </a:p>
        </p:txBody>
      </p:sp>
      <p:sp>
        <p:nvSpPr>
          <p:cNvPr id="23557" name="Text Box 5"/>
          <p:cNvSpPr txBox="1">
            <a:spLocks noChangeArrowheads="1"/>
          </p:cNvSpPr>
          <p:nvPr/>
        </p:nvSpPr>
        <p:spPr bwMode="auto">
          <a:xfrm>
            <a:off x="2144713" y="1308100"/>
            <a:ext cx="7677150" cy="1481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spTree>
    <p:extLst>
      <p:ext uri="{BB962C8B-B14F-4D97-AF65-F5344CB8AC3E}">
        <p14:creationId xmlns:p14="http://schemas.microsoft.com/office/powerpoint/2010/main" val="1514309351"/>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fill="hold" nodeType="clickEffect">
                                  <p:stCondLst>
                                    <p:cond delay="0"/>
                                  </p:stCondLst>
                                  <p:endCondLst>
                                    <p:cond delay="0"/>
                                  </p:endCondLst>
                                  <p:childTnLst>
                                    <p:set>
                                      <p:cBhvr additive="repl">
                                        <p:cTn id="6" dur="1" fill="hold">
                                          <p:stCondLst>
                                            <p:cond delay="0"/>
                                          </p:stCondLst>
                                        </p:cTn>
                                        <p:tgtEl>
                                          <p:spTgt spid="23557"/>
                                        </p:tgtEl>
                                        <p:attrNameLst>
                                          <p:attrName>style.visibility</p:attrName>
                                        </p:attrNameLst>
                                      </p:cBhvr>
                                      <p:to>
                                        <p:strVal val="visible"/>
                                      </p:to>
                                    </p:set>
                                    <p:animEffect transition="in" filter="dissolve">
                                      <p:cBhvr additive="repl">
                                        <p:cTn id="7" dur="500"/>
                                        <p:tgtEl>
                                          <p:spTgt spid="235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 Box 1">
            <a:extLst>
              <a:ext uri="{FF2B5EF4-FFF2-40B4-BE49-F238E27FC236}">
                <a16:creationId xmlns="" xmlns:a16="http://schemas.microsoft.com/office/drawing/2014/main" id="{11F2B038-EA70-4731-8C30-E7716FFEE03C}"/>
              </a:ext>
            </a:extLst>
          </p:cNvPr>
          <p:cNvSpPr txBox="1">
            <a:spLocks noChangeArrowheads="1"/>
          </p:cNvSpPr>
          <p:nvPr/>
        </p:nvSpPr>
        <p:spPr bwMode="auto">
          <a:xfrm>
            <a:off x="1981200" y="1600201"/>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2900" indent="-33655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736600" indent="-2794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700"/>
              </a:spcBef>
              <a:buSzPct val="100000"/>
              <a:defRPr/>
            </a:pPr>
            <a:r>
              <a:rPr lang="en-US" altLang="el-GR" sz="2800">
                <a:latin typeface="Times New Roman" panose="02020603050405020304" pitchFamily="18" charset="0"/>
              </a:rPr>
              <a:t>Αμοιβή βάσει απόδοσης</a:t>
            </a:r>
          </a:p>
          <a:p>
            <a:pPr marL="336550" indent="-330200">
              <a:spcBef>
                <a:spcPts val="700"/>
              </a:spcBef>
              <a:buClr>
                <a:srgbClr val="4F6228"/>
              </a:buClr>
              <a:buSzPct val="100000"/>
              <a:buFont typeface="Wingdings" panose="05000000000000000000" pitchFamily="2" charset="2"/>
              <a:buChar char=""/>
              <a:defRPr/>
            </a:pPr>
            <a:r>
              <a:rPr lang="el-GR" altLang="el-GR" sz="2800">
                <a:latin typeface="Times New Roman" panose="02020603050405020304" pitchFamily="18" charset="0"/>
              </a:rPr>
              <a:t>Αποζημίωση βάσει ικανοτήτων</a:t>
            </a:r>
          </a:p>
          <a:p>
            <a:pPr lvl="1">
              <a:spcBef>
                <a:spcPts val="600"/>
              </a:spcBef>
              <a:buClr>
                <a:srgbClr val="17375E"/>
              </a:buClr>
              <a:buSzPct val="100000"/>
              <a:buFont typeface="Arial" panose="020B0604020202020204" pitchFamily="34" charset="0"/>
              <a:buChar char="•"/>
              <a:defRPr/>
            </a:pPr>
            <a:r>
              <a:rPr lang="el-GR" altLang="el-GR" sz="2400">
                <a:latin typeface="Times New Roman" panose="02020603050405020304" pitchFamily="18" charset="0"/>
              </a:rPr>
              <a:t>Ανταμοιβή δεξιοτήτων, γνώσεων, συμπεριφορών</a:t>
            </a:r>
          </a:p>
          <a:p>
            <a:pPr lvl="1">
              <a:spcBef>
                <a:spcPts val="600"/>
              </a:spcBef>
              <a:buClr>
                <a:srgbClr val="17375E"/>
              </a:buClr>
              <a:buSzPct val="100000"/>
              <a:buFont typeface="Arial" panose="020B0604020202020204" pitchFamily="34" charset="0"/>
              <a:buChar char="•"/>
              <a:defRPr/>
            </a:pPr>
            <a:r>
              <a:rPr lang="el-GR" altLang="el-GR" sz="2400">
                <a:latin typeface="Times New Roman" panose="02020603050405020304" pitchFamily="18" charset="0"/>
              </a:rPr>
              <a:t>Ηγεσία</a:t>
            </a:r>
          </a:p>
          <a:p>
            <a:pPr lvl="1">
              <a:spcBef>
                <a:spcPts val="600"/>
              </a:spcBef>
              <a:buClr>
                <a:srgbClr val="17375E"/>
              </a:buClr>
              <a:buSzPct val="100000"/>
              <a:buFont typeface="Arial" panose="020B0604020202020204" pitchFamily="34" charset="0"/>
              <a:buChar char="•"/>
              <a:defRPr/>
            </a:pPr>
            <a:r>
              <a:rPr lang="el-GR" altLang="el-GR" sz="2400">
                <a:latin typeface="Times New Roman" panose="02020603050405020304" pitchFamily="18" charset="0"/>
              </a:rPr>
              <a:t>Επίλυση προβλημάτων</a:t>
            </a:r>
          </a:p>
          <a:p>
            <a:pPr lvl="1">
              <a:spcBef>
                <a:spcPts val="600"/>
              </a:spcBef>
              <a:buClr>
                <a:srgbClr val="17375E"/>
              </a:buClr>
              <a:buSzPct val="100000"/>
              <a:buFont typeface="Arial" panose="020B0604020202020204" pitchFamily="34" charset="0"/>
              <a:buChar char="•"/>
              <a:defRPr/>
            </a:pPr>
            <a:r>
              <a:rPr lang="el-GR" altLang="el-GR" sz="2400">
                <a:latin typeface="Times New Roman" panose="02020603050405020304" pitchFamily="18" charset="0"/>
              </a:rPr>
              <a:t>Λήψη αποφάσεων</a:t>
            </a:r>
          </a:p>
          <a:p>
            <a:pPr lvl="1">
              <a:spcBef>
                <a:spcPts val="600"/>
              </a:spcBef>
              <a:buClr>
                <a:srgbClr val="17375E"/>
              </a:buClr>
              <a:buSzPct val="100000"/>
              <a:buFont typeface="Arial" panose="020B0604020202020204" pitchFamily="34" charset="0"/>
              <a:buChar char="•"/>
              <a:defRPr/>
            </a:pPr>
            <a:r>
              <a:rPr lang="el-GR" altLang="el-GR" sz="2400">
                <a:latin typeface="Times New Roman" panose="02020603050405020304" pitchFamily="18" charset="0"/>
              </a:rPr>
              <a:t>Στρατηγικός σχεδιασμός</a:t>
            </a:r>
          </a:p>
          <a:p>
            <a:pPr marL="336550" indent="-330200">
              <a:spcBef>
                <a:spcPts val="700"/>
              </a:spcBef>
              <a:buClr>
                <a:srgbClr val="4F6228"/>
              </a:buClr>
              <a:buSzPct val="100000"/>
              <a:buFont typeface="Wingdings" panose="05000000000000000000" pitchFamily="2" charset="2"/>
              <a:buChar char=""/>
              <a:defRPr/>
            </a:pPr>
            <a:r>
              <a:rPr lang="el-GR" altLang="el-GR" sz="2800">
                <a:latin typeface="Times New Roman" panose="02020603050405020304" pitchFamily="18" charset="0"/>
              </a:rPr>
              <a:t>Εύρος ζωνών εργασίας</a:t>
            </a:r>
          </a:p>
          <a:p>
            <a:pPr lvl="1">
              <a:spcBef>
                <a:spcPts val="600"/>
              </a:spcBef>
              <a:buClr>
                <a:srgbClr val="17375E"/>
              </a:buClr>
              <a:buSzPct val="100000"/>
              <a:buFont typeface="Arial" panose="020B0604020202020204" pitchFamily="34" charset="0"/>
              <a:buChar char="•"/>
              <a:defRPr/>
            </a:pPr>
            <a:r>
              <a:rPr lang="el-GR" altLang="el-GR" sz="2400">
                <a:latin typeface="Times New Roman" panose="02020603050405020304" pitchFamily="18" charset="0"/>
              </a:rPr>
              <a:t>Προκαθορισμένα επίπεδα αμοιβών που καθορίζουν τις απολαβές των εργαζόμενων με βάση το είδος και το επίπεδο των ικανοτήτων τους. </a:t>
            </a:r>
          </a:p>
          <a:p>
            <a:pPr marL="341313">
              <a:spcBef>
                <a:spcPts val="600"/>
              </a:spcBef>
              <a:buSzPct val="100000"/>
              <a:defRPr/>
            </a:pPr>
            <a:endParaRPr lang="el-GR" altLang="el-GR" sz="2400">
              <a:latin typeface="Times New Roman" panose="02020603050405020304" pitchFamily="18" charset="0"/>
            </a:endParaRPr>
          </a:p>
        </p:txBody>
      </p:sp>
      <p:sp>
        <p:nvSpPr>
          <p:cNvPr id="25602" name="Text Box 2">
            <a:extLst>
              <a:ext uri="{FF2B5EF4-FFF2-40B4-BE49-F238E27FC236}">
                <a16:creationId xmlns="" xmlns:a16="http://schemas.microsoft.com/office/drawing/2014/main" id="{073E7296-7238-469B-9615-836D89A36EB2}"/>
              </a:ext>
            </a:extLst>
          </p:cNvPr>
          <p:cNvSpPr txBox="1">
            <a:spLocks noChangeArrowheads="1"/>
          </p:cNvSpPr>
          <p:nvPr/>
        </p:nvSpPr>
        <p:spPr bwMode="auto">
          <a:xfrm>
            <a:off x="3581400" y="274638"/>
            <a:ext cx="66294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eaLnBrk="1" hangingPunct="1">
              <a:buSzPct val="100000"/>
              <a:defRPr/>
            </a:pPr>
            <a:r>
              <a:rPr lang="el-GR" altLang="el-GR" sz="3600">
                <a:solidFill>
                  <a:srgbClr val="17375E"/>
                </a:solidFill>
                <a:effectLst>
                  <a:outerShdw blurRad="38100" dist="38100" dir="2700000" algn="tl">
                    <a:srgbClr val="C0C0C0"/>
                  </a:outerShdw>
                </a:effectLst>
                <a:latin typeface="Times New Roman" panose="02020603050405020304" pitchFamily="18" charset="0"/>
              </a:rPr>
              <a:t>Ειδικές περιπτώσεις αποζημίωσης</a:t>
            </a:r>
          </a:p>
        </p:txBody>
      </p:sp>
      <p:sp>
        <p:nvSpPr>
          <p:cNvPr id="45060" name="Text Box 3"/>
          <p:cNvSpPr txBox="1">
            <a:spLocks noChangeArrowheads="1"/>
          </p:cNvSpPr>
          <p:nvPr/>
        </p:nvSpPr>
        <p:spPr bwMode="auto">
          <a:xfrm>
            <a:off x="8077200" y="6356351"/>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Times New Roman" panose="02020603050405020304" pitchFamily="18"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9pPr>
          </a:lstStyle>
          <a:p>
            <a:pPr algn="r" eaLnBrk="1" hangingPunct="1">
              <a:spcBef>
                <a:spcPct val="0"/>
              </a:spcBef>
              <a:buClrTx/>
              <a:buFontTx/>
              <a:buNone/>
            </a:pPr>
            <a:fld id="{1FDB083A-A50B-426A-8FE9-483244750CC1}" type="slidenum">
              <a:rPr lang="en-US" altLang="el-GR" sz="1200">
                <a:solidFill>
                  <a:srgbClr val="17375E"/>
                </a:solidFill>
                <a:cs typeface="Times New Roman" panose="02020603050405020304" pitchFamily="18" charset="0"/>
              </a:rPr>
              <a:pPr algn="r" eaLnBrk="1" hangingPunct="1">
                <a:spcBef>
                  <a:spcPct val="0"/>
                </a:spcBef>
                <a:buClrTx/>
                <a:buFontTx/>
                <a:buNone/>
              </a:pPr>
              <a:t>11</a:t>
            </a:fld>
            <a:endParaRPr lang="en-US" altLang="el-GR" sz="1200">
              <a:solidFill>
                <a:srgbClr val="17375E"/>
              </a:solidFill>
              <a:cs typeface="Times New Roman" panose="02020603050405020304" pitchFamily="18" charset="0"/>
            </a:endParaRPr>
          </a:p>
        </p:txBody>
      </p:sp>
      <p:sp>
        <p:nvSpPr>
          <p:cNvPr id="25605" name="Text Box 5"/>
          <p:cNvSpPr txBox="1">
            <a:spLocks noChangeArrowheads="1"/>
          </p:cNvSpPr>
          <p:nvPr/>
        </p:nvSpPr>
        <p:spPr bwMode="auto">
          <a:xfrm>
            <a:off x="2716214" y="2271714"/>
            <a:ext cx="7037387" cy="3900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spTree>
    <p:extLst>
      <p:ext uri="{BB962C8B-B14F-4D97-AF65-F5344CB8AC3E}">
        <p14:creationId xmlns:p14="http://schemas.microsoft.com/office/powerpoint/2010/main" val="3592636569"/>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endCondLst>
                                    <p:cond delay="0"/>
                                  </p:endCondLst>
                                  <p:childTnLst>
                                    <p:set>
                                      <p:cBhvr additive="repl">
                                        <p:cTn id="6" dur="1" fill="hold">
                                          <p:stCondLst>
                                            <p:cond delay="0"/>
                                          </p:stCondLst>
                                        </p:cTn>
                                        <p:tgtEl>
                                          <p:spTgt spid="256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a:extLst>
              <a:ext uri="{FF2B5EF4-FFF2-40B4-BE49-F238E27FC236}">
                <a16:creationId xmlns="" xmlns:a16="http://schemas.microsoft.com/office/drawing/2014/main" id="{1EEF876E-E0DD-4C03-9029-BC40275424E4}"/>
              </a:ext>
            </a:extLst>
          </p:cNvPr>
          <p:cNvSpPr txBox="1">
            <a:spLocks noChangeArrowheads="1"/>
          </p:cNvSpPr>
          <p:nvPr/>
        </p:nvSpPr>
        <p:spPr bwMode="auto">
          <a:xfrm>
            <a:off x="1981200" y="1600201"/>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2900" indent="-33655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736600" indent="-2794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700"/>
              </a:spcBef>
              <a:buSzPct val="100000"/>
              <a:defRPr/>
            </a:pPr>
            <a:r>
              <a:rPr lang="el-GR" altLang="el-GR" sz="2800">
                <a:latin typeface="Times New Roman" panose="02020603050405020304" pitchFamily="18" charset="0"/>
              </a:rPr>
              <a:t>Αποζημίωση βάσει απόδοσης</a:t>
            </a:r>
          </a:p>
          <a:p>
            <a:pPr marL="336550" indent="-330200">
              <a:spcBef>
                <a:spcPts val="700"/>
              </a:spcBef>
              <a:buClr>
                <a:srgbClr val="4F6228"/>
              </a:buClr>
              <a:buSzPct val="100000"/>
              <a:buFont typeface="Wingdings" panose="05000000000000000000" pitchFamily="2" charset="2"/>
              <a:buChar char=""/>
              <a:defRPr/>
            </a:pPr>
            <a:r>
              <a:rPr lang="el-GR" altLang="el-GR" sz="2800">
                <a:latin typeface="Times New Roman" panose="02020603050405020304" pitchFamily="18" charset="0"/>
              </a:rPr>
              <a:t>Κίνητρα για ενισχυμένες ομάδες εργασίας να υπερβούν τους καθιερωμένους στόχους και να μοιραστούν ισότιμες αμοιβές.</a:t>
            </a:r>
          </a:p>
          <a:p>
            <a:pPr marL="336550" indent="-330200">
              <a:spcBef>
                <a:spcPts val="700"/>
              </a:spcBef>
              <a:buClr>
                <a:srgbClr val="4F6228"/>
              </a:buClr>
              <a:buSzPct val="100000"/>
              <a:buFont typeface="Wingdings" panose="05000000000000000000" pitchFamily="2" charset="2"/>
              <a:buChar char=""/>
              <a:defRPr/>
            </a:pPr>
            <a:r>
              <a:rPr lang="en-US" altLang="el-GR" sz="2800">
                <a:latin typeface="Times New Roman" panose="02020603050405020304" pitchFamily="18" charset="0"/>
              </a:rPr>
              <a:t>Εξαρτάται από:</a:t>
            </a:r>
          </a:p>
          <a:p>
            <a:pPr lvl="1">
              <a:spcBef>
                <a:spcPts val="600"/>
              </a:spcBef>
              <a:buClr>
                <a:srgbClr val="17375E"/>
              </a:buClr>
              <a:buSzPct val="100000"/>
              <a:buFont typeface="Arial" panose="020B0604020202020204" pitchFamily="34" charset="0"/>
              <a:buChar char="•"/>
              <a:defRPr/>
            </a:pPr>
            <a:r>
              <a:rPr lang="el-GR" altLang="el-GR" sz="2400">
                <a:latin typeface="Times New Roman" panose="02020603050405020304" pitchFamily="18" charset="0"/>
              </a:rPr>
              <a:t>Τη σαφήνεια των ομαδικών στόχων και επιδιώξεων.</a:t>
            </a:r>
          </a:p>
          <a:p>
            <a:pPr lvl="1">
              <a:spcBef>
                <a:spcPts val="600"/>
              </a:spcBef>
              <a:buClr>
                <a:srgbClr val="17375E"/>
              </a:buClr>
              <a:buSzPct val="100000"/>
              <a:buFont typeface="Arial" panose="020B0604020202020204" pitchFamily="34" charset="0"/>
              <a:buChar char="•"/>
              <a:defRPr/>
            </a:pPr>
            <a:r>
              <a:rPr lang="el-GR" altLang="el-GR" sz="2400">
                <a:latin typeface="Times New Roman" panose="02020603050405020304" pitchFamily="18" charset="0"/>
              </a:rPr>
              <a:t>Την ικανότητα της ομάδας να αποκτάει τους αναγκαίους πόρους.</a:t>
            </a:r>
          </a:p>
          <a:p>
            <a:pPr lvl="1">
              <a:spcBef>
                <a:spcPts val="600"/>
              </a:spcBef>
              <a:buClr>
                <a:srgbClr val="17375E"/>
              </a:buClr>
              <a:buSzPct val="100000"/>
              <a:buFont typeface="Arial" panose="020B0604020202020204" pitchFamily="34" charset="0"/>
              <a:buChar char="•"/>
              <a:defRPr/>
            </a:pPr>
            <a:r>
              <a:rPr lang="el-GR" altLang="el-GR" sz="2400">
                <a:latin typeface="Times New Roman" panose="02020603050405020304" pitchFamily="18" charset="0"/>
              </a:rPr>
              <a:t>Την αποτελεσματικότητα των επικοινωνιακών δεξιοτήτων και την εμπιστοσύνη των μελών της ομάδας.</a:t>
            </a:r>
          </a:p>
          <a:p>
            <a:pPr marL="341313">
              <a:spcBef>
                <a:spcPts val="600"/>
              </a:spcBef>
              <a:buSzPct val="100000"/>
              <a:defRPr/>
            </a:pPr>
            <a:endParaRPr lang="el-GR" altLang="el-GR" sz="2400">
              <a:latin typeface="Times New Roman" panose="02020603050405020304" pitchFamily="18" charset="0"/>
            </a:endParaRPr>
          </a:p>
        </p:txBody>
      </p:sp>
      <p:sp>
        <p:nvSpPr>
          <p:cNvPr id="26627" name="Text Box 3">
            <a:extLst>
              <a:ext uri="{FF2B5EF4-FFF2-40B4-BE49-F238E27FC236}">
                <a16:creationId xmlns="" xmlns:a16="http://schemas.microsoft.com/office/drawing/2014/main" id="{A9ADBD03-32EE-4954-8A2A-2B7909F9E008}"/>
              </a:ext>
            </a:extLst>
          </p:cNvPr>
          <p:cNvSpPr txBox="1">
            <a:spLocks noChangeArrowheads="1"/>
          </p:cNvSpPr>
          <p:nvPr/>
        </p:nvSpPr>
        <p:spPr bwMode="auto">
          <a:xfrm>
            <a:off x="3581400" y="274638"/>
            <a:ext cx="66294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eaLnBrk="1" hangingPunct="1">
              <a:buSzPct val="100000"/>
              <a:defRPr/>
            </a:pPr>
            <a:r>
              <a:rPr lang="el-GR" altLang="el-GR" sz="3600">
                <a:solidFill>
                  <a:srgbClr val="17375E"/>
                </a:solidFill>
                <a:effectLst>
                  <a:outerShdw blurRad="38100" dist="38100" dir="2700000" algn="tl">
                    <a:srgbClr val="C0C0C0"/>
                  </a:outerShdw>
                </a:effectLst>
                <a:latin typeface="Times New Roman" panose="02020603050405020304" pitchFamily="18" charset="0"/>
              </a:rPr>
              <a:t>Ειδικές περιπτώσεις αποζημίωσης</a:t>
            </a:r>
          </a:p>
        </p:txBody>
      </p:sp>
      <p:sp>
        <p:nvSpPr>
          <p:cNvPr id="47109" name="Text Box 4"/>
          <p:cNvSpPr txBox="1">
            <a:spLocks noChangeArrowheads="1"/>
          </p:cNvSpPr>
          <p:nvPr/>
        </p:nvSpPr>
        <p:spPr bwMode="auto">
          <a:xfrm>
            <a:off x="8077200" y="6356351"/>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Times New Roman" panose="02020603050405020304" pitchFamily="18"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9pPr>
          </a:lstStyle>
          <a:p>
            <a:pPr algn="r" eaLnBrk="1" hangingPunct="1">
              <a:spcBef>
                <a:spcPct val="0"/>
              </a:spcBef>
              <a:buClrTx/>
              <a:buFontTx/>
              <a:buNone/>
            </a:pPr>
            <a:fld id="{3B65EE8D-4538-404F-B906-D33749B1FD08}" type="slidenum">
              <a:rPr lang="en-US" altLang="el-GR" sz="1200">
                <a:solidFill>
                  <a:srgbClr val="17375E"/>
                </a:solidFill>
                <a:cs typeface="Times New Roman" panose="02020603050405020304" pitchFamily="18" charset="0"/>
              </a:rPr>
              <a:pPr algn="r" eaLnBrk="1" hangingPunct="1">
                <a:spcBef>
                  <a:spcPct val="0"/>
                </a:spcBef>
                <a:buClrTx/>
                <a:buFontTx/>
                <a:buNone/>
              </a:pPr>
              <a:t>12</a:t>
            </a:fld>
            <a:endParaRPr lang="en-US" altLang="el-GR" sz="1200">
              <a:solidFill>
                <a:srgbClr val="17375E"/>
              </a:solidFill>
              <a:cs typeface="Times New Roman" panose="02020603050405020304" pitchFamily="18" charset="0"/>
            </a:endParaRPr>
          </a:p>
        </p:txBody>
      </p:sp>
      <p:sp>
        <p:nvSpPr>
          <p:cNvPr id="47111" name="Text Box 6"/>
          <p:cNvSpPr txBox="1">
            <a:spLocks noChangeArrowheads="1"/>
          </p:cNvSpPr>
          <p:nvPr/>
        </p:nvSpPr>
        <p:spPr bwMode="auto">
          <a:xfrm>
            <a:off x="1981200" y="2743199"/>
            <a:ext cx="8229600" cy="3221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spTree>
    <p:extLst>
      <p:ext uri="{BB962C8B-B14F-4D97-AF65-F5344CB8AC3E}">
        <p14:creationId xmlns:p14="http://schemas.microsoft.com/office/powerpoint/2010/main" val="191579149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1">
            <a:extLst>
              <a:ext uri="{FF2B5EF4-FFF2-40B4-BE49-F238E27FC236}">
                <a16:creationId xmlns="" xmlns:a16="http://schemas.microsoft.com/office/drawing/2014/main" id="{92478072-0FE0-4246-966A-1D5EF5E8B544}"/>
              </a:ext>
            </a:extLst>
          </p:cNvPr>
          <p:cNvSpPr txBox="1">
            <a:spLocks noChangeArrowheads="1"/>
          </p:cNvSpPr>
          <p:nvPr/>
        </p:nvSpPr>
        <p:spPr bwMode="auto">
          <a:xfrm>
            <a:off x="1981200" y="1600201"/>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2900" indent="-33655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700"/>
              </a:spcBef>
              <a:buSzPct val="100000"/>
              <a:defRPr/>
            </a:pPr>
            <a:r>
              <a:rPr lang="el-GR" altLang="el-GR" sz="2800" dirty="0">
                <a:latin typeface="Times New Roman" panose="02020603050405020304" pitchFamily="18" charset="0"/>
              </a:rPr>
              <a:t>Μισθοί κορυφαίων μάνατζερ</a:t>
            </a:r>
          </a:p>
          <a:p>
            <a:pPr marL="336550" indent="-330200">
              <a:spcBef>
                <a:spcPts val="600"/>
              </a:spcBef>
              <a:buClr>
                <a:srgbClr val="4F6228"/>
              </a:buClr>
              <a:buSzPct val="100000"/>
              <a:buFont typeface="Wingdings" panose="05000000000000000000" pitchFamily="2" charset="2"/>
              <a:buChar char=""/>
              <a:defRPr/>
            </a:pPr>
            <a:r>
              <a:rPr lang="el-GR" altLang="el-GR" sz="2400" dirty="0">
                <a:latin typeface="Times New Roman" panose="02020603050405020304" pitchFamily="18" charset="0"/>
              </a:rPr>
              <a:t>Οι αμοιβές των ανώτατων στελεχών μπορούν να είναι 400 φορές υψηλότερες από αυτές του μέσου εργαζόμενου.</a:t>
            </a:r>
          </a:p>
          <a:p>
            <a:pPr marL="336550" indent="-330200">
              <a:spcBef>
                <a:spcPts val="600"/>
              </a:spcBef>
              <a:buClr>
                <a:srgbClr val="4F6228"/>
              </a:buClr>
              <a:buSzPct val="100000"/>
              <a:buFont typeface="Wingdings" panose="05000000000000000000" pitchFamily="2" charset="2"/>
              <a:buChar char=""/>
              <a:defRPr/>
            </a:pPr>
            <a:r>
              <a:rPr lang="el-GR" altLang="el-GR" sz="2400" dirty="0">
                <a:latin typeface="Times New Roman" panose="02020603050405020304" pitchFamily="18" charset="0"/>
              </a:rPr>
              <a:t>Ο ανταγωνισμός για το ταλέντο ανώτατων στελεχών αυξάνει την τιμή της πρόσληψής τους.</a:t>
            </a:r>
          </a:p>
          <a:p>
            <a:pPr marL="336550" indent="-330200">
              <a:spcBef>
                <a:spcPts val="600"/>
              </a:spcBef>
              <a:buClr>
                <a:srgbClr val="4F6228"/>
              </a:buClr>
              <a:buSzPct val="100000"/>
              <a:buFont typeface="Wingdings" panose="05000000000000000000" pitchFamily="2" charset="2"/>
              <a:buChar char=""/>
              <a:defRPr/>
            </a:pPr>
            <a:r>
              <a:rPr lang="el-GR" altLang="el-GR" sz="2400" dirty="0">
                <a:latin typeface="Times New Roman" panose="02020603050405020304" pitchFamily="18" charset="0"/>
              </a:rPr>
              <a:t>Οι υψηλοί μισθοί μπορεί να αποτελούν κίνητρο για τα ανώτατα στελέχη αλλά και τους μάνατζερ χαμηλότερων επιπέδων.</a:t>
            </a:r>
          </a:p>
          <a:p>
            <a:pPr marL="339725">
              <a:spcBef>
                <a:spcPts val="600"/>
              </a:spcBef>
              <a:buSzPct val="100000"/>
              <a:defRPr/>
            </a:pPr>
            <a:endParaRPr lang="en-US" altLang="el-GR" sz="2400" dirty="0">
              <a:latin typeface="Times New Roman" panose="02020603050405020304" pitchFamily="18" charset="0"/>
            </a:endParaRPr>
          </a:p>
        </p:txBody>
      </p:sp>
      <p:sp>
        <p:nvSpPr>
          <p:cNvPr id="27650" name="Text Box 2">
            <a:extLst>
              <a:ext uri="{FF2B5EF4-FFF2-40B4-BE49-F238E27FC236}">
                <a16:creationId xmlns="" xmlns:a16="http://schemas.microsoft.com/office/drawing/2014/main" id="{0ED262F9-62F9-4454-8240-3AF89020B65F}"/>
              </a:ext>
            </a:extLst>
          </p:cNvPr>
          <p:cNvSpPr txBox="1">
            <a:spLocks noChangeArrowheads="1"/>
          </p:cNvSpPr>
          <p:nvPr/>
        </p:nvSpPr>
        <p:spPr bwMode="auto">
          <a:xfrm>
            <a:off x="3581400" y="274638"/>
            <a:ext cx="66294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eaLnBrk="1" hangingPunct="1">
              <a:buSzPct val="100000"/>
              <a:defRPr/>
            </a:pPr>
            <a:r>
              <a:rPr lang="en-US" altLang="el-GR" sz="3600">
                <a:solidFill>
                  <a:srgbClr val="17375E"/>
                </a:solidFill>
                <a:effectLst>
                  <a:outerShdw blurRad="38100" dist="38100" dir="2700000" algn="tl">
                    <a:srgbClr val="C0C0C0"/>
                  </a:outerShdw>
                </a:effectLst>
                <a:latin typeface="Times New Roman" panose="02020603050405020304" pitchFamily="18" charset="0"/>
              </a:rPr>
              <a:t>Προγράμματα αποζημίωσης ανώτατων στελεχών</a:t>
            </a:r>
          </a:p>
        </p:txBody>
      </p:sp>
      <p:sp>
        <p:nvSpPr>
          <p:cNvPr id="49156" name="Text Box 3"/>
          <p:cNvSpPr txBox="1">
            <a:spLocks noChangeArrowheads="1"/>
          </p:cNvSpPr>
          <p:nvPr/>
        </p:nvSpPr>
        <p:spPr bwMode="auto">
          <a:xfrm>
            <a:off x="8077200" y="6356351"/>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Times New Roman" panose="02020603050405020304" pitchFamily="18"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9pPr>
          </a:lstStyle>
          <a:p>
            <a:pPr algn="r" eaLnBrk="1" hangingPunct="1">
              <a:spcBef>
                <a:spcPct val="0"/>
              </a:spcBef>
              <a:buClrTx/>
              <a:buFontTx/>
              <a:buNone/>
            </a:pPr>
            <a:fld id="{DE6F9A85-19E2-411B-8396-5DCB1DF87F48}" type="slidenum">
              <a:rPr lang="en-US" altLang="el-GR" sz="1200">
                <a:solidFill>
                  <a:srgbClr val="17375E"/>
                </a:solidFill>
                <a:cs typeface="Times New Roman" panose="02020603050405020304" pitchFamily="18" charset="0"/>
              </a:rPr>
              <a:pPr algn="r" eaLnBrk="1" hangingPunct="1">
                <a:spcBef>
                  <a:spcPct val="0"/>
                </a:spcBef>
                <a:buClrTx/>
                <a:buFontTx/>
                <a:buNone/>
              </a:pPr>
              <a:t>13</a:t>
            </a:fld>
            <a:endParaRPr lang="en-US" altLang="el-GR" sz="1200">
              <a:solidFill>
                <a:srgbClr val="17375E"/>
              </a:solidFill>
              <a:cs typeface="Times New Roman" panose="02020603050405020304" pitchFamily="18" charset="0"/>
            </a:endParaRPr>
          </a:p>
        </p:txBody>
      </p:sp>
    </p:spTree>
    <p:extLst>
      <p:ext uri="{BB962C8B-B14F-4D97-AF65-F5344CB8AC3E}">
        <p14:creationId xmlns:p14="http://schemas.microsoft.com/office/powerpoint/2010/main" val="349435030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 Box 1">
            <a:extLst>
              <a:ext uri="{FF2B5EF4-FFF2-40B4-BE49-F238E27FC236}">
                <a16:creationId xmlns="" xmlns:a16="http://schemas.microsoft.com/office/drawing/2014/main" id="{C817FEE2-8330-4742-9876-F6ACB4EB9E58}"/>
              </a:ext>
            </a:extLst>
          </p:cNvPr>
          <p:cNvSpPr txBox="1">
            <a:spLocks noChangeArrowheads="1"/>
          </p:cNvSpPr>
          <p:nvPr/>
        </p:nvSpPr>
        <p:spPr bwMode="auto">
          <a:xfrm>
            <a:off x="1981200" y="1600201"/>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2900" indent="-33655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736600" indent="-2794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700"/>
              </a:spcBef>
              <a:buSzPct val="100000"/>
              <a:defRPr/>
            </a:pPr>
            <a:r>
              <a:rPr lang="el-GR" altLang="el-GR" sz="2800" dirty="0">
                <a:latin typeface="Times New Roman" panose="02020603050405020304" pitchFamily="18" charset="0"/>
              </a:rPr>
              <a:t>Πρόσθετη οικονομική αποζημίωση</a:t>
            </a:r>
          </a:p>
          <a:p>
            <a:pPr marL="336550" indent="-330200">
              <a:spcBef>
                <a:spcPts val="700"/>
              </a:spcBef>
              <a:buClr>
                <a:srgbClr val="4F6228"/>
              </a:buClr>
              <a:buSzPct val="100000"/>
              <a:buFont typeface="Wingdings" panose="05000000000000000000" pitchFamily="2" charset="2"/>
              <a:buChar char=""/>
              <a:defRPr/>
            </a:pPr>
            <a:r>
              <a:rPr lang="en-US" altLang="el-GR" sz="2800" dirty="0">
                <a:latin typeface="Times New Roman" panose="02020603050405020304" pitchFamily="18" charset="0"/>
              </a:rPr>
              <a:t>Μπ</a:t>
            </a:r>
            <a:r>
              <a:rPr lang="en-US" altLang="el-GR" sz="2800" dirty="0" err="1">
                <a:latin typeface="Times New Roman" panose="02020603050405020304" pitchFamily="18" charset="0"/>
              </a:rPr>
              <a:t>όνους</a:t>
            </a:r>
            <a:r>
              <a:rPr lang="en-US" altLang="el-GR" sz="2800" dirty="0">
                <a:latin typeface="Times New Roman" panose="02020603050405020304" pitchFamily="18" charset="0"/>
              </a:rPr>
              <a:t> </a:t>
            </a:r>
            <a:r>
              <a:rPr lang="en-US" altLang="el-GR" sz="2800" dirty="0" err="1">
                <a:latin typeface="Times New Roman" panose="02020603050405020304" pitchFamily="18" charset="0"/>
              </a:rPr>
              <a:t>με</a:t>
            </a:r>
            <a:r>
              <a:rPr lang="en-US" altLang="el-GR" sz="2800" dirty="0">
                <a:latin typeface="Times New Roman" panose="02020603050405020304" pitchFamily="18" charset="0"/>
              </a:rPr>
              <a:t> “ανα</a:t>
            </a:r>
            <a:r>
              <a:rPr lang="en-US" altLang="el-GR" sz="2800" dirty="0" err="1">
                <a:latin typeface="Times New Roman" panose="02020603050405020304" pitchFamily="18" charset="0"/>
              </a:rPr>
              <a:t>στολή</a:t>
            </a:r>
            <a:r>
              <a:rPr lang="en-US" altLang="el-GR" sz="2800" dirty="0">
                <a:latin typeface="Times New Roman" panose="02020603050405020304" pitchFamily="18" charset="0"/>
              </a:rPr>
              <a:t>”</a:t>
            </a:r>
          </a:p>
          <a:p>
            <a:pPr lvl="1">
              <a:spcBef>
                <a:spcPts val="600"/>
              </a:spcBef>
              <a:buClr>
                <a:srgbClr val="17375E"/>
              </a:buClr>
              <a:buSzPct val="100000"/>
              <a:buFont typeface="Arial" panose="020B0604020202020204" pitchFamily="34" charset="0"/>
              <a:buChar char="•"/>
              <a:defRPr/>
            </a:pPr>
            <a:r>
              <a:rPr lang="el-GR" altLang="el-GR" sz="2200" dirty="0">
                <a:latin typeface="Times New Roman" panose="02020603050405020304" pitchFamily="18" charset="0"/>
              </a:rPr>
              <a:t>Καταβάλλονται στα ανώτατα στελέχη σταδιακά σε εκτεταμένες χρονικές περιόδους για να τα ενθαρρύνουν να παραμείνουν στην εταιρία.</a:t>
            </a:r>
          </a:p>
          <a:p>
            <a:pPr marL="336550" indent="-330200">
              <a:spcBef>
                <a:spcPts val="700"/>
              </a:spcBef>
              <a:buClr>
                <a:srgbClr val="4F6228"/>
              </a:buClr>
              <a:buSzPct val="100000"/>
              <a:buFont typeface="Wingdings" panose="05000000000000000000" pitchFamily="2" charset="2"/>
              <a:buChar char=""/>
              <a:defRPr/>
            </a:pPr>
            <a:r>
              <a:rPr lang="en-US" altLang="el-GR" sz="2800" dirty="0" err="1">
                <a:latin typeface="Times New Roman" panose="02020603050405020304" pitchFamily="18" charset="0"/>
              </a:rPr>
              <a:t>Δικ</a:t>
            </a:r>
            <a:r>
              <a:rPr lang="en-US" altLang="el-GR" sz="2800" dirty="0">
                <a:latin typeface="Times New Roman" panose="02020603050405020304" pitchFamily="18" charset="0"/>
              </a:rPr>
              <a:t>αιώματα προαίρεσης μετοχών</a:t>
            </a:r>
          </a:p>
          <a:p>
            <a:pPr lvl="1">
              <a:spcBef>
                <a:spcPts val="600"/>
              </a:spcBef>
              <a:buClr>
                <a:srgbClr val="17375E"/>
              </a:buClr>
              <a:buSzPct val="100000"/>
              <a:buFont typeface="Arial" panose="020B0604020202020204" pitchFamily="34" charset="0"/>
              <a:buChar char="•"/>
              <a:defRPr/>
            </a:pPr>
            <a:r>
              <a:rPr lang="el-GR" altLang="el-GR" sz="2200" dirty="0">
                <a:latin typeface="Times New Roman" panose="02020603050405020304" pitchFamily="18" charset="0"/>
              </a:rPr>
              <a:t>Επιτρέπουν στα στελέχη να αγοράσουν στο μέλλον μετοχές με προκαθορισμένη τιμή.</a:t>
            </a:r>
          </a:p>
          <a:p>
            <a:pPr marL="336550" indent="-330200">
              <a:spcBef>
                <a:spcPts val="700"/>
              </a:spcBef>
              <a:buClr>
                <a:srgbClr val="4F6228"/>
              </a:buClr>
              <a:buSzPct val="100000"/>
              <a:buFont typeface="Wingdings" panose="05000000000000000000" pitchFamily="2" charset="2"/>
              <a:buChar char=""/>
              <a:defRPr/>
            </a:pPr>
            <a:r>
              <a:rPr lang="en-US" altLang="el-GR" sz="2800" dirty="0">
                <a:latin typeface="Times New Roman" panose="02020603050405020304" pitchFamily="18" charset="0"/>
              </a:rPr>
              <a:t>Μπ</a:t>
            </a:r>
            <a:r>
              <a:rPr lang="en-US" altLang="el-GR" sz="2800" dirty="0" err="1">
                <a:latin typeface="Times New Roman" panose="02020603050405020304" pitchFamily="18" charset="0"/>
              </a:rPr>
              <a:t>όνους</a:t>
            </a:r>
            <a:r>
              <a:rPr lang="en-US" altLang="el-GR" sz="2800" dirty="0">
                <a:latin typeface="Times New Roman" panose="02020603050405020304" pitchFamily="18" charset="0"/>
              </a:rPr>
              <a:t> π</a:t>
            </a:r>
            <a:r>
              <a:rPr lang="en-US" altLang="el-GR" sz="2800" dirty="0" err="1">
                <a:latin typeface="Times New Roman" panose="02020603050405020304" pitchFamily="18" charset="0"/>
              </a:rPr>
              <a:t>ρόσληψης</a:t>
            </a:r>
            <a:endParaRPr lang="en-US" altLang="el-GR" sz="2800" dirty="0">
              <a:latin typeface="Times New Roman" panose="02020603050405020304" pitchFamily="18" charset="0"/>
            </a:endParaRPr>
          </a:p>
          <a:p>
            <a:pPr lvl="1">
              <a:spcBef>
                <a:spcPts val="600"/>
              </a:spcBef>
              <a:buClr>
                <a:srgbClr val="17375E"/>
              </a:buClr>
              <a:buSzPct val="100000"/>
              <a:buFont typeface="Arial" panose="020B0604020202020204" pitchFamily="34" charset="0"/>
              <a:buChar char="•"/>
              <a:defRPr/>
            </a:pPr>
            <a:r>
              <a:rPr lang="el-GR" altLang="el-GR" sz="2200" dirty="0">
                <a:latin typeface="Times New Roman" panose="02020603050405020304" pitchFamily="18" charset="0"/>
              </a:rPr>
              <a:t>Αποζημίωση στελέχους για την αναστελλόμενη αποζημίωση που έχασε επειδή εγκατέλειψε τον προηγούμενο οργανισμό.</a:t>
            </a:r>
          </a:p>
          <a:p>
            <a:pPr marL="341313">
              <a:spcBef>
                <a:spcPts val="600"/>
              </a:spcBef>
              <a:buSzPct val="100000"/>
              <a:defRPr/>
            </a:pPr>
            <a:endParaRPr lang="el-GR" altLang="el-GR" sz="2400" dirty="0">
              <a:latin typeface="Times New Roman" panose="02020603050405020304" pitchFamily="18" charset="0"/>
            </a:endParaRPr>
          </a:p>
        </p:txBody>
      </p:sp>
      <p:sp>
        <p:nvSpPr>
          <p:cNvPr id="28674" name="Text Box 2">
            <a:extLst>
              <a:ext uri="{FF2B5EF4-FFF2-40B4-BE49-F238E27FC236}">
                <a16:creationId xmlns="" xmlns:a16="http://schemas.microsoft.com/office/drawing/2014/main" id="{6AAB4B23-C2AC-447E-8B4C-3FFA365C2BD3}"/>
              </a:ext>
            </a:extLst>
          </p:cNvPr>
          <p:cNvSpPr txBox="1">
            <a:spLocks noChangeArrowheads="1"/>
          </p:cNvSpPr>
          <p:nvPr/>
        </p:nvSpPr>
        <p:spPr bwMode="auto">
          <a:xfrm>
            <a:off x="3581400" y="274638"/>
            <a:ext cx="66294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eaLnBrk="1" hangingPunct="1">
              <a:buSzPct val="100000"/>
              <a:defRPr/>
            </a:pPr>
            <a:r>
              <a:rPr lang="en-US" altLang="el-GR" sz="3600">
                <a:solidFill>
                  <a:srgbClr val="17375E"/>
                </a:solidFill>
                <a:effectLst>
                  <a:outerShdw blurRad="38100" dist="38100" dir="2700000" algn="tl">
                    <a:srgbClr val="C0C0C0"/>
                  </a:outerShdw>
                </a:effectLst>
                <a:latin typeface="Times New Roman" panose="02020603050405020304" pitchFamily="18" charset="0"/>
              </a:rPr>
              <a:t>Προγράμματα αποζημίωσης ανώτατων στελεχών</a:t>
            </a:r>
          </a:p>
        </p:txBody>
      </p:sp>
      <p:sp>
        <p:nvSpPr>
          <p:cNvPr id="51204" name="Text Box 3"/>
          <p:cNvSpPr txBox="1">
            <a:spLocks noChangeArrowheads="1"/>
          </p:cNvSpPr>
          <p:nvPr/>
        </p:nvSpPr>
        <p:spPr bwMode="auto">
          <a:xfrm>
            <a:off x="8077200" y="6356351"/>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Times New Roman" panose="02020603050405020304" pitchFamily="18"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9pPr>
          </a:lstStyle>
          <a:p>
            <a:pPr algn="r" eaLnBrk="1" hangingPunct="1">
              <a:spcBef>
                <a:spcPct val="0"/>
              </a:spcBef>
              <a:buClrTx/>
              <a:buFontTx/>
              <a:buNone/>
            </a:pPr>
            <a:fld id="{9832CC1C-7897-418E-BAEE-3A9A22E21C0D}" type="slidenum">
              <a:rPr lang="en-US" altLang="el-GR" sz="1200">
                <a:solidFill>
                  <a:srgbClr val="17375E"/>
                </a:solidFill>
                <a:cs typeface="Times New Roman" panose="02020603050405020304" pitchFamily="18" charset="0"/>
              </a:rPr>
              <a:pPr algn="r" eaLnBrk="1" hangingPunct="1">
                <a:spcBef>
                  <a:spcPct val="0"/>
                </a:spcBef>
                <a:buClrTx/>
                <a:buFontTx/>
                <a:buNone/>
              </a:pPr>
              <a:t>14</a:t>
            </a:fld>
            <a:endParaRPr lang="en-US" altLang="el-GR" sz="1200">
              <a:solidFill>
                <a:srgbClr val="17375E"/>
              </a:solidFill>
              <a:cs typeface="Times New Roman" panose="02020603050405020304" pitchFamily="18" charset="0"/>
            </a:endParaRPr>
          </a:p>
        </p:txBody>
      </p:sp>
    </p:spTree>
    <p:extLst>
      <p:ext uri="{BB962C8B-B14F-4D97-AF65-F5344CB8AC3E}">
        <p14:creationId xmlns:p14="http://schemas.microsoft.com/office/powerpoint/2010/main" val="193991442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 Box 1">
            <a:extLst>
              <a:ext uri="{FF2B5EF4-FFF2-40B4-BE49-F238E27FC236}">
                <a16:creationId xmlns="" xmlns:a16="http://schemas.microsoft.com/office/drawing/2014/main" id="{1396078E-2E34-4E75-9531-56449BE97AE9}"/>
              </a:ext>
            </a:extLst>
          </p:cNvPr>
          <p:cNvSpPr txBox="1">
            <a:spLocks noChangeArrowheads="1"/>
          </p:cNvSpPr>
          <p:nvPr/>
        </p:nvSpPr>
        <p:spPr bwMode="auto">
          <a:xfrm>
            <a:off x="3581400" y="274638"/>
            <a:ext cx="66294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eaLnBrk="1" hangingPunct="1">
              <a:buSzPct val="100000"/>
              <a:defRPr/>
            </a:pPr>
            <a:r>
              <a:rPr lang="en-US" altLang="el-GR" sz="3600">
                <a:solidFill>
                  <a:srgbClr val="17375E"/>
                </a:solidFill>
                <a:effectLst>
                  <a:outerShdw blurRad="38100" dist="38100" dir="2700000" algn="tl">
                    <a:srgbClr val="C0C0C0"/>
                  </a:outerShdw>
                </a:effectLst>
                <a:latin typeface="Times New Roman" panose="02020603050405020304" pitchFamily="18" charset="0"/>
              </a:rPr>
              <a:t>Προγράμματα αποζημίωσης ανώτατων στελεχών</a:t>
            </a:r>
          </a:p>
        </p:txBody>
      </p:sp>
      <p:sp>
        <p:nvSpPr>
          <p:cNvPr id="53251" name="Text Box 2"/>
          <p:cNvSpPr txBox="1">
            <a:spLocks noChangeArrowheads="1"/>
          </p:cNvSpPr>
          <p:nvPr/>
        </p:nvSpPr>
        <p:spPr bwMode="auto">
          <a:xfrm>
            <a:off x="8077200" y="6356351"/>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Times New Roman" panose="02020603050405020304" pitchFamily="18"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9pPr>
          </a:lstStyle>
          <a:p>
            <a:pPr algn="r" eaLnBrk="1" hangingPunct="1">
              <a:spcBef>
                <a:spcPct val="0"/>
              </a:spcBef>
              <a:buClrTx/>
              <a:buFontTx/>
              <a:buNone/>
            </a:pPr>
            <a:fld id="{CA5B6654-6102-4AE3-9CA6-2F8F13E12CC9}" type="slidenum">
              <a:rPr lang="en-US" altLang="el-GR" sz="1200">
                <a:solidFill>
                  <a:srgbClr val="17375E"/>
                </a:solidFill>
                <a:cs typeface="Times New Roman" panose="02020603050405020304" pitchFamily="18" charset="0"/>
              </a:rPr>
              <a:pPr algn="r" eaLnBrk="1" hangingPunct="1">
                <a:spcBef>
                  <a:spcPct val="0"/>
                </a:spcBef>
                <a:buClrTx/>
                <a:buFontTx/>
                <a:buNone/>
              </a:pPr>
              <a:t>15</a:t>
            </a:fld>
            <a:endParaRPr lang="en-US" altLang="el-GR" sz="1200">
              <a:solidFill>
                <a:srgbClr val="17375E"/>
              </a:solidFill>
              <a:cs typeface="Times New Roman" panose="02020603050405020304" pitchFamily="18" charset="0"/>
            </a:endParaRPr>
          </a:p>
        </p:txBody>
      </p:sp>
      <p:grpSp>
        <p:nvGrpSpPr>
          <p:cNvPr id="29700" name="Group 4"/>
          <p:cNvGrpSpPr>
            <a:grpSpLocks/>
          </p:cNvGrpSpPr>
          <p:nvPr/>
        </p:nvGrpSpPr>
        <p:grpSpPr bwMode="auto">
          <a:xfrm>
            <a:off x="2311400" y="4533900"/>
            <a:ext cx="2173288" cy="585788"/>
            <a:chOff x="496" y="2856"/>
            <a:chExt cx="1369" cy="369"/>
          </a:xfrm>
        </p:grpSpPr>
        <p:sp>
          <p:nvSpPr>
            <p:cNvPr id="53283" name="AutoShape 5"/>
            <p:cNvSpPr>
              <a:spLocks noChangeArrowheads="1"/>
            </p:cNvSpPr>
            <p:nvPr/>
          </p:nvSpPr>
          <p:spPr bwMode="auto">
            <a:xfrm>
              <a:off x="496" y="2856"/>
              <a:ext cx="1369" cy="369"/>
            </a:xfrm>
            <a:prstGeom prst="wedgeRectCallout">
              <a:avLst>
                <a:gd name="adj1" fmla="val 78917"/>
                <a:gd name="adj2" fmla="val -39009"/>
              </a:avLst>
            </a:prstGeom>
            <a:solidFill>
              <a:srgbClr val="95B3D7"/>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sp>
          <p:nvSpPr>
            <p:cNvPr id="53284" name="Rectangle 6"/>
            <p:cNvSpPr>
              <a:spLocks noChangeArrowheads="1"/>
            </p:cNvSpPr>
            <p:nvPr/>
          </p:nvSpPr>
          <p:spPr bwMode="auto">
            <a:xfrm>
              <a:off x="498" y="2949"/>
              <a:ext cx="1360" cy="214"/>
            </a:xfrm>
            <a:prstGeom prst="rect">
              <a:avLst/>
            </a:prstGeom>
            <a:solidFill>
              <a:srgbClr val="95B3D7"/>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42900" indent="-336550">
                <a:spcBef>
                  <a:spcPts val="8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3200">
                  <a:solidFill>
                    <a:srgbClr val="000000"/>
                  </a:solidFill>
                  <a:latin typeface="Times New Roman" panose="02020603050405020304" pitchFamily="18"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800">
                  <a:solidFill>
                    <a:srgbClr val="000000"/>
                  </a:solidFill>
                  <a:latin typeface="Times New Roman" panose="02020603050405020304" pitchFamily="18"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Times New Roman" panose="02020603050405020304" pitchFamily="18"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Times New Roman" panose="02020603050405020304" pitchFamily="18"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Times New Roman" panose="02020603050405020304" pitchFamily="18" charset="0"/>
                  <a:ea typeface="Microsoft YaHei" panose="020B0503020204020204" pitchFamily="34" charset="-122"/>
                </a:defRPr>
              </a:lvl9pPr>
            </a:lstStyle>
            <a:p>
              <a:pPr algn="ctr" eaLnBrk="1" hangingPunct="1">
                <a:lnSpc>
                  <a:spcPct val="80000"/>
                </a:lnSpc>
                <a:spcBef>
                  <a:spcPct val="0"/>
                </a:spcBef>
                <a:buClrTx/>
                <a:buFontTx/>
                <a:buNone/>
              </a:pPr>
              <a:r>
                <a:rPr lang="en-US" altLang="el-GR" sz="1600">
                  <a:latin typeface="Arial" panose="020B0604020202020204" pitchFamily="34" charset="0"/>
                  <a:cs typeface="Times New Roman" panose="02020603050405020304" pitchFamily="18" charset="0"/>
                </a:rPr>
                <a:t>Βοήθεια σε υποθήκες</a:t>
              </a:r>
            </a:p>
          </p:txBody>
        </p:sp>
      </p:grpSp>
      <p:sp>
        <p:nvSpPr>
          <p:cNvPr id="29703" name="Text Box 7"/>
          <p:cNvSpPr txBox="1">
            <a:spLocks noChangeArrowheads="1"/>
          </p:cNvSpPr>
          <p:nvPr/>
        </p:nvSpPr>
        <p:spPr bwMode="auto">
          <a:xfrm>
            <a:off x="2770188" y="1449389"/>
            <a:ext cx="6246812" cy="338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Times New Roman" panose="02020603050405020304" pitchFamily="18"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9pPr>
          </a:lstStyle>
          <a:p>
            <a:pPr>
              <a:lnSpc>
                <a:spcPct val="80000"/>
              </a:lnSpc>
              <a:spcBef>
                <a:spcPts val="500"/>
              </a:spcBef>
              <a:buClrTx/>
            </a:pPr>
            <a:r>
              <a:rPr lang="el-GR" altLang="el-GR" sz="2000" b="1">
                <a:latin typeface="Arial" panose="020B0604020202020204" pitchFamily="34" charset="0"/>
                <a:cs typeface="Times New Roman" panose="02020603050405020304" pitchFamily="18" charset="0"/>
              </a:rPr>
              <a:t>Πρόσθετα μη οικονομικά προνόμια αποζημίωσης </a:t>
            </a:r>
          </a:p>
        </p:txBody>
      </p:sp>
      <p:grpSp>
        <p:nvGrpSpPr>
          <p:cNvPr id="29704" name="Group 8"/>
          <p:cNvGrpSpPr>
            <a:grpSpLocks/>
          </p:cNvGrpSpPr>
          <p:nvPr/>
        </p:nvGrpSpPr>
        <p:grpSpPr bwMode="auto">
          <a:xfrm>
            <a:off x="4908551" y="3095626"/>
            <a:ext cx="2443163" cy="1789113"/>
            <a:chOff x="2132" y="1950"/>
            <a:chExt cx="1539" cy="1127"/>
          </a:xfrm>
        </p:grpSpPr>
        <p:sp>
          <p:nvSpPr>
            <p:cNvPr id="53281" name="Oval 9"/>
            <p:cNvSpPr>
              <a:spLocks noChangeArrowheads="1"/>
            </p:cNvSpPr>
            <p:nvPr/>
          </p:nvSpPr>
          <p:spPr bwMode="auto">
            <a:xfrm>
              <a:off x="2132" y="1950"/>
              <a:ext cx="1539" cy="1127"/>
            </a:xfrm>
            <a:prstGeom prst="ellipse">
              <a:avLst/>
            </a:prstGeom>
            <a:solidFill>
              <a:srgbClr val="1F497D"/>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sp>
          <p:nvSpPr>
            <p:cNvPr id="53282" name="Text Box 10"/>
            <p:cNvSpPr txBox="1">
              <a:spLocks noChangeArrowheads="1"/>
            </p:cNvSpPr>
            <p:nvPr/>
          </p:nvSpPr>
          <p:spPr bwMode="auto">
            <a:xfrm>
              <a:off x="2324" y="2167"/>
              <a:ext cx="1128" cy="617"/>
            </a:xfrm>
            <a:prstGeom prst="rect">
              <a:avLst/>
            </a:prstGeom>
            <a:solidFill>
              <a:srgbClr val="1F497D"/>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Times New Roman" panose="02020603050405020304" pitchFamily="18"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9pPr>
            </a:lstStyle>
            <a:p>
              <a:pPr algn="ctr" eaLnBrk="1" hangingPunct="1">
                <a:lnSpc>
                  <a:spcPct val="80000"/>
                </a:lnSpc>
                <a:spcBef>
                  <a:spcPct val="0"/>
                </a:spcBef>
                <a:buClrTx/>
                <a:buFontTx/>
                <a:buNone/>
              </a:pPr>
              <a:r>
                <a:rPr lang="el-GR" altLang="el-GR" sz="1800">
                  <a:solidFill>
                    <a:srgbClr val="FFFFFF"/>
                  </a:solidFill>
                  <a:latin typeface="Arial" panose="020B0604020202020204" pitchFamily="34" charset="0"/>
                  <a:cs typeface="Times New Roman" panose="02020603050405020304" pitchFamily="18" charset="0"/>
                </a:rPr>
                <a:t>Τα ειδικά προνόμια μπορεί να περιλαμβάνουν </a:t>
              </a:r>
            </a:p>
            <a:p>
              <a:pPr algn="ctr" eaLnBrk="1" hangingPunct="1">
                <a:lnSpc>
                  <a:spcPct val="80000"/>
                </a:lnSpc>
                <a:spcBef>
                  <a:spcPct val="0"/>
                </a:spcBef>
                <a:buClrTx/>
                <a:buFontTx/>
                <a:buNone/>
              </a:pPr>
              <a:endParaRPr lang="el-GR" altLang="el-GR" sz="1800">
                <a:solidFill>
                  <a:srgbClr val="FFFFFF"/>
                </a:solidFill>
                <a:latin typeface="Arial" panose="020B0604020202020204" pitchFamily="34" charset="0"/>
                <a:cs typeface="Times New Roman" panose="02020603050405020304" pitchFamily="18" charset="0"/>
              </a:endParaRPr>
            </a:p>
          </p:txBody>
        </p:sp>
      </p:grpSp>
      <p:grpSp>
        <p:nvGrpSpPr>
          <p:cNvPr id="29707" name="Group 11"/>
          <p:cNvGrpSpPr>
            <a:grpSpLocks/>
          </p:cNvGrpSpPr>
          <p:nvPr/>
        </p:nvGrpSpPr>
        <p:grpSpPr bwMode="auto">
          <a:xfrm>
            <a:off x="6894513" y="1944688"/>
            <a:ext cx="2159000" cy="425450"/>
            <a:chOff x="3383" y="1225"/>
            <a:chExt cx="1360" cy="268"/>
          </a:xfrm>
        </p:grpSpPr>
        <p:sp>
          <p:nvSpPr>
            <p:cNvPr id="53279" name="AutoShape 12"/>
            <p:cNvSpPr>
              <a:spLocks noChangeArrowheads="1"/>
            </p:cNvSpPr>
            <p:nvPr/>
          </p:nvSpPr>
          <p:spPr bwMode="auto">
            <a:xfrm>
              <a:off x="3383" y="1225"/>
              <a:ext cx="1360" cy="268"/>
            </a:xfrm>
            <a:prstGeom prst="wedgeRectCallout">
              <a:avLst>
                <a:gd name="adj1" fmla="val -48315"/>
                <a:gd name="adj2" fmla="val 207352"/>
              </a:avLst>
            </a:prstGeom>
            <a:solidFill>
              <a:srgbClr val="95B3D7"/>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sp>
          <p:nvSpPr>
            <p:cNvPr id="53280" name="Text Box 13"/>
            <p:cNvSpPr txBox="1">
              <a:spLocks noChangeArrowheads="1"/>
            </p:cNvSpPr>
            <p:nvPr/>
          </p:nvSpPr>
          <p:spPr bwMode="auto">
            <a:xfrm>
              <a:off x="3510" y="1248"/>
              <a:ext cx="1142" cy="208"/>
            </a:xfrm>
            <a:prstGeom prst="rect">
              <a:avLst/>
            </a:prstGeom>
            <a:solidFill>
              <a:srgbClr val="95B3D7"/>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Times New Roman" panose="02020603050405020304" pitchFamily="18"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9pPr>
            </a:lstStyle>
            <a:p>
              <a:pPr algn="ctr" eaLnBrk="1" hangingPunct="1">
                <a:spcBef>
                  <a:spcPct val="0"/>
                </a:spcBef>
                <a:buClrTx/>
                <a:buFontTx/>
                <a:buNone/>
              </a:pPr>
              <a:r>
                <a:rPr lang="el-GR" altLang="el-GR" sz="1600">
                  <a:latin typeface="Arial" panose="020B0604020202020204" pitchFamily="34" charset="0"/>
                  <a:cs typeface="Times New Roman" panose="02020603050405020304" pitchFamily="18" charset="0"/>
                </a:rPr>
                <a:t>Πληρωμένη ασφάλεια ζωής</a:t>
              </a:r>
            </a:p>
          </p:txBody>
        </p:sp>
      </p:grpSp>
      <p:sp>
        <p:nvSpPr>
          <p:cNvPr id="29710" name="AutoShape 14"/>
          <p:cNvSpPr>
            <a:spLocks noChangeArrowheads="1"/>
          </p:cNvSpPr>
          <p:nvPr/>
        </p:nvSpPr>
        <p:spPr bwMode="auto">
          <a:xfrm>
            <a:off x="5060951" y="1952626"/>
            <a:ext cx="1668463" cy="633413"/>
          </a:xfrm>
          <a:prstGeom prst="wedgeRectCallout">
            <a:avLst>
              <a:gd name="adj1" fmla="val -4995"/>
              <a:gd name="adj2" fmla="val 153009"/>
            </a:avLst>
          </a:prstGeom>
          <a:solidFill>
            <a:srgbClr val="95B3D7"/>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Times New Roman" panose="02020603050405020304" pitchFamily="18"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9pPr>
          </a:lstStyle>
          <a:p>
            <a:pPr algn="ctr" eaLnBrk="1" hangingPunct="1">
              <a:spcBef>
                <a:spcPct val="0"/>
              </a:spcBef>
              <a:buClrTx/>
              <a:buFontTx/>
              <a:buNone/>
            </a:pPr>
            <a:r>
              <a:rPr lang="el-GR" altLang="el-GR" sz="1600">
                <a:latin typeface="Arial" panose="020B0604020202020204" pitchFamily="34" charset="0"/>
                <a:cs typeface="Times New Roman" panose="02020603050405020304" pitchFamily="18" charset="0"/>
              </a:rPr>
              <a:t>Μέλος λέσχης</a:t>
            </a:r>
          </a:p>
        </p:txBody>
      </p:sp>
      <p:grpSp>
        <p:nvGrpSpPr>
          <p:cNvPr id="29711" name="Group 15"/>
          <p:cNvGrpSpPr>
            <a:grpSpLocks/>
          </p:cNvGrpSpPr>
          <p:nvPr/>
        </p:nvGrpSpPr>
        <p:grpSpPr bwMode="auto">
          <a:xfrm>
            <a:off x="7893050" y="5146675"/>
            <a:ext cx="2159000" cy="425450"/>
            <a:chOff x="4012" y="3242"/>
            <a:chExt cx="1360" cy="268"/>
          </a:xfrm>
        </p:grpSpPr>
        <p:sp>
          <p:nvSpPr>
            <p:cNvPr id="53277" name="AutoShape 16"/>
            <p:cNvSpPr>
              <a:spLocks noChangeArrowheads="1"/>
            </p:cNvSpPr>
            <p:nvPr/>
          </p:nvSpPr>
          <p:spPr bwMode="auto">
            <a:xfrm>
              <a:off x="4012" y="3242"/>
              <a:ext cx="1360" cy="268"/>
            </a:xfrm>
            <a:prstGeom prst="wedgeRectCallout">
              <a:avLst>
                <a:gd name="adj1" fmla="val -80426"/>
                <a:gd name="adj2" fmla="val -173528"/>
              </a:avLst>
            </a:prstGeom>
            <a:solidFill>
              <a:srgbClr val="95B3D7"/>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sp>
          <p:nvSpPr>
            <p:cNvPr id="53278" name="Rectangle 17"/>
            <p:cNvSpPr>
              <a:spLocks noChangeArrowheads="1"/>
            </p:cNvSpPr>
            <p:nvPr/>
          </p:nvSpPr>
          <p:spPr bwMode="auto">
            <a:xfrm>
              <a:off x="4126" y="3285"/>
              <a:ext cx="1143" cy="177"/>
            </a:xfrm>
            <a:prstGeom prst="rect">
              <a:avLst/>
            </a:prstGeom>
            <a:solidFill>
              <a:srgbClr val="95B3D7"/>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Times New Roman" panose="02020603050405020304" pitchFamily="18"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9pPr>
            </a:lstStyle>
            <a:p>
              <a:pPr algn="ctr" eaLnBrk="1" hangingPunct="1">
                <a:lnSpc>
                  <a:spcPct val="80000"/>
                </a:lnSpc>
                <a:spcBef>
                  <a:spcPct val="0"/>
                </a:spcBef>
                <a:buClrTx/>
                <a:buFontTx/>
                <a:buNone/>
              </a:pPr>
              <a:r>
                <a:rPr lang="el-GR" altLang="el-GR" sz="1600">
                  <a:latin typeface="Arial" panose="020B0604020202020204" pitchFamily="34" charset="0"/>
                  <a:cs typeface="Times New Roman" panose="02020603050405020304" pitchFamily="18" charset="0"/>
                </a:rPr>
                <a:t>Λογαριασμοί εξόδων</a:t>
              </a:r>
            </a:p>
          </p:txBody>
        </p:sp>
      </p:grpSp>
      <p:grpSp>
        <p:nvGrpSpPr>
          <p:cNvPr id="29714" name="Group 18"/>
          <p:cNvGrpSpPr>
            <a:grpSpLocks/>
          </p:cNvGrpSpPr>
          <p:nvPr/>
        </p:nvGrpSpPr>
        <p:grpSpPr bwMode="auto">
          <a:xfrm>
            <a:off x="2386014" y="2286000"/>
            <a:ext cx="2522537" cy="596900"/>
            <a:chOff x="543" y="1440"/>
            <a:chExt cx="1589" cy="376"/>
          </a:xfrm>
        </p:grpSpPr>
        <p:sp>
          <p:nvSpPr>
            <p:cNvPr id="53275" name="AutoShape 19"/>
            <p:cNvSpPr>
              <a:spLocks noChangeArrowheads="1"/>
            </p:cNvSpPr>
            <p:nvPr/>
          </p:nvSpPr>
          <p:spPr bwMode="auto">
            <a:xfrm>
              <a:off x="543" y="1440"/>
              <a:ext cx="1589" cy="376"/>
            </a:xfrm>
            <a:prstGeom prst="wedgeRectCallout">
              <a:avLst>
                <a:gd name="adj1" fmla="val 61611"/>
                <a:gd name="adj2" fmla="val 152370"/>
              </a:avLst>
            </a:prstGeom>
            <a:solidFill>
              <a:srgbClr val="95B3D7"/>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sp>
          <p:nvSpPr>
            <p:cNvPr id="53276" name="Rectangle 20"/>
            <p:cNvSpPr>
              <a:spLocks noChangeArrowheads="1"/>
            </p:cNvSpPr>
            <p:nvPr/>
          </p:nvSpPr>
          <p:spPr bwMode="auto">
            <a:xfrm>
              <a:off x="624" y="1477"/>
              <a:ext cx="1468" cy="300"/>
            </a:xfrm>
            <a:prstGeom prst="rect">
              <a:avLst/>
            </a:prstGeom>
            <a:solidFill>
              <a:srgbClr val="95B3D7"/>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42900" indent="-342900">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Times New Roman" panose="02020603050405020304" pitchFamily="18"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9pPr>
            </a:lstStyle>
            <a:p>
              <a:pPr marL="0" lvl="1" algn="ctr">
                <a:lnSpc>
                  <a:spcPct val="80000"/>
                </a:lnSpc>
                <a:spcBef>
                  <a:spcPct val="0"/>
                </a:spcBef>
                <a:buClrTx/>
              </a:pPr>
              <a:r>
                <a:rPr lang="el-GR" altLang="el-GR" sz="1600">
                  <a:latin typeface="Arial" panose="020B0604020202020204" pitchFamily="34" charset="0"/>
                  <a:cs typeface="Times New Roman" panose="02020603050405020304" pitchFamily="18" charset="0"/>
                </a:rPr>
                <a:t>Δωρεάν οικονομικές νομικές, φορολογικές συμβουλές</a:t>
              </a:r>
              <a:br>
                <a:rPr lang="el-GR" altLang="el-GR" sz="1600">
                  <a:latin typeface="Arial" panose="020B0604020202020204" pitchFamily="34" charset="0"/>
                  <a:cs typeface="Times New Roman" panose="02020603050405020304" pitchFamily="18" charset="0"/>
                </a:rPr>
              </a:br>
              <a:endParaRPr lang="el-GR" altLang="el-GR" sz="1600">
                <a:latin typeface="Arial" panose="020B0604020202020204" pitchFamily="34" charset="0"/>
                <a:cs typeface="Times New Roman" panose="02020603050405020304" pitchFamily="18" charset="0"/>
              </a:endParaRPr>
            </a:p>
          </p:txBody>
        </p:sp>
      </p:grpSp>
      <p:grpSp>
        <p:nvGrpSpPr>
          <p:cNvPr id="29717" name="Group 21"/>
          <p:cNvGrpSpPr>
            <a:grpSpLocks/>
          </p:cNvGrpSpPr>
          <p:nvPr/>
        </p:nvGrpSpPr>
        <p:grpSpPr bwMode="auto">
          <a:xfrm>
            <a:off x="3071813" y="5813425"/>
            <a:ext cx="1835150" cy="425450"/>
            <a:chOff x="975" y="3662"/>
            <a:chExt cx="1156" cy="268"/>
          </a:xfrm>
        </p:grpSpPr>
        <p:sp>
          <p:nvSpPr>
            <p:cNvPr id="53273" name="AutoShape 22"/>
            <p:cNvSpPr>
              <a:spLocks noChangeArrowheads="1"/>
            </p:cNvSpPr>
            <p:nvPr/>
          </p:nvSpPr>
          <p:spPr bwMode="auto">
            <a:xfrm>
              <a:off x="975" y="3662"/>
              <a:ext cx="1156" cy="268"/>
            </a:xfrm>
            <a:prstGeom prst="wedgeRectCallout">
              <a:avLst>
                <a:gd name="adj1" fmla="val 77588"/>
                <a:gd name="adj2" fmla="val -253676"/>
              </a:avLst>
            </a:prstGeom>
            <a:solidFill>
              <a:srgbClr val="95B3D7"/>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sp>
          <p:nvSpPr>
            <p:cNvPr id="53274" name="Rectangle 23"/>
            <p:cNvSpPr>
              <a:spLocks noChangeArrowheads="1"/>
            </p:cNvSpPr>
            <p:nvPr/>
          </p:nvSpPr>
          <p:spPr bwMode="auto">
            <a:xfrm>
              <a:off x="1079" y="3687"/>
              <a:ext cx="909" cy="208"/>
            </a:xfrm>
            <a:prstGeom prst="rect">
              <a:avLst/>
            </a:prstGeom>
            <a:solidFill>
              <a:srgbClr val="95B3D7"/>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Times New Roman" panose="02020603050405020304" pitchFamily="18"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9pPr>
            </a:lstStyle>
            <a:p>
              <a:pPr algn="ctr" eaLnBrk="1" hangingPunct="1">
                <a:spcBef>
                  <a:spcPct val="0"/>
                </a:spcBef>
                <a:buClrTx/>
                <a:buFontTx/>
                <a:buNone/>
              </a:pPr>
              <a:r>
                <a:rPr lang="en-US" altLang="el-GR" sz="1600">
                  <a:latin typeface="Arial" panose="020B0604020202020204" pitchFamily="34" charset="0"/>
                  <a:cs typeface="Times New Roman" panose="02020603050405020304" pitchFamily="18" charset="0"/>
                </a:rPr>
                <a:t>Εταιρικά αυτοκίνητα</a:t>
              </a:r>
            </a:p>
          </p:txBody>
        </p:sp>
      </p:grpSp>
      <p:grpSp>
        <p:nvGrpSpPr>
          <p:cNvPr id="29720" name="Group 24"/>
          <p:cNvGrpSpPr>
            <a:grpSpLocks/>
          </p:cNvGrpSpPr>
          <p:nvPr/>
        </p:nvGrpSpPr>
        <p:grpSpPr bwMode="auto">
          <a:xfrm>
            <a:off x="5900739" y="5778500"/>
            <a:ext cx="2039937" cy="655638"/>
            <a:chOff x="2757" y="3640"/>
            <a:chExt cx="1285" cy="413"/>
          </a:xfrm>
        </p:grpSpPr>
        <p:sp>
          <p:nvSpPr>
            <p:cNvPr id="53271" name="AutoShape 25"/>
            <p:cNvSpPr>
              <a:spLocks noChangeArrowheads="1"/>
            </p:cNvSpPr>
            <p:nvPr/>
          </p:nvSpPr>
          <p:spPr bwMode="auto">
            <a:xfrm>
              <a:off x="2757" y="3640"/>
              <a:ext cx="1285" cy="413"/>
            </a:xfrm>
            <a:prstGeom prst="wedgeRectCallout">
              <a:avLst>
                <a:gd name="adj1" fmla="val -36347"/>
                <a:gd name="adj2" fmla="val -164630"/>
              </a:avLst>
            </a:prstGeom>
            <a:solidFill>
              <a:srgbClr val="95B3D7"/>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sp>
          <p:nvSpPr>
            <p:cNvPr id="53272" name="Rectangle 26"/>
            <p:cNvSpPr>
              <a:spLocks noChangeArrowheads="1"/>
            </p:cNvSpPr>
            <p:nvPr/>
          </p:nvSpPr>
          <p:spPr bwMode="auto">
            <a:xfrm>
              <a:off x="2776" y="3660"/>
              <a:ext cx="1216" cy="362"/>
            </a:xfrm>
            <a:prstGeom prst="rect">
              <a:avLst/>
            </a:prstGeom>
            <a:solidFill>
              <a:srgbClr val="95B3D7"/>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Times New Roman" panose="02020603050405020304" pitchFamily="18"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9pPr>
            </a:lstStyle>
            <a:p>
              <a:pPr algn="ctr" eaLnBrk="1" hangingPunct="1">
                <a:spcBef>
                  <a:spcPct val="0"/>
                </a:spcBef>
                <a:buClrTx/>
                <a:buFontTx/>
                <a:buNone/>
              </a:pPr>
              <a:r>
                <a:rPr lang="el-GR" altLang="el-GR" sz="1600">
                  <a:latin typeface="Arial" panose="020B0604020202020204" pitchFamily="34" charset="0"/>
                  <a:cs typeface="Times New Roman" panose="02020603050405020304" pitchFamily="18" charset="0"/>
                </a:rPr>
                <a:t>Πρόσθετη ασφάλιση αναπηρίας </a:t>
              </a:r>
            </a:p>
          </p:txBody>
        </p:sp>
      </p:grpSp>
      <p:grpSp>
        <p:nvGrpSpPr>
          <p:cNvPr id="29723" name="Group 27"/>
          <p:cNvGrpSpPr>
            <a:grpSpLocks/>
          </p:cNvGrpSpPr>
          <p:nvPr/>
        </p:nvGrpSpPr>
        <p:grpSpPr bwMode="auto">
          <a:xfrm>
            <a:off x="2276475" y="3403601"/>
            <a:ext cx="1244600" cy="652463"/>
            <a:chOff x="474" y="2144"/>
            <a:chExt cx="784" cy="411"/>
          </a:xfrm>
        </p:grpSpPr>
        <p:sp>
          <p:nvSpPr>
            <p:cNvPr id="53269" name="AutoShape 28"/>
            <p:cNvSpPr>
              <a:spLocks noChangeArrowheads="1"/>
            </p:cNvSpPr>
            <p:nvPr/>
          </p:nvSpPr>
          <p:spPr bwMode="auto">
            <a:xfrm>
              <a:off x="474" y="2144"/>
              <a:ext cx="784" cy="411"/>
            </a:xfrm>
            <a:prstGeom prst="wedgeRectCallout">
              <a:avLst>
                <a:gd name="adj1" fmla="val 161546"/>
                <a:gd name="adj2" fmla="val 13134"/>
              </a:avLst>
            </a:prstGeom>
            <a:solidFill>
              <a:srgbClr val="95B3D7"/>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sp>
          <p:nvSpPr>
            <p:cNvPr id="53270" name="Rectangle 29"/>
            <p:cNvSpPr>
              <a:spLocks noChangeArrowheads="1"/>
            </p:cNvSpPr>
            <p:nvPr/>
          </p:nvSpPr>
          <p:spPr bwMode="auto">
            <a:xfrm>
              <a:off x="516" y="2163"/>
              <a:ext cx="739" cy="362"/>
            </a:xfrm>
            <a:prstGeom prst="rect">
              <a:avLst/>
            </a:prstGeom>
            <a:solidFill>
              <a:srgbClr val="95B3D7"/>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Times New Roman" panose="02020603050405020304" pitchFamily="18"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9pPr>
            </a:lstStyle>
            <a:p>
              <a:pPr algn="ctr" eaLnBrk="1" hangingPunct="1">
                <a:spcBef>
                  <a:spcPct val="0"/>
                </a:spcBef>
                <a:buClrTx/>
                <a:buFontTx/>
                <a:buNone/>
              </a:pPr>
              <a:r>
                <a:rPr lang="en-US" altLang="el-GR" sz="1600">
                  <a:latin typeface="Arial" panose="020B0604020202020204" pitchFamily="34" charset="0"/>
                  <a:cs typeface="Times New Roman" panose="02020603050405020304" pitchFamily="18" charset="0"/>
                </a:rPr>
                <a:t>Άτοκα δάνεια</a:t>
              </a:r>
            </a:p>
          </p:txBody>
        </p:sp>
      </p:grpSp>
      <p:grpSp>
        <p:nvGrpSpPr>
          <p:cNvPr id="29726" name="Group 30"/>
          <p:cNvGrpSpPr>
            <a:grpSpLocks/>
          </p:cNvGrpSpPr>
          <p:nvPr/>
        </p:nvGrpSpPr>
        <p:grpSpPr bwMode="auto">
          <a:xfrm>
            <a:off x="8367713" y="2757489"/>
            <a:ext cx="2043112" cy="625475"/>
            <a:chOff x="4311" y="1737"/>
            <a:chExt cx="1287" cy="394"/>
          </a:xfrm>
        </p:grpSpPr>
        <p:sp>
          <p:nvSpPr>
            <p:cNvPr id="53267" name="AutoShape 31"/>
            <p:cNvSpPr>
              <a:spLocks noChangeArrowheads="1"/>
            </p:cNvSpPr>
            <p:nvPr/>
          </p:nvSpPr>
          <p:spPr bwMode="auto">
            <a:xfrm>
              <a:off x="4311" y="1737"/>
              <a:ext cx="1287" cy="394"/>
            </a:xfrm>
            <a:prstGeom prst="wedgeRectCallout">
              <a:avLst>
                <a:gd name="adj1" fmla="val -94694"/>
                <a:gd name="adj2" fmla="val 75125"/>
              </a:avLst>
            </a:prstGeom>
            <a:solidFill>
              <a:srgbClr val="95B3D7"/>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sp>
          <p:nvSpPr>
            <p:cNvPr id="53268" name="Text Box 32"/>
            <p:cNvSpPr txBox="1">
              <a:spLocks noChangeArrowheads="1"/>
            </p:cNvSpPr>
            <p:nvPr/>
          </p:nvSpPr>
          <p:spPr bwMode="auto">
            <a:xfrm>
              <a:off x="4335" y="1740"/>
              <a:ext cx="1257" cy="362"/>
            </a:xfrm>
            <a:prstGeom prst="rect">
              <a:avLst/>
            </a:prstGeom>
            <a:solidFill>
              <a:srgbClr val="95B3D7"/>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Times New Roman" panose="02020603050405020304" pitchFamily="18"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9pPr>
            </a:lstStyle>
            <a:p>
              <a:pPr algn="ctr" eaLnBrk="1" hangingPunct="1">
                <a:spcBef>
                  <a:spcPct val="0"/>
                </a:spcBef>
                <a:buClrTx/>
                <a:buFontTx/>
                <a:buNone/>
              </a:pPr>
              <a:r>
                <a:rPr lang="el-GR" altLang="el-GR" sz="1600">
                  <a:latin typeface="Arial" panose="020B0604020202020204" pitchFamily="34" charset="0"/>
                  <a:cs typeface="Times New Roman" panose="02020603050405020304" pitchFamily="18" charset="0"/>
                </a:rPr>
                <a:t>Πρόσθετοι λογαριασμοί συνταξιοδότησης</a:t>
              </a:r>
            </a:p>
          </p:txBody>
        </p:sp>
      </p:grpSp>
      <p:grpSp>
        <p:nvGrpSpPr>
          <p:cNvPr id="29729" name="Group 33"/>
          <p:cNvGrpSpPr>
            <a:grpSpLocks/>
          </p:cNvGrpSpPr>
          <p:nvPr/>
        </p:nvGrpSpPr>
        <p:grpSpPr bwMode="auto">
          <a:xfrm>
            <a:off x="8156576" y="3879850"/>
            <a:ext cx="2200275" cy="674688"/>
            <a:chOff x="4178" y="2444"/>
            <a:chExt cx="1386" cy="425"/>
          </a:xfrm>
        </p:grpSpPr>
        <p:sp>
          <p:nvSpPr>
            <p:cNvPr id="53265" name="AutoShape 34"/>
            <p:cNvSpPr>
              <a:spLocks noChangeArrowheads="1"/>
            </p:cNvSpPr>
            <p:nvPr/>
          </p:nvSpPr>
          <p:spPr bwMode="auto">
            <a:xfrm>
              <a:off x="4178" y="2444"/>
              <a:ext cx="1386" cy="425"/>
            </a:xfrm>
            <a:prstGeom prst="wedgeRectCallout">
              <a:avLst>
                <a:gd name="adj1" fmla="val -93454"/>
                <a:gd name="adj2" fmla="val -20162"/>
              </a:avLst>
            </a:prstGeom>
            <a:solidFill>
              <a:srgbClr val="95B3D7"/>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sp>
          <p:nvSpPr>
            <p:cNvPr id="53266" name="Rectangle 35"/>
            <p:cNvSpPr>
              <a:spLocks noChangeArrowheads="1"/>
            </p:cNvSpPr>
            <p:nvPr/>
          </p:nvSpPr>
          <p:spPr bwMode="auto">
            <a:xfrm>
              <a:off x="4223" y="2460"/>
              <a:ext cx="1341" cy="362"/>
            </a:xfrm>
            <a:prstGeom prst="rect">
              <a:avLst/>
            </a:prstGeom>
            <a:solidFill>
              <a:srgbClr val="95B3D7"/>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Times New Roman" panose="02020603050405020304" pitchFamily="18"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9pPr>
            </a:lstStyle>
            <a:p>
              <a:pPr algn="ctr" eaLnBrk="1" hangingPunct="1">
                <a:spcBef>
                  <a:spcPct val="0"/>
                </a:spcBef>
                <a:buClrTx/>
                <a:buFontTx/>
                <a:buNone/>
              </a:pPr>
              <a:r>
                <a:rPr lang="el-GR" altLang="el-GR" sz="1600">
                  <a:latin typeface="Arial" panose="020B0604020202020204" pitchFamily="34" charset="0"/>
                  <a:cs typeface="Times New Roman" panose="02020603050405020304" pitchFamily="18" charset="0"/>
                </a:rPr>
                <a:t>Συμβόλαια για παροχή συμβουλών μετά τη συνταξιοδότηση</a:t>
              </a:r>
              <a:br>
                <a:rPr lang="el-GR" altLang="el-GR" sz="1600">
                  <a:latin typeface="Arial" panose="020B0604020202020204" pitchFamily="34" charset="0"/>
                  <a:cs typeface="Times New Roman" panose="02020603050405020304" pitchFamily="18" charset="0"/>
                </a:rPr>
              </a:br>
              <a:endParaRPr lang="el-GR" altLang="el-GR" sz="1600">
                <a:latin typeface="Arial" panose="020B0604020202020204" pitchFamily="34" charset="0"/>
                <a:cs typeface="Times New Roman" panose="02020603050405020304" pitchFamily="18" charset="0"/>
              </a:endParaRPr>
            </a:p>
          </p:txBody>
        </p:sp>
      </p:grpSp>
    </p:spTree>
    <p:extLst>
      <p:ext uri="{BB962C8B-B14F-4D97-AF65-F5344CB8AC3E}">
        <p14:creationId xmlns:p14="http://schemas.microsoft.com/office/powerpoint/2010/main" val="4194499415"/>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fill="hold" nodeType="clickEffect">
                                  <p:stCondLst>
                                    <p:cond delay="0"/>
                                  </p:stCondLst>
                                  <p:childTnLst>
                                    <p:set>
                                      <p:cBhvr additive="repl">
                                        <p:cTn id="6" dur="1" fill="hold">
                                          <p:stCondLst>
                                            <p:cond delay="0"/>
                                          </p:stCondLst>
                                        </p:cTn>
                                        <p:tgtEl>
                                          <p:spTgt spid="29703">
                                            <p:txEl>
                                              <p:pRg st="0" end="0"/>
                                            </p:txEl>
                                          </p:spTgt>
                                        </p:tgtEl>
                                        <p:attrNameLst>
                                          <p:attrName>style.visibility</p:attrName>
                                        </p:attrNameLst>
                                      </p:cBhvr>
                                      <p:to>
                                        <p:strVal val="visible"/>
                                      </p:to>
                                    </p:set>
                                    <p:animEffect transition="in" filter="dissolve">
                                      <p:cBhvr additive="repl">
                                        <p:cTn id="7" dur="500"/>
                                        <p:tgtEl>
                                          <p:spTgt spid="29703">
                                            <p:txEl>
                                              <p:pRg st="0" end="0"/>
                                            </p:txEl>
                                          </p:spTgt>
                                        </p:tgtEl>
                                      </p:cBhvr>
                                    </p:animEffect>
                                  </p:childTnLst>
                                </p:cTn>
                              </p:par>
                              <p:par>
                                <p:cTn id="8" presetID="9" presetClass="entr" fill="hold" nodeType="withEffect">
                                  <p:stCondLst>
                                    <p:cond delay="0"/>
                                  </p:stCondLst>
                                  <p:childTnLst>
                                    <p:set>
                                      <p:cBhvr additive="repl">
                                        <p:cTn id="9" dur="1" fill="hold">
                                          <p:stCondLst>
                                            <p:cond delay="0"/>
                                          </p:stCondLst>
                                        </p:cTn>
                                        <p:tgtEl>
                                          <p:spTgt spid="29704"/>
                                        </p:tgtEl>
                                        <p:attrNameLst>
                                          <p:attrName>style.visibility</p:attrName>
                                        </p:attrNameLst>
                                      </p:cBhvr>
                                      <p:to>
                                        <p:strVal val="visible"/>
                                      </p:to>
                                    </p:set>
                                    <p:animEffect transition="in" filter="dissolve">
                                      <p:cBhvr additive="repl">
                                        <p:cTn id="10" dur="500"/>
                                        <p:tgtEl>
                                          <p:spTgt spid="2970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fill="hold" nodeType="clickEffect">
                                  <p:stCondLst>
                                    <p:cond delay="0"/>
                                  </p:stCondLst>
                                  <p:childTnLst>
                                    <p:set>
                                      <p:cBhvr additive="repl">
                                        <p:cTn id="14" dur="1" fill="hold">
                                          <p:stCondLst>
                                            <p:cond delay="0"/>
                                          </p:stCondLst>
                                        </p:cTn>
                                        <p:tgtEl>
                                          <p:spTgt spid="2971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fill="hold" nodeType="clickEffect">
                                  <p:stCondLst>
                                    <p:cond delay="0"/>
                                  </p:stCondLst>
                                  <p:childTnLst>
                                    <p:set>
                                      <p:cBhvr additive="repl">
                                        <p:cTn id="18" dur="1" fill="hold">
                                          <p:stCondLst>
                                            <p:cond delay="0"/>
                                          </p:stCondLst>
                                        </p:cTn>
                                        <p:tgtEl>
                                          <p:spTgt spid="2972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fill="hold" nodeType="clickEffect">
                                  <p:stCondLst>
                                    <p:cond delay="0"/>
                                  </p:stCondLst>
                                  <p:childTnLst>
                                    <p:set>
                                      <p:cBhvr additive="repl">
                                        <p:cTn id="22" dur="1" fill="hold">
                                          <p:stCondLst>
                                            <p:cond delay="0"/>
                                          </p:stCondLst>
                                        </p:cTn>
                                        <p:tgtEl>
                                          <p:spTgt spid="2971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fill="hold" nodeType="clickEffect">
                                  <p:stCondLst>
                                    <p:cond delay="0"/>
                                  </p:stCondLst>
                                  <p:childTnLst>
                                    <p:set>
                                      <p:cBhvr additive="repl">
                                        <p:cTn id="26" dur="1" fill="hold">
                                          <p:stCondLst>
                                            <p:cond delay="0"/>
                                          </p:stCondLst>
                                        </p:cTn>
                                        <p:tgtEl>
                                          <p:spTgt spid="29711"/>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fill="hold" nodeType="clickEffect">
                                  <p:stCondLst>
                                    <p:cond delay="0"/>
                                  </p:stCondLst>
                                  <p:childTnLst>
                                    <p:set>
                                      <p:cBhvr additive="repl">
                                        <p:cTn id="30" dur="1" fill="hold">
                                          <p:stCondLst>
                                            <p:cond delay="0"/>
                                          </p:stCondLst>
                                        </p:cTn>
                                        <p:tgtEl>
                                          <p:spTgt spid="29723"/>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fill="hold" nodeType="clickEffect">
                                  <p:stCondLst>
                                    <p:cond delay="0"/>
                                  </p:stCondLst>
                                  <p:childTnLst>
                                    <p:set>
                                      <p:cBhvr additive="repl">
                                        <p:cTn id="34" dur="1" fill="hold">
                                          <p:stCondLst>
                                            <p:cond delay="0"/>
                                          </p:stCondLst>
                                        </p:cTn>
                                        <p:tgtEl>
                                          <p:spTgt spid="29707"/>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fill="hold" nodeType="clickEffect">
                                  <p:stCondLst>
                                    <p:cond delay="0"/>
                                  </p:stCondLst>
                                  <p:childTnLst>
                                    <p:set>
                                      <p:cBhvr additive="repl">
                                        <p:cTn id="38" dur="1" fill="hold">
                                          <p:stCondLst>
                                            <p:cond delay="0"/>
                                          </p:stCondLst>
                                        </p:cTn>
                                        <p:tgtEl>
                                          <p:spTgt spid="29729"/>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fill="hold" nodeType="clickEffect">
                                  <p:stCondLst>
                                    <p:cond delay="0"/>
                                  </p:stCondLst>
                                  <p:childTnLst>
                                    <p:set>
                                      <p:cBhvr additive="repl">
                                        <p:cTn id="42" dur="1" fill="hold">
                                          <p:stCondLst>
                                            <p:cond delay="0"/>
                                          </p:stCondLst>
                                        </p:cTn>
                                        <p:tgtEl>
                                          <p:spTgt spid="29700"/>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fill="hold" nodeType="clickEffect">
                                  <p:stCondLst>
                                    <p:cond delay="0"/>
                                  </p:stCondLst>
                                  <p:childTnLst>
                                    <p:set>
                                      <p:cBhvr additive="repl">
                                        <p:cTn id="46" dur="1" fill="hold">
                                          <p:stCondLst>
                                            <p:cond delay="0"/>
                                          </p:stCondLst>
                                        </p:cTn>
                                        <p:tgtEl>
                                          <p:spTgt spid="29710"/>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fill="hold" nodeType="clickEffect">
                                  <p:stCondLst>
                                    <p:cond delay="0"/>
                                  </p:stCondLst>
                                  <p:childTnLst>
                                    <p:set>
                                      <p:cBhvr additive="repl">
                                        <p:cTn id="50" dur="1" fill="hold">
                                          <p:stCondLst>
                                            <p:cond delay="0"/>
                                          </p:stCondLst>
                                        </p:cTn>
                                        <p:tgtEl>
                                          <p:spTgt spid="297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marL="0" indent="0" fontAlgn="base"/>
            <a:r>
              <a:rPr lang="el-GR" b="1" dirty="0"/>
              <a:t>ΝΟΜΟΣ ΥΠ' ΑΡΙΘΜ. 4940/2022</a:t>
            </a:r>
            <a:r>
              <a:rPr lang="el-GR" dirty="0"/>
              <a:t/>
            </a:r>
            <a:br>
              <a:rPr lang="el-GR" dirty="0"/>
            </a:br>
            <a:r>
              <a:rPr lang="el-GR" b="1" dirty="0"/>
              <a:t>ΦΕΚ 112/Α/14-6-2022</a:t>
            </a:r>
            <a:r>
              <a:rPr lang="el-GR" dirty="0"/>
              <a:t/>
            </a:r>
            <a:br>
              <a:rPr lang="el-GR" dirty="0"/>
            </a:br>
            <a:endParaRPr lang="el-GR" dirty="0"/>
          </a:p>
        </p:txBody>
      </p:sp>
      <p:sp>
        <p:nvSpPr>
          <p:cNvPr id="3" name="Θέση περιεχομένου 2"/>
          <p:cNvSpPr>
            <a:spLocks noGrp="1"/>
          </p:cNvSpPr>
          <p:nvPr>
            <p:ph idx="1"/>
          </p:nvPr>
        </p:nvSpPr>
        <p:spPr/>
        <p:txBody>
          <a:bodyPr/>
          <a:lstStyle/>
          <a:p>
            <a:pPr marL="0" indent="0" fontAlgn="base">
              <a:buNone/>
            </a:pPr>
            <a:r>
              <a:rPr lang="el-GR" b="1" dirty="0" smtClean="0"/>
              <a:t>Σύστημα </a:t>
            </a:r>
            <a:r>
              <a:rPr lang="el-GR" b="1" dirty="0" err="1"/>
              <a:t>στοχοθεσίας</a:t>
            </a:r>
            <a:r>
              <a:rPr lang="el-GR" b="1" dirty="0"/>
              <a:t>, αξιολόγησης και ανταμοιβής για την ενίσχυση της αποτελεσματικότητας της δημόσιας διοίκησης, ρυθμίσεις για το ανθρώπινο δυναμικό του δημοσίου τομέα και άλλες διατάξεις.</a:t>
            </a:r>
            <a:endParaRPr lang="el-GR" dirty="0"/>
          </a:p>
          <a:p>
            <a:endParaRPr lang="el-GR" dirty="0"/>
          </a:p>
        </p:txBody>
      </p:sp>
    </p:spTree>
    <p:extLst>
      <p:ext uri="{BB962C8B-B14F-4D97-AF65-F5344CB8AC3E}">
        <p14:creationId xmlns:p14="http://schemas.microsoft.com/office/powerpoint/2010/main" val="26155570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Άρθρο 9</a:t>
            </a:r>
            <a:br>
              <a:rPr lang="el-GR" b="1" dirty="0"/>
            </a:br>
            <a:r>
              <a:rPr lang="el-GR" b="1" dirty="0"/>
              <a:t>ΣΤΟΧΟΘΕΣΙΑ</a:t>
            </a:r>
            <a:r>
              <a:rPr lang="el-GR" b="1" dirty="0" smtClean="0"/>
              <a:t/>
            </a:r>
            <a:br>
              <a:rPr lang="el-GR" b="1" dirty="0" smtClean="0"/>
            </a:br>
            <a:r>
              <a:rPr lang="el-GR" b="1" dirty="0"/>
              <a:t/>
            </a:r>
            <a:br>
              <a:rPr lang="el-GR" b="1" dirty="0"/>
            </a:br>
            <a:endParaRPr lang="el-GR" dirty="0"/>
          </a:p>
        </p:txBody>
      </p:sp>
      <p:sp>
        <p:nvSpPr>
          <p:cNvPr id="3" name="Θέση περιεχομένου 2"/>
          <p:cNvSpPr>
            <a:spLocks noGrp="1"/>
          </p:cNvSpPr>
          <p:nvPr>
            <p:ph idx="1"/>
          </p:nvPr>
        </p:nvSpPr>
        <p:spPr/>
        <p:txBody>
          <a:bodyPr>
            <a:normAutofit/>
          </a:bodyPr>
          <a:lstStyle/>
          <a:p>
            <a:r>
              <a:rPr lang="el-GR" dirty="0" smtClean="0"/>
              <a:t>Διαδικασία καθορισμού και αναθεώρησης στόχων</a:t>
            </a:r>
          </a:p>
          <a:p>
            <a:endParaRPr lang="el-GR" dirty="0" smtClean="0"/>
          </a:p>
          <a:p>
            <a:r>
              <a:rPr lang="el-GR" dirty="0" smtClean="0"/>
              <a:t>Το περιεχόμενο των Σχεδίων Δράσης των Υπουργείων, δηλαδή οι στόχοι, οι δράσεις και τα έργα τους, όπως αυτά έχουν διαμορφωθεί την 15η Νοεμβρίου κάθε έτους, σύμφωνα με την παρ. 7 του άρθρου 52 του ν. 4622/ 2019 (Α' 133), ενσωματώνεται υποχρεωτικά στους στόχους των οικείων οργανικών μονάδων</a:t>
            </a:r>
          </a:p>
          <a:p>
            <a:r>
              <a:rPr lang="el-GR" dirty="0" smtClean="0"/>
              <a:t>Με απόφασή του, που εκδίδεται έως την 20ή Δεκεμβρίου κάθε έτους, ο καθ' ύλην αρμόδιος Υπουργός δύναται να καθορίζει και να κατανέμει στις οικείες υπηρεσίες επιπρόσθετους των </a:t>
            </a:r>
            <a:r>
              <a:rPr lang="el-GR" dirty="0" err="1" smtClean="0"/>
              <a:t>οριζομένων</a:t>
            </a:r>
            <a:r>
              <a:rPr lang="el-GR" dirty="0" smtClean="0"/>
              <a:t> στην παρ. 1 στόχους.</a:t>
            </a:r>
            <a:endParaRPr lang="el-GR" dirty="0"/>
          </a:p>
        </p:txBody>
      </p:sp>
    </p:spTree>
    <p:extLst>
      <p:ext uri="{BB962C8B-B14F-4D97-AF65-F5344CB8AC3E}">
        <p14:creationId xmlns:p14="http://schemas.microsoft.com/office/powerpoint/2010/main" val="3763023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r>
              <a:rPr lang="el-GR" dirty="0" smtClean="0"/>
              <a:t>Ορίζεται ελάχιστος υποχρεωτικός αριθμός τριών (3) στόχων ανά οργανική μονάδα σε όλα τα επίπεδα διοίκησης, εκ των οποίων ένας (1) σε κάθε μία εκ των ακόλουθων κατηγοριών:</a:t>
            </a:r>
          </a:p>
          <a:p>
            <a:endParaRPr lang="el-GR" dirty="0" smtClean="0"/>
          </a:p>
          <a:p>
            <a:r>
              <a:rPr lang="el-GR" dirty="0" smtClean="0"/>
              <a:t>α) Παρεχόμενες υπηρεσίες της οργανικής μονάδας,</a:t>
            </a:r>
          </a:p>
          <a:p>
            <a:endParaRPr lang="el-GR" dirty="0" smtClean="0"/>
          </a:p>
          <a:p>
            <a:r>
              <a:rPr lang="el-GR" dirty="0" smtClean="0"/>
              <a:t>β) εσωτερική οργάνωση και λειτουργία της οργανικής μονάδας,</a:t>
            </a:r>
          </a:p>
          <a:p>
            <a:endParaRPr lang="el-GR" dirty="0" smtClean="0"/>
          </a:p>
          <a:p>
            <a:r>
              <a:rPr lang="el-GR" dirty="0" smtClean="0"/>
              <a:t>γ) γνώσεις, δεξιότητες και ικανότητες των υπαλλήλων της οργανικής μονάδας.</a:t>
            </a:r>
            <a:endParaRPr lang="el-GR" dirty="0"/>
          </a:p>
        </p:txBody>
      </p:sp>
    </p:spTree>
    <p:extLst>
      <p:ext uri="{BB962C8B-B14F-4D97-AF65-F5344CB8AC3E}">
        <p14:creationId xmlns:p14="http://schemas.microsoft.com/office/powerpoint/2010/main" val="34988398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pPr fontAlgn="base"/>
            <a:r>
              <a:rPr lang="el-GR" dirty="0" smtClean="0"/>
              <a:t>Οι </a:t>
            </a:r>
            <a:r>
              <a:rPr lang="el-GR" dirty="0"/>
              <a:t>στόχοι κάθε υπερκείμενης οργανικής μονάδας περιλαμβάνουν υποχρεωτικά τους στόχους των μονάδων που υπόκεινται σε αυτήν.</a:t>
            </a:r>
          </a:p>
          <a:p>
            <a:pPr fontAlgn="base"/>
            <a:r>
              <a:rPr lang="el-GR" dirty="0" smtClean="0"/>
              <a:t>Για </a:t>
            </a:r>
            <a:r>
              <a:rPr lang="el-GR" dirty="0"/>
              <a:t>κάθε στόχο που προκύπτει από τη διαδικασία των παρ. 1 έως 6 καθορίζονται επιπλέον, κατ' ελάχιστον, οι δείκτες μέτρησης του βαθμού επίτευξής του, καθώς και το χρονοδιάγραμμα υλοποίησής του, σύμφωνα με την παρ. 4.</a:t>
            </a:r>
          </a:p>
          <a:p>
            <a:pPr fontAlgn="base"/>
            <a:r>
              <a:rPr lang="el-GR" dirty="0" smtClean="0"/>
              <a:t>Οι </a:t>
            </a:r>
            <a:r>
              <a:rPr lang="el-GR" dirty="0"/>
              <a:t>στόχοι δύνανται να αναθεωρηθούν μόνο μία (1) φορά εντός του έτους αναφοράς, τον μήνα Μάιο, κατόπιν συζήτησης για την επισκόπηση της προόδου του άρθρου 10.</a:t>
            </a:r>
          </a:p>
          <a:p>
            <a:pPr fontAlgn="base"/>
            <a:r>
              <a:rPr lang="el-GR" dirty="0" smtClean="0"/>
              <a:t>Οι </a:t>
            </a:r>
            <a:r>
              <a:rPr lang="el-GR" dirty="0"/>
              <a:t>στόχοι ανά ιεραρχικό επίπεδο και οργανική μονάδα καταχωρίζονται σε ειδική πλατφόρμα της Γενικής Γραμματείας Ανθρώπινου Δυναμικού Δημοσίου Τομέα του Υπουργείου Εσωτερικών.</a:t>
            </a:r>
          </a:p>
          <a:p>
            <a:endParaRPr lang="el-GR" dirty="0"/>
          </a:p>
        </p:txBody>
      </p:sp>
    </p:spTree>
    <p:extLst>
      <p:ext uri="{BB962C8B-B14F-4D97-AF65-F5344CB8AC3E}">
        <p14:creationId xmlns:p14="http://schemas.microsoft.com/office/powerpoint/2010/main" val="35237736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 Box 2"/>
          <p:cNvSpPr txBox="1">
            <a:spLocks noChangeArrowheads="1"/>
          </p:cNvSpPr>
          <p:nvPr/>
        </p:nvSpPr>
        <p:spPr bwMode="auto">
          <a:xfrm>
            <a:off x="4648200" y="1600201"/>
            <a:ext cx="5562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6550" indent="-336550">
              <a:spcBef>
                <a:spcPts val="800"/>
              </a:spcBef>
              <a:buClr>
                <a:srgbClr val="000000"/>
              </a:buClr>
              <a:buSzPct val="100000"/>
              <a:buFont typeface="Times New Roman" panose="02020603050405020304" pitchFamily="18" charset="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defRPr sz="3200">
                <a:solidFill>
                  <a:srgbClr val="000000"/>
                </a:solidFill>
                <a:latin typeface="Times New Roman" panose="02020603050405020304" pitchFamily="18" charset="0"/>
                <a:ea typeface="Microsoft YaHei" panose="020B0503020204020204" pitchFamily="34" charset="-122"/>
              </a:defRPr>
            </a:lvl1pPr>
            <a:lvl2pPr marL="736600" indent="-279400">
              <a:spcBef>
                <a:spcPts val="700"/>
              </a:spcBef>
              <a:buClr>
                <a:srgbClr val="000000"/>
              </a:buClr>
              <a:buSzPct val="100000"/>
              <a:buFont typeface="Times New Roman" panose="02020603050405020304" pitchFamily="18" charset="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defRPr sz="2800">
                <a:solidFill>
                  <a:srgbClr val="000000"/>
                </a:solidFill>
                <a:latin typeface="Times New Roman" panose="02020603050405020304" pitchFamily="18"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defRPr sz="2400">
                <a:solidFill>
                  <a:srgbClr val="000000"/>
                </a:solidFill>
                <a:latin typeface="Times New Roman" panose="02020603050405020304" pitchFamily="18"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defRPr sz="2000">
                <a:solidFill>
                  <a:srgbClr val="000000"/>
                </a:solidFill>
                <a:latin typeface="Times New Roman" panose="02020603050405020304" pitchFamily="18"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defRPr sz="20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defRPr sz="20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defRPr sz="20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defRPr sz="20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defRPr sz="2000">
                <a:solidFill>
                  <a:srgbClr val="000000"/>
                </a:solidFill>
                <a:latin typeface="Times New Roman" panose="02020603050405020304" pitchFamily="18" charset="0"/>
                <a:ea typeface="Microsoft YaHei" panose="020B0503020204020204" pitchFamily="34" charset="-122"/>
              </a:defRPr>
            </a:lvl9pPr>
          </a:lstStyle>
          <a:p>
            <a:pPr eaLnBrk="1" hangingPunct="1">
              <a:buClr>
                <a:srgbClr val="4F6228"/>
              </a:buClr>
              <a:buFont typeface="Wingdings" panose="05000000000000000000" pitchFamily="2" charset="2"/>
              <a:buChar char=""/>
            </a:pPr>
            <a:r>
              <a:rPr lang="el-GR" altLang="el-GR">
                <a:cs typeface="Times New Roman" panose="02020603050405020304" pitchFamily="18" charset="0"/>
              </a:rPr>
              <a:t>Ποιο είναι το μεγαλύτερο κίνητρό σας στην εργασία;</a:t>
            </a:r>
          </a:p>
          <a:p>
            <a:pPr eaLnBrk="1" hangingPunct="1">
              <a:buClr>
                <a:srgbClr val="4F6228"/>
              </a:buClr>
              <a:buFont typeface="Wingdings" panose="05000000000000000000" pitchFamily="2" charset="2"/>
              <a:buChar char=""/>
            </a:pPr>
            <a:r>
              <a:rPr lang="en-US" altLang="el-GR" sz="2800">
                <a:cs typeface="Times New Roman" panose="02020603050405020304" pitchFamily="18" charset="0"/>
              </a:rPr>
              <a:t>Προαγωγή</a:t>
            </a:r>
          </a:p>
          <a:p>
            <a:pPr eaLnBrk="1" hangingPunct="1">
              <a:buClr>
                <a:srgbClr val="4F6228"/>
              </a:buClr>
              <a:buFont typeface="Wingdings" panose="05000000000000000000" pitchFamily="2" charset="2"/>
              <a:buChar char=""/>
            </a:pPr>
            <a:r>
              <a:rPr lang="el-GR" altLang="el-GR" sz="2800">
                <a:cs typeface="Times New Roman" panose="02020603050405020304" pitchFamily="18" charset="0"/>
              </a:rPr>
              <a:t>Ανάθεση σημαντικών καθηκόντων</a:t>
            </a:r>
          </a:p>
          <a:p>
            <a:pPr lvl="1" eaLnBrk="1" hangingPunct="1">
              <a:buClr>
                <a:srgbClr val="17375E"/>
              </a:buClr>
              <a:buFont typeface="Arial" panose="020B0604020202020204" pitchFamily="34" charset="0"/>
              <a:buChar char="•"/>
            </a:pPr>
            <a:r>
              <a:rPr lang="el-GR" altLang="el-GR">
                <a:cs typeface="Times New Roman" panose="02020603050405020304" pitchFamily="18" charset="0"/>
              </a:rPr>
              <a:t>Αναγνώριση</a:t>
            </a:r>
          </a:p>
          <a:p>
            <a:pPr lvl="1" eaLnBrk="1" hangingPunct="1">
              <a:buClr>
                <a:srgbClr val="17375E"/>
              </a:buClr>
              <a:buFont typeface="Arial" panose="020B0604020202020204" pitchFamily="34" charset="0"/>
              <a:buChar char="•"/>
            </a:pPr>
            <a:r>
              <a:rPr lang="el-GR" altLang="el-GR">
                <a:cs typeface="Times New Roman" panose="02020603050405020304" pitchFamily="18" charset="0"/>
              </a:rPr>
              <a:t>Δυνατότητα ελέγχου της εργασίας σας;</a:t>
            </a:r>
          </a:p>
          <a:p>
            <a:pPr lvl="1" eaLnBrk="1" hangingPunct="1">
              <a:buClr>
                <a:srgbClr val="17375E"/>
              </a:buClr>
              <a:buFont typeface="Arial" panose="020B0604020202020204" pitchFamily="34" charset="0"/>
              <a:buChar char="•"/>
            </a:pPr>
            <a:r>
              <a:rPr lang="el-GR" altLang="el-GR">
                <a:cs typeface="Times New Roman" panose="02020603050405020304" pitchFamily="18" charset="0"/>
              </a:rPr>
              <a:t>Αμοιβή (θέμα αυτού του κεφαλαίου)</a:t>
            </a:r>
          </a:p>
        </p:txBody>
      </p:sp>
      <p:sp>
        <p:nvSpPr>
          <p:cNvPr id="9219" name="Text Box 3">
            <a:extLst>
              <a:ext uri="{FF2B5EF4-FFF2-40B4-BE49-F238E27FC236}">
                <a16:creationId xmlns="" xmlns:a16="http://schemas.microsoft.com/office/drawing/2014/main" id="{7120E04A-B384-482D-BD4F-C20FD1189CFB}"/>
              </a:ext>
            </a:extLst>
          </p:cNvPr>
          <p:cNvSpPr txBox="1">
            <a:spLocks noChangeArrowheads="1"/>
          </p:cNvSpPr>
          <p:nvPr/>
        </p:nvSpPr>
        <p:spPr bwMode="auto">
          <a:xfrm>
            <a:off x="3581400" y="274638"/>
            <a:ext cx="66294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eaLnBrk="1" hangingPunct="1">
              <a:buSzPct val="100000"/>
              <a:defRPr/>
            </a:pPr>
            <a:r>
              <a:rPr lang="en-US" altLang="el-GR" sz="3600">
                <a:solidFill>
                  <a:srgbClr val="17375E"/>
                </a:solidFill>
                <a:effectLst>
                  <a:outerShdw blurRad="38100" dist="38100" dir="2700000" algn="tl">
                    <a:srgbClr val="C0C0C0"/>
                  </a:outerShdw>
                </a:effectLst>
                <a:latin typeface="Times New Roman" panose="02020603050405020304" pitchFamily="18" charset="0"/>
              </a:rPr>
              <a:t>Εισαγωγή</a:t>
            </a:r>
          </a:p>
        </p:txBody>
      </p:sp>
      <p:sp>
        <p:nvSpPr>
          <p:cNvPr id="18437" name="Text Box 4"/>
          <p:cNvSpPr txBox="1">
            <a:spLocks noChangeArrowheads="1"/>
          </p:cNvSpPr>
          <p:nvPr/>
        </p:nvSpPr>
        <p:spPr bwMode="auto">
          <a:xfrm>
            <a:off x="8077200" y="6356351"/>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Times New Roman" panose="02020603050405020304" pitchFamily="18"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9pPr>
          </a:lstStyle>
          <a:p>
            <a:pPr algn="r" eaLnBrk="1" hangingPunct="1">
              <a:spcBef>
                <a:spcPct val="0"/>
              </a:spcBef>
              <a:buClrTx/>
              <a:buFontTx/>
              <a:buNone/>
            </a:pPr>
            <a:fld id="{6DA15CF6-F330-4439-BFDC-97BEC506C459}" type="slidenum">
              <a:rPr lang="en-US" altLang="el-GR" sz="1200">
                <a:solidFill>
                  <a:srgbClr val="17375E"/>
                </a:solidFill>
                <a:cs typeface="Times New Roman" panose="02020603050405020304" pitchFamily="18" charset="0"/>
              </a:rPr>
              <a:pPr algn="r" eaLnBrk="1" hangingPunct="1">
                <a:spcBef>
                  <a:spcPct val="0"/>
                </a:spcBef>
                <a:buClrTx/>
                <a:buFontTx/>
                <a:buNone/>
              </a:pPr>
              <a:t>2</a:t>
            </a:fld>
            <a:endParaRPr lang="en-US" altLang="el-GR" sz="1200">
              <a:solidFill>
                <a:srgbClr val="17375E"/>
              </a:solidFill>
              <a:cs typeface="Times New Roman" panose="02020603050405020304" pitchFamily="18" charset="0"/>
            </a:endParaRPr>
          </a:p>
        </p:txBody>
      </p:sp>
    </p:spTree>
    <p:extLst>
      <p:ext uri="{BB962C8B-B14F-4D97-AF65-F5344CB8AC3E}">
        <p14:creationId xmlns:p14="http://schemas.microsoft.com/office/powerpoint/2010/main" val="165491439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Άρθρο 23 </a:t>
            </a:r>
            <a:r>
              <a:rPr lang="el-GR" b="1" dirty="0" smtClean="0"/>
              <a:t/>
            </a:r>
            <a:br>
              <a:rPr lang="el-GR" b="1" dirty="0" smtClean="0"/>
            </a:br>
            <a:r>
              <a:rPr lang="el-GR" dirty="0" smtClean="0"/>
              <a:t>Σύστημα </a:t>
            </a:r>
            <a:r>
              <a:rPr lang="el-GR" dirty="0" smtClean="0"/>
              <a:t>κινήτρων και ανταμοιβής υπαλλήλων συνδεόμενο με το Ενοποιημένο Σχέδιο Κυβερνητικής </a:t>
            </a:r>
            <a:r>
              <a:rPr lang="el-GR" dirty="0" smtClean="0"/>
              <a:t>Πολιτικής</a:t>
            </a:r>
            <a:r>
              <a:rPr lang="en-US" dirty="0" smtClean="0"/>
              <a:t> </a:t>
            </a:r>
            <a:r>
              <a:rPr lang="el-GR" dirty="0" smtClean="0"/>
              <a:t/>
            </a:r>
            <a:br>
              <a:rPr lang="el-GR" dirty="0" smtClean="0"/>
            </a:br>
            <a:r>
              <a:rPr lang="en-US" dirty="0" smtClean="0"/>
              <a:t/>
            </a:r>
            <a:br>
              <a:rPr lang="en-US" dirty="0" smtClean="0"/>
            </a:br>
            <a:endParaRPr lang="el-GR" dirty="0"/>
          </a:p>
        </p:txBody>
      </p:sp>
      <p:sp>
        <p:nvSpPr>
          <p:cNvPr id="3" name="Θέση περιεχομένου 2"/>
          <p:cNvSpPr>
            <a:spLocks noGrp="1"/>
          </p:cNvSpPr>
          <p:nvPr>
            <p:ph idx="1"/>
          </p:nvPr>
        </p:nvSpPr>
        <p:spPr>
          <a:xfrm>
            <a:off x="2383267" y="2776151"/>
            <a:ext cx="8915400" cy="3777622"/>
          </a:xfrm>
        </p:spPr>
        <p:txBody>
          <a:bodyPr/>
          <a:lstStyle/>
          <a:p>
            <a:r>
              <a:rPr lang="el-GR" dirty="0" smtClean="0"/>
              <a:t>Εφαρμόζεται </a:t>
            </a:r>
            <a:r>
              <a:rPr lang="el-GR" dirty="0"/>
              <a:t>σύστημα κινήτρων και ανταμοιβής για τους πολιτικούς υπαλλήλους και το ένστολο προσωπικό του δημόσιου τομέα, οι οποίοι, λόγω αρμοδιότητας, υλοποιούν συγκεκριμένους στόχους του Ενοποιημένου Σχεδίου Κυβερνητικής Πολιτικής, όπου εντάσσονται τα Ετήσια Σχέδια Δράσης των υπουργείων, και το οποίο εγκρίνεται κάθε Δεκέμβριο από το Υπουργικό Συμβούλιο σύμφωνα με την παρ. 7 του άρθρου 52 του ν. 4622/2019 (Α' 133). </a:t>
            </a:r>
          </a:p>
        </p:txBody>
      </p:sp>
    </p:spTree>
    <p:extLst>
      <p:ext uri="{BB962C8B-B14F-4D97-AF65-F5344CB8AC3E}">
        <p14:creationId xmlns:p14="http://schemas.microsoft.com/office/powerpoint/2010/main" val="10289039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Οι </a:t>
            </a:r>
            <a:r>
              <a:rPr lang="el-GR" dirty="0"/>
              <a:t>υπηρεσίες κάθε υπουργείου και του εποπτευόμενου φορέα του, που σχετίζονται άμεσα με την υλοποίηση των στόχων της παρ. 1, καθώς και οι συγκεκριμένοι ποσοτικοί στόχοι ανά υπηρεσία, καθορίζονται με Πράξη του Υπουργικού Συμβουλίου, κατόπιν εισήγησης των Υπουργών Οικονομικών και Εσωτερικών, αφού προηγηθεί διαβούλευση με τα συναρμόδια υπουργεία.</a:t>
            </a:r>
          </a:p>
        </p:txBody>
      </p:sp>
    </p:spTree>
    <p:extLst>
      <p:ext uri="{BB962C8B-B14F-4D97-AF65-F5344CB8AC3E}">
        <p14:creationId xmlns:p14="http://schemas.microsoft.com/office/powerpoint/2010/main" val="37116056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r>
              <a:rPr lang="el-GR" dirty="0" smtClean="0"/>
              <a:t>Ο προϊστάμενος κάθε διεύθυνσης των υπηρεσιών της παρ. 2, λαμβάνοντας υπόψη ιδίως τη φύση των καθηκόντων των υπαλλήλων, την υλοποίηση των στόχων και την πλήρωση των κριτηρίων, που τίθενται με την Πράξη του Υπουργικού Συμβουλίου της παρ. 2 και την απόφαση της παρ. 8 του άρθρου 50, και την εύρυθμη λειτουργία της οργανικής μονάδας, ορίζει τους υπαλλήλους, οι οποίοι εμπλέκονται άμεσα στην υλοποίηση των ανωτέρω στόχων και είναι επιλέξιμοι για την καταβολή της επιπλέον ανταμοιβής</a:t>
            </a:r>
            <a:r>
              <a:rPr lang="el-GR" dirty="0" smtClean="0"/>
              <a:t>.</a:t>
            </a:r>
            <a:endParaRPr lang="en-US" dirty="0" smtClean="0"/>
          </a:p>
          <a:p>
            <a:r>
              <a:rPr lang="el-GR" dirty="0" smtClean="0"/>
              <a:t> </a:t>
            </a:r>
            <a:r>
              <a:rPr lang="el-GR" dirty="0" smtClean="0"/>
              <a:t>Η ως άνω επιλογή τελεί υπό την έγκριση του οικείου αμέσως ανώτερου ιεραρχικά αρμόδιου οργάνου, το οποίο αποφαίνεται σχετικώς εντός προθεσμίας δέκα (10) ημερών από τη γνωστοποίησή της σε αυτό. Με την άπρακτη παρέλευση της ως άνω προθεσμίας, η επιλογή θεωρείται ότι έχει γίνει αποδεκτή.</a:t>
            </a:r>
            <a:endParaRPr lang="el-GR" dirty="0"/>
          </a:p>
        </p:txBody>
      </p:sp>
    </p:spTree>
    <p:extLst>
      <p:ext uri="{BB962C8B-B14F-4D97-AF65-F5344CB8AC3E}">
        <p14:creationId xmlns:p14="http://schemas.microsoft.com/office/powerpoint/2010/main" val="11618825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Η </a:t>
            </a:r>
            <a:r>
              <a:rPr lang="el-GR" dirty="0"/>
              <a:t>ανταμοιβή υπολογίζεται επί του βασικού μισθού και του επιδόματος θέσης ευθύνης, δεν συμψηφίζεται με την προσωπική διαφορά της παρ. 1 του άρθρου 27 του ν. 4354/2015 (Α' 176) και την αντίστοιχη του άρθρου 155 του ν. 4472/2017 (Α' 74), δεν μπορεί να υπερβαίνει, ανά έτος, το δεκαπέντε τοις εκατό (15%) του αθροίσματος του ετήσιου βασικού μισθού και του επιδόματος θέσης ευθύνης κάθε υπαλλήλου και υπόκειται στις ασφαλιστικές εισφορές και λοιπές κρατήσεις των πρόσθετων αποδοχών</a:t>
            </a:r>
            <a:r>
              <a:rPr lang="el-GR" dirty="0" smtClean="0"/>
              <a:t>.</a:t>
            </a:r>
            <a:endParaRPr lang="en-US" dirty="0" smtClean="0"/>
          </a:p>
          <a:p>
            <a:r>
              <a:rPr lang="el-GR" dirty="0" smtClean="0"/>
              <a:t> </a:t>
            </a:r>
            <a:r>
              <a:rPr lang="el-GR" dirty="0"/>
              <a:t>Η συνολική δαπάνη για τις ανωτέρω ανταμοιβές δεν μπορεί να υπερβαίνει τα είκοσι εκατομμύρια (20.000.000) ευρώ ανά έτος.</a:t>
            </a:r>
          </a:p>
        </p:txBody>
      </p:sp>
    </p:spTree>
    <p:extLst>
      <p:ext uri="{BB962C8B-B14F-4D97-AF65-F5344CB8AC3E}">
        <p14:creationId xmlns:p14="http://schemas.microsoft.com/office/powerpoint/2010/main" val="16733734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pPr fontAlgn="base"/>
            <a:r>
              <a:rPr lang="el-GR" sz="2400" b="1" dirty="0"/>
              <a:t>Άρθρο 24</a:t>
            </a:r>
            <a:r>
              <a:rPr lang="el-GR" sz="2400" dirty="0"/>
              <a:t/>
            </a:r>
            <a:br>
              <a:rPr lang="el-GR" sz="2400" dirty="0"/>
            </a:br>
            <a:r>
              <a:rPr lang="el-GR" sz="2400" b="1" dirty="0"/>
              <a:t>Σύστημα κινήτρων και ανταμοιβής υπαλλήλων που εμπλέκονται σε έργα του Εθνικού Σχεδίου Ανάκαμψης και Ανθεκτικότητας «Ελλάδα 2.0»</a:t>
            </a:r>
            <a:r>
              <a:rPr lang="el-GR" sz="2400" dirty="0"/>
              <a:t/>
            </a:r>
            <a:br>
              <a:rPr lang="el-GR" sz="2400" dirty="0"/>
            </a:br>
            <a:endParaRPr lang="el-GR" sz="2400" dirty="0"/>
          </a:p>
        </p:txBody>
      </p:sp>
      <p:sp>
        <p:nvSpPr>
          <p:cNvPr id="3" name="Θέση περιεχομένου 2"/>
          <p:cNvSpPr>
            <a:spLocks noGrp="1"/>
          </p:cNvSpPr>
          <p:nvPr>
            <p:ph idx="1"/>
          </p:nvPr>
        </p:nvSpPr>
        <p:spPr/>
        <p:txBody>
          <a:bodyPr>
            <a:normAutofit fontScale="70000" lnSpcReduction="20000"/>
          </a:bodyPr>
          <a:lstStyle/>
          <a:p>
            <a:pPr fontAlgn="base"/>
            <a:r>
              <a:rPr lang="el-GR" dirty="0"/>
              <a:t>1.Καθιερώνεται σύστημα κινήτρων και ανταμοιβής που δύναται να εφαρμόζεται στους υπαλλήλους του δημόσιου τομέα, οι οποίοι: α) υπηρετούν σε οποιαδήποτε υπηρεσία ορίζεται ρητά από τους φορείς υλοποίησης, φορείς χρηματοδότησης ή υπουργεία ευθύνης ότι υλοποιεί τα έργα του Εθνικού Σχεδίου Ανάκαμψης και Ανθεκτικότητας «Ελλάδα 2.0», β) είναι μέλη των συλλογικών οργάνων, </a:t>
            </a:r>
            <a:r>
              <a:rPr lang="el-GR" dirty="0" smtClean="0"/>
              <a:t>γ</a:t>
            </a:r>
            <a:r>
              <a:rPr lang="el-GR" dirty="0"/>
              <a:t>) υπηρετούν στη Γενική Διεύθυνση Δημοσίων Επενδύσεων του Υπουργείου Ανάπτυξης και Επενδύσεων, στη Γενική Γραμματεία Πληροφοριακών Συστημάτων, στο Εθνικό Δίκτυο Υποδομών Τεχνολογίας και Έρευνας του Υπουργείου Ψηφιακής Διακυβέρνησης, στην Κεντρική Μονάδα Κρατικών Ενισχύσεων ή στις Αποκεντρωμένες Μονάδες Κρατικών Ενισχύσεων, στις τεχνικές υπηρεσίες των Ο.Τ.Α. α' βαθμού και στην Προεδρία της Κυβέρνησης, εφόσον εμπλέκονται σε έργα του Εθνικού Σχεδίου Ανάκαμψης και Ανθεκτικότητας «Ελλάδα 2.0».</a:t>
            </a:r>
          </a:p>
          <a:p>
            <a:pPr fontAlgn="base"/>
            <a:r>
              <a:rPr lang="el-GR" dirty="0"/>
              <a:t>2.Ο προϊστάμενος κάθε διεύθυνσης των υπηρεσιών, </a:t>
            </a:r>
            <a:r>
              <a:rPr lang="el-GR" dirty="0" smtClean="0"/>
              <a:t>λαμβάνοντας </a:t>
            </a:r>
            <a:r>
              <a:rPr lang="el-GR" dirty="0"/>
              <a:t>υπόψη ιδίως τη φύση των καθηκόντων των υπαλλήλων, την υλοποίηση των κριτηρίων της ως άνω απόφασης, και την εύρυθμη λειτουργία της οργανικής μονάδας, ορίζει τους υπαλλήλους, οι οποίοι εμπλέκονται άμεσα στην υλοποίηση των έργων του Σχεδίου Ανάκαμψης και Ανθεκτικότητας και δύνανται να λάβουν την επιπλέον ανταμοιβή. </a:t>
            </a:r>
            <a:endParaRPr lang="el-GR" dirty="0" smtClean="0"/>
          </a:p>
          <a:p>
            <a:pPr fontAlgn="base"/>
            <a:r>
              <a:rPr lang="el-GR" dirty="0" smtClean="0"/>
              <a:t>3.Η </a:t>
            </a:r>
            <a:r>
              <a:rPr lang="el-GR" dirty="0"/>
              <a:t>ανταμοιβή υπολογίζεται επί του βασικού μισθού και του επιδόματος θέσης ευθύνης, δεν συμψηφίζεται με την προσωπική διαφορά </a:t>
            </a:r>
            <a:r>
              <a:rPr lang="el-GR" dirty="0" smtClean="0"/>
              <a:t>του </a:t>
            </a:r>
            <a:r>
              <a:rPr lang="el-GR" dirty="0"/>
              <a:t>ν. 4354/2015 (Α' 176), δεν μπορεί να υπερβαίνει, ανά έτος, το δεκαπέντε τοις εκατό (15%) του αθροίσματος του ετήσιου βασικού μισθού και του επιδόματος θέσης ευθύνης κάθε υπαλλήλου και υπόκειται στις ασφαλιστικές εισφορές και λοιπές κρατήσεις των πρόσθετων αποδοχών. Η συνολική δαπάνη για τις ανωτέρω ανταμοιβές δεν μπορεί να υπερβαίνει τα δέκα εκατομμύρια (10.000.000) ευρώ ανά έτος.</a:t>
            </a:r>
          </a:p>
          <a:p>
            <a:endParaRPr lang="el-GR" dirty="0"/>
          </a:p>
        </p:txBody>
      </p:sp>
    </p:spTree>
    <p:extLst>
      <p:ext uri="{BB962C8B-B14F-4D97-AF65-F5344CB8AC3E}">
        <p14:creationId xmlns:p14="http://schemas.microsoft.com/office/powerpoint/2010/main" val="41815535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Άρθρο </a:t>
            </a:r>
            <a:r>
              <a:rPr lang="el-GR" b="1" dirty="0" smtClean="0"/>
              <a:t>2</a:t>
            </a:r>
            <a:r>
              <a:rPr lang="en-US" b="1" dirty="0" smtClean="0"/>
              <a:t>5 </a:t>
            </a:r>
            <a:r>
              <a:rPr lang="el-GR" b="1" dirty="0" smtClean="0"/>
              <a:t/>
            </a:r>
            <a:br>
              <a:rPr lang="el-GR" b="1" dirty="0" smtClean="0"/>
            </a:br>
            <a:r>
              <a:rPr lang="el-GR" dirty="0" smtClean="0"/>
              <a:t>Επίτευξης </a:t>
            </a:r>
            <a:r>
              <a:rPr lang="el-GR" dirty="0" smtClean="0"/>
              <a:t>Δημοσιονομικών Στόχων</a:t>
            </a:r>
            <a:endParaRPr lang="el-GR" dirty="0"/>
          </a:p>
        </p:txBody>
      </p:sp>
      <p:sp>
        <p:nvSpPr>
          <p:cNvPr id="3" name="Θέση περιεχομένου 2"/>
          <p:cNvSpPr>
            <a:spLocks noGrp="1"/>
          </p:cNvSpPr>
          <p:nvPr>
            <p:ph idx="1"/>
          </p:nvPr>
        </p:nvSpPr>
        <p:spPr/>
        <p:txBody>
          <a:bodyPr>
            <a:normAutofit fontScale="92500" lnSpcReduction="20000"/>
          </a:bodyPr>
          <a:lstStyle/>
          <a:p>
            <a:pPr fontAlgn="base"/>
            <a:r>
              <a:rPr lang="el-GR" dirty="0"/>
              <a:t>1.Στους πολιτικούς υπαλλήλους και στο ένστολο προσωπικό των Γενικών Διευθύνσεων Οικονομικών Υπηρεσιών των υπουργείων, των Οικονομικών Υπηρεσιών της Προεδρίας της Δημοκρατίας και της Προεδρίας της Κυβέρνησης, του Γενικού Λογιστηρίου του Κράτους (Γ.Λ.Κ.), καθώς και στις λοιπές υπηρεσίες και φορείς, που εποπτεύονται ή υπάγονται στο Υπουργείο Οικονομικών, οι οποίοι αμείβονται με βάση τις διατάξεις του ν. 4354/2015 (Α' 176) ή του ν. 4472/2017 (Α' 74) και καθορίζονται με απόφαση του Υπουργού Οικονομικών, δύναται να καταβάλλεται Κίνητρο Επίτευξης Δημοσιονομικών Στόχων (Κ.Ε.Δ.Σ.), με βάση την επίτευξη συγκεκριμένων ποσοτικών στόχων που καθορίζονται με απόφαση του Υπουργού Οικονομικών για κάθε υπηρεσία.</a:t>
            </a:r>
          </a:p>
          <a:p>
            <a:pPr fontAlgn="base"/>
            <a:r>
              <a:rPr lang="el-GR" dirty="0"/>
              <a:t>2.Οι ποσοτικοί στόχοι σχετίζονται ενδεικτικά με τη δημοσιονομική και ταμειακή διαχείριση, τον έλεγχο και τα αποτελέσματα επί των εσόδων και των δαπανών, τον οικονομικό και δημοσιονομικό προγραμματισμό, την εκκαθάριση ληξιπρόθεσμων υποχρεώσεων, την επεξεργασία σημαντικού αριθμού νομοθετικών και κανονιστικών πράξεων δημοσιονομικού περιεχομένου, την επεξεργασία αιτημάτων επί κρατικών εγγυήσεων και εν γένει ποσοτικούς στόχους που συνδέονται με την άσκηση δημοσιονομικής πολιτικής</a:t>
            </a:r>
            <a:r>
              <a:rPr lang="el-GR" dirty="0" smtClean="0"/>
              <a:t>.</a:t>
            </a:r>
            <a:endParaRPr lang="el-GR" dirty="0"/>
          </a:p>
        </p:txBody>
      </p:sp>
    </p:spTree>
    <p:extLst>
      <p:ext uri="{BB962C8B-B14F-4D97-AF65-F5344CB8AC3E}">
        <p14:creationId xmlns:p14="http://schemas.microsoft.com/office/powerpoint/2010/main" val="19594447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92500" lnSpcReduction="20000"/>
          </a:bodyPr>
          <a:lstStyle/>
          <a:p>
            <a:r>
              <a:rPr lang="el-GR" dirty="0"/>
              <a:t>3.Ο προϊστάμενος κάθε διεύθυνσης των υπηρεσιών της παρ. 1, λαμβάνοντας υπόψη ιδίως τη φύση των καθηκόντων των υπαλλήλων, την υλοποίηση των ποσοτικών στόχων, που τίθενται με την απόφαση της παρ. 10 του άρθρου 50, και την εύρυθμη λειτουργία της οργανικής μονάδας, ορίζει τους υπαλλήλους, οι οποίοι εμπλέκονται άμεσα στην επίτευξη των στόχων και είναι επιλέξιμοι για την καταβολή του Κ.Ε.Δ.Σ. Η ως άνω επιλογή τελεί υπό την έγκριση του οικείου αμέσως ανώτερου ιεραρχικά αρμοδίου οργάνου, το οποίο αποφαίνεται σχετικώς εντός προθεσμίας δέκα (10) ημερών από τη γνωστοποίησή της σε αυτό. Με την άπρακτη παρέλευση της ως άνω προθεσμίας, η επιλογή θεωρείται ότι έχει γίνει αποδεκτή.</a:t>
            </a:r>
          </a:p>
          <a:p>
            <a:r>
              <a:rPr lang="el-GR" dirty="0"/>
              <a:t>4.Το Κ.Ε.Δ.Σ. υπολογίζεται επί του βασικού μισθού και του επιδόματος θέσης ευθύνης, δεν συμψηφίζεται με την προσωπική διαφορά της παρ. 1 του άρθρου 27 του ν. 4354/2015 και την αντίστοιχη του άρθρου 155 του ν. 4472/2017 (Α' 74), δεν μπορεί να υπερβαίνει, ανά έτος, το δεκαπέντε τοις εκατό (15%) του αθροίσματος του ετήσιου βασικού μισθού και του επιδόματος θέσης ευθύνης κάθε υπαλλήλου και υπόκειται στις ασφαλιστικές εισφορές και λοιπές κρατήσεις των πρόσθετων αποδοχών. </a:t>
            </a:r>
          </a:p>
          <a:p>
            <a:endParaRPr lang="el-GR" dirty="0"/>
          </a:p>
        </p:txBody>
      </p:sp>
    </p:spTree>
    <p:extLst>
      <p:ext uri="{BB962C8B-B14F-4D97-AF65-F5344CB8AC3E}">
        <p14:creationId xmlns:p14="http://schemas.microsoft.com/office/powerpoint/2010/main" val="37196276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t>Άρθρο 26 </a:t>
            </a:r>
            <a:br>
              <a:rPr lang="el-GR" b="1" dirty="0" smtClean="0"/>
            </a:br>
            <a:r>
              <a:rPr lang="el-GR" dirty="0" smtClean="0"/>
              <a:t>Σύστημα </a:t>
            </a:r>
            <a:r>
              <a:rPr lang="el-GR" dirty="0"/>
              <a:t>ανταμοιβής δικαστικών υπαλλήλων</a:t>
            </a:r>
          </a:p>
        </p:txBody>
      </p:sp>
      <p:sp>
        <p:nvSpPr>
          <p:cNvPr id="3" name="Θέση περιεχομένου 2"/>
          <p:cNvSpPr>
            <a:spLocks noGrp="1"/>
          </p:cNvSpPr>
          <p:nvPr>
            <p:ph idx="1"/>
          </p:nvPr>
        </p:nvSpPr>
        <p:spPr/>
        <p:txBody>
          <a:bodyPr>
            <a:normAutofit/>
          </a:bodyPr>
          <a:lstStyle/>
          <a:p>
            <a:r>
              <a:rPr lang="el-GR" dirty="0" smtClean="0"/>
              <a:t>1.Εφαρμόζεται σύστημα ανταμοιβής για τους δικαστικούς υπαλλήλους, οι οποίοι, στο πλαίσιο της εφαρμογής των προβλέψεων του Εθνικού Σχεδίου Ανάκαμψης και Ανθεκτικότητας «Ελλάδα 2.0» για την επιτάχυνση της απονομής της δικαιοσύνης, υλοποιούν συγκεκριμένους στόχους των δικαστηρίων, των εισαγγελιών και των λοιπών υπηρεσιών στις οποίες απασχολούνται.</a:t>
            </a:r>
          </a:p>
          <a:p>
            <a:endParaRPr lang="el-GR" dirty="0" smtClean="0"/>
          </a:p>
          <a:p>
            <a:r>
              <a:rPr lang="el-GR" dirty="0" smtClean="0"/>
              <a:t>2.Η ανταμοιβή καταβάλλεται κατόπιν της έκδοσης της απόφασης της παρ. 11 του άρθρου 50 και υπολογίζεται επί του βασικού μισθού και του επιδόματος θέσης ευθύνης, δεν συμψηφίζεται με την προσωπική διαφορά της παρ. 1 του άρθρου 27 του ν. 4354/2015 (Α' 176) και υπόκειται στις ασφαλιστικές εισφορές και λοιπές κρατήσεις των πρόσθετων αποδοχών.</a:t>
            </a:r>
            <a:endParaRPr lang="el-GR" dirty="0"/>
          </a:p>
        </p:txBody>
      </p:sp>
    </p:spTree>
    <p:extLst>
      <p:ext uri="{BB962C8B-B14F-4D97-AF65-F5344CB8AC3E}">
        <p14:creationId xmlns:p14="http://schemas.microsoft.com/office/powerpoint/2010/main" val="6163690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2000" b="1" dirty="0" smtClean="0"/>
              <a:t>Άρθρο 27</a:t>
            </a:r>
            <a:br>
              <a:rPr lang="el-GR" sz="2000" b="1" dirty="0" smtClean="0"/>
            </a:br>
            <a:r>
              <a:rPr lang="el-GR" sz="2000" dirty="0" smtClean="0"/>
              <a:t>Σύστημα κινήτρων </a:t>
            </a:r>
            <a:r>
              <a:rPr lang="el-GR" sz="2000" dirty="0" smtClean="0"/>
              <a:t>και ανταμοιβής υπαλλήλων που στελεχώνουν τις Ειδικές Υπηρεσίες του ΕΣΠΑ και του Στρατηγικού Σχεδίου Κοινής Αγροτικής Πολιτικής, την Κεντρική Υπηρεσία της Μονάδας Οργάνωσης της Διαχείρισης ΑΕ και την Ειδική Υπηρεσία Προγραμματισμού, Συντονισμού και Παρακολούθησης της υλοποίησης των Χρηματοδοτικών Μηχανισμών του Ευρωπαϊκού Οικονομικού Χώρου</a:t>
            </a:r>
            <a:br>
              <a:rPr lang="el-GR" sz="2000" dirty="0" smtClean="0"/>
            </a:br>
            <a:endParaRPr lang="el-GR" sz="2000" dirty="0"/>
          </a:p>
        </p:txBody>
      </p:sp>
      <p:sp>
        <p:nvSpPr>
          <p:cNvPr id="3" name="Θέση περιεχομένου 2"/>
          <p:cNvSpPr>
            <a:spLocks noGrp="1"/>
          </p:cNvSpPr>
          <p:nvPr>
            <p:ph idx="1"/>
          </p:nvPr>
        </p:nvSpPr>
        <p:spPr>
          <a:xfrm>
            <a:off x="2086704" y="3731741"/>
            <a:ext cx="8915400" cy="3777622"/>
          </a:xfrm>
        </p:spPr>
        <p:txBody>
          <a:bodyPr>
            <a:normAutofit/>
          </a:bodyPr>
          <a:lstStyle/>
          <a:p>
            <a:pPr fontAlgn="base"/>
            <a:r>
              <a:rPr lang="el-GR" dirty="0" smtClean="0"/>
              <a:t>Στο </a:t>
            </a:r>
            <a:r>
              <a:rPr lang="el-GR" dirty="0"/>
              <a:t>προσωπικό που στελεχώνει τις Ειδικές Υπηρεσίες του Εταιρικού Συμφώνου για το Πλαίσιο Ανάπτυξης και του Στρατηγικού Σχεδίου για τη νέα Κοινή Αγροτική Πολιτική, όπως αυτές ορίζονται στα άρθρα 5 και 6 και στην παρ. 9 του άρθρου 66 του ν. 4914/2022 (Α' 61), την Ειδική Υπηρεσία Προγραμματισμού, Συντονισμού και Παρακολούθησης της υλοποίησης των Χρηματοδοτικών Μηχανισμών του Ευρωπαϊκού Οικονομικού Χώρου (ΕΥΧΜ ΕΟΧ), καθώς και την Κεντρική Υπηρεσία της Μονάδας Οργάνωσης της Διαχείρισης ΑΕ, καταβάλλεται επιπλέον ανταμοιβή σε περίπτωση επίτευξης στόχων, λαμβάνοντας υπόψη τη βαρύτητα της θέσης και τον βαθμό ευθύνης </a:t>
            </a:r>
            <a:r>
              <a:rPr lang="el-GR" dirty="0" smtClean="0"/>
              <a:t>εκάστου.</a:t>
            </a:r>
            <a:endParaRPr lang="el-GR" dirty="0"/>
          </a:p>
          <a:p>
            <a:endParaRPr lang="el-GR" dirty="0"/>
          </a:p>
        </p:txBody>
      </p:sp>
    </p:spTree>
    <p:extLst>
      <p:ext uri="{BB962C8B-B14F-4D97-AF65-F5344CB8AC3E}">
        <p14:creationId xmlns:p14="http://schemas.microsoft.com/office/powerpoint/2010/main" val="14510765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1">
            <a:extLst>
              <a:ext uri="{FF2B5EF4-FFF2-40B4-BE49-F238E27FC236}">
                <a16:creationId xmlns="" xmlns:a16="http://schemas.microsoft.com/office/drawing/2014/main" id="{AE5176AE-3755-4994-9F67-AC3DF710F38E}"/>
              </a:ext>
            </a:extLst>
          </p:cNvPr>
          <p:cNvSpPr txBox="1">
            <a:spLocks noChangeArrowheads="1"/>
          </p:cNvSpPr>
          <p:nvPr/>
        </p:nvSpPr>
        <p:spPr bwMode="auto">
          <a:xfrm>
            <a:off x="1981200" y="1600201"/>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6550" indent="-33655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defRPr>
                <a:solidFill>
                  <a:srgbClr val="000000"/>
                </a:solidFill>
                <a:latin typeface="Arial" panose="020B0604020202020204" pitchFamily="34" charset="0"/>
                <a:ea typeface="Microsoft YaHei" panose="020B0503020204020204" pitchFamily="34" charset="-122"/>
              </a:defRPr>
            </a:lvl1pPr>
            <a:lvl2pPr marL="736600" indent="-27940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defRPr>
                <a:solidFill>
                  <a:srgbClr val="000000"/>
                </a:solidFill>
                <a:latin typeface="Arial" panose="020B0604020202020204" pitchFamily="34" charset="0"/>
                <a:ea typeface="Microsoft YaHei" panose="020B0503020204020204" pitchFamily="34" charset="-122"/>
              </a:defRPr>
            </a:lvl2pPr>
            <a:lvl3pPr>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defRPr>
                <a:solidFill>
                  <a:srgbClr val="000000"/>
                </a:solidFill>
                <a:latin typeface="Arial" panose="020B0604020202020204" pitchFamily="34" charset="0"/>
                <a:ea typeface="Microsoft YaHei" panose="020B0503020204020204" pitchFamily="34" charset="-122"/>
              </a:defRPr>
            </a:lvl3pPr>
            <a:lvl4pPr>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defRPr>
                <a:solidFill>
                  <a:srgbClr val="000000"/>
                </a:solidFill>
                <a:latin typeface="Arial" panose="020B0604020202020204" pitchFamily="34" charset="0"/>
                <a:ea typeface="Microsoft YaHei" panose="020B0503020204020204" pitchFamily="34" charset="-122"/>
              </a:defRPr>
            </a:lvl4pPr>
            <a:lvl5pPr>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defRPr>
                <a:solidFill>
                  <a:srgbClr val="000000"/>
                </a:solidFill>
                <a:latin typeface="Arial" panose="020B0604020202020204" pitchFamily="34" charset="0"/>
                <a:ea typeface="Microsoft YaHei" panose="020B0503020204020204" pitchFamily="34" charset="-122"/>
              </a:defRPr>
            </a:lvl9pPr>
          </a:lstStyle>
          <a:p>
            <a:pPr>
              <a:spcBef>
                <a:spcPts val="700"/>
              </a:spcBef>
              <a:buClr>
                <a:srgbClr val="4F6228"/>
              </a:buClr>
              <a:buSzPct val="100000"/>
              <a:buFont typeface="Wingdings" panose="05000000000000000000" pitchFamily="2" charset="2"/>
              <a:buChar char=""/>
              <a:defRPr/>
            </a:pPr>
            <a:r>
              <a:rPr lang="el-GR" altLang="el-GR" sz="2800">
                <a:latin typeface="Times New Roman" panose="02020603050405020304" pitchFamily="18" charset="0"/>
              </a:rPr>
              <a:t>Οικονομικές ανταμοιβές</a:t>
            </a:r>
          </a:p>
          <a:p>
            <a:pPr lvl="1">
              <a:spcBef>
                <a:spcPts val="600"/>
              </a:spcBef>
              <a:buClr>
                <a:srgbClr val="17375E"/>
              </a:buClr>
              <a:buSzPct val="100000"/>
              <a:buFont typeface="Arial" panose="020B0604020202020204" pitchFamily="34" charset="0"/>
              <a:buChar char="•"/>
              <a:defRPr/>
            </a:pPr>
            <a:r>
              <a:rPr lang="el-GR" altLang="el-GR" sz="2400">
                <a:latin typeface="Times New Roman" panose="02020603050405020304" pitchFamily="18" charset="0"/>
              </a:rPr>
              <a:t>Μισθός</a:t>
            </a:r>
          </a:p>
          <a:p>
            <a:pPr lvl="1">
              <a:spcBef>
                <a:spcPts val="600"/>
              </a:spcBef>
              <a:buClr>
                <a:srgbClr val="17375E"/>
              </a:buClr>
              <a:buSzPct val="100000"/>
              <a:buFont typeface="Arial" panose="020B0604020202020204" pitchFamily="34" charset="0"/>
              <a:buChar char="•"/>
              <a:defRPr/>
            </a:pPr>
            <a:r>
              <a:rPr lang="el-GR" altLang="el-GR" sz="2400">
                <a:latin typeface="Times New Roman" panose="02020603050405020304" pitchFamily="18" charset="0"/>
              </a:rPr>
              <a:t>Πρόσθετα επιδόματα (bonus)</a:t>
            </a:r>
          </a:p>
          <a:p>
            <a:pPr lvl="1">
              <a:spcBef>
                <a:spcPts val="600"/>
              </a:spcBef>
              <a:buClr>
                <a:srgbClr val="17375E"/>
              </a:buClr>
              <a:buSzPct val="100000"/>
              <a:buFont typeface="Arial" panose="020B0604020202020204" pitchFamily="34" charset="0"/>
              <a:buChar char="•"/>
              <a:defRPr/>
            </a:pPr>
            <a:r>
              <a:rPr lang="el-GR" altLang="el-GR" sz="2400">
                <a:latin typeface="Times New Roman" panose="02020603050405020304" pitchFamily="18" charset="0"/>
              </a:rPr>
              <a:t>Συμμετοχή στα κέρδη</a:t>
            </a:r>
          </a:p>
          <a:p>
            <a:pPr lvl="1">
              <a:spcBef>
                <a:spcPts val="600"/>
              </a:spcBef>
              <a:buClr>
                <a:srgbClr val="17375E"/>
              </a:buClr>
              <a:buSzPct val="100000"/>
              <a:buFont typeface="Arial" panose="020B0604020202020204" pitchFamily="34" charset="0"/>
              <a:buChar char="•"/>
              <a:defRPr/>
            </a:pPr>
            <a:r>
              <a:rPr lang="el-GR" altLang="el-GR" sz="2400">
                <a:latin typeface="Times New Roman" panose="02020603050405020304" pitchFamily="18" charset="0"/>
              </a:rPr>
              <a:t>Προγράμματα συνταξιοδότησης</a:t>
            </a:r>
          </a:p>
          <a:p>
            <a:pPr lvl="1">
              <a:spcBef>
                <a:spcPts val="600"/>
              </a:spcBef>
              <a:buClr>
                <a:srgbClr val="17375E"/>
              </a:buClr>
              <a:buSzPct val="100000"/>
              <a:buFont typeface="Arial" panose="020B0604020202020204" pitchFamily="34" charset="0"/>
              <a:buChar char="•"/>
              <a:defRPr/>
            </a:pPr>
            <a:r>
              <a:rPr lang="el-GR" altLang="el-GR" sz="2400">
                <a:latin typeface="Times New Roman" panose="02020603050405020304" pitchFamily="18" charset="0"/>
              </a:rPr>
              <a:t>Άδειες μετ' αποδοχών</a:t>
            </a:r>
          </a:p>
          <a:p>
            <a:pPr lvl="1">
              <a:spcBef>
                <a:spcPts val="600"/>
              </a:spcBef>
              <a:buClr>
                <a:srgbClr val="17375E"/>
              </a:buClr>
              <a:buSzPct val="100000"/>
              <a:buFont typeface="Arial" panose="020B0604020202020204" pitchFamily="34" charset="0"/>
              <a:buChar char="•"/>
              <a:defRPr/>
            </a:pPr>
            <a:r>
              <a:rPr lang="el-GR" altLang="el-GR" sz="2400">
                <a:latin typeface="Times New Roman" panose="02020603050405020304" pitchFamily="18" charset="0"/>
              </a:rPr>
              <a:t>Εκπτωτικές τιμές</a:t>
            </a:r>
          </a:p>
          <a:p>
            <a:pPr>
              <a:spcBef>
                <a:spcPts val="700"/>
              </a:spcBef>
              <a:buClr>
                <a:srgbClr val="4F6228"/>
              </a:buClr>
              <a:buSzPct val="100000"/>
              <a:buFont typeface="Wingdings" panose="05000000000000000000" pitchFamily="2" charset="2"/>
              <a:buChar char=""/>
              <a:defRPr/>
            </a:pPr>
            <a:r>
              <a:rPr lang="en-US" altLang="el-GR" sz="2800">
                <a:latin typeface="Times New Roman" panose="02020603050405020304" pitchFamily="18" charset="0"/>
              </a:rPr>
              <a:t>Μη οικονομικές ανταμοιβές</a:t>
            </a:r>
          </a:p>
          <a:p>
            <a:pPr lvl="1">
              <a:spcBef>
                <a:spcPts val="600"/>
              </a:spcBef>
              <a:buClr>
                <a:srgbClr val="17375E"/>
              </a:buClr>
              <a:buSzPct val="100000"/>
              <a:buFont typeface="Arial" panose="020B0604020202020204" pitchFamily="34" charset="0"/>
              <a:buChar char="•"/>
              <a:defRPr/>
            </a:pPr>
            <a:r>
              <a:rPr lang="el-GR" altLang="el-GR" sz="2400">
                <a:latin typeface="Times New Roman" panose="02020603050405020304" pitchFamily="18" charset="0"/>
              </a:rPr>
              <a:t>Η ζωή στην εργασία γίνεται πιο ελκυστική.</a:t>
            </a:r>
          </a:p>
          <a:p>
            <a:pPr lvl="1">
              <a:spcBef>
                <a:spcPts val="600"/>
              </a:spcBef>
              <a:buClr>
                <a:srgbClr val="17375E"/>
              </a:buClr>
              <a:buSzPct val="100000"/>
              <a:buFont typeface="Arial" panose="020B0604020202020204" pitchFamily="34" charset="0"/>
              <a:buChar char="•"/>
              <a:defRPr/>
            </a:pPr>
            <a:r>
              <a:rPr lang="el-GR" altLang="el-GR" sz="2400">
                <a:latin typeface="Times New Roman" panose="02020603050405020304" pitchFamily="18" charset="0"/>
              </a:rPr>
              <a:t>Οι προτιμήσεις κάθε εργαζόμενου ποικίλουν.</a:t>
            </a:r>
          </a:p>
          <a:p>
            <a:pPr marL="341313">
              <a:spcBef>
                <a:spcPts val="600"/>
              </a:spcBef>
              <a:buSzPct val="100000"/>
              <a:defRPr/>
            </a:pPr>
            <a:endParaRPr lang="el-GR" altLang="el-GR" sz="2400">
              <a:latin typeface="Times New Roman" panose="02020603050405020304" pitchFamily="18" charset="0"/>
            </a:endParaRPr>
          </a:p>
        </p:txBody>
      </p:sp>
      <p:sp>
        <p:nvSpPr>
          <p:cNvPr id="12290" name="Text Box 2">
            <a:extLst>
              <a:ext uri="{FF2B5EF4-FFF2-40B4-BE49-F238E27FC236}">
                <a16:creationId xmlns="" xmlns:a16="http://schemas.microsoft.com/office/drawing/2014/main" id="{CC78955F-A772-4AB2-988B-1D2E48CD35B3}"/>
              </a:ext>
            </a:extLst>
          </p:cNvPr>
          <p:cNvSpPr txBox="1">
            <a:spLocks noChangeArrowheads="1"/>
          </p:cNvSpPr>
          <p:nvPr/>
        </p:nvSpPr>
        <p:spPr bwMode="auto">
          <a:xfrm>
            <a:off x="3581400" y="274638"/>
            <a:ext cx="66294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eaLnBrk="1" hangingPunct="1">
              <a:buSzPct val="100000"/>
              <a:defRPr/>
            </a:pPr>
            <a:r>
              <a:rPr lang="el-GR" altLang="el-GR" sz="3600">
                <a:solidFill>
                  <a:srgbClr val="17375E"/>
                </a:solidFill>
                <a:effectLst>
                  <a:outerShdw blurRad="38100" dist="38100" dir="2700000" algn="tl">
                    <a:srgbClr val="C0C0C0"/>
                  </a:outerShdw>
                </a:effectLst>
                <a:latin typeface="Times New Roman" panose="02020603050405020304" pitchFamily="18" charset="0"/>
              </a:rPr>
              <a:t>Είδη προγραμμάτων ανταμοιβών</a:t>
            </a:r>
          </a:p>
        </p:txBody>
      </p:sp>
      <p:sp>
        <p:nvSpPr>
          <p:cNvPr id="20484" name="Text Box 3"/>
          <p:cNvSpPr txBox="1">
            <a:spLocks noChangeArrowheads="1"/>
          </p:cNvSpPr>
          <p:nvPr/>
        </p:nvSpPr>
        <p:spPr bwMode="auto">
          <a:xfrm>
            <a:off x="8077200" y="6356351"/>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Times New Roman" panose="02020603050405020304" pitchFamily="18"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9pPr>
          </a:lstStyle>
          <a:p>
            <a:pPr algn="r" eaLnBrk="1" hangingPunct="1">
              <a:spcBef>
                <a:spcPct val="0"/>
              </a:spcBef>
              <a:buClrTx/>
              <a:buFontTx/>
              <a:buNone/>
            </a:pPr>
            <a:fld id="{A0DF6312-93CF-498B-A16D-65823B4613A1}" type="slidenum">
              <a:rPr lang="en-US" altLang="el-GR" sz="1200">
                <a:solidFill>
                  <a:srgbClr val="17375E"/>
                </a:solidFill>
                <a:cs typeface="Times New Roman" panose="02020603050405020304" pitchFamily="18" charset="0"/>
              </a:rPr>
              <a:pPr algn="r" eaLnBrk="1" hangingPunct="1">
                <a:spcBef>
                  <a:spcPct val="0"/>
                </a:spcBef>
                <a:buClrTx/>
                <a:buFontTx/>
                <a:buNone/>
              </a:pPr>
              <a:t>3</a:t>
            </a:fld>
            <a:endParaRPr lang="en-US" altLang="el-GR" sz="1200">
              <a:solidFill>
                <a:srgbClr val="17375E"/>
              </a:solidFill>
              <a:cs typeface="Times New Roman" panose="02020603050405020304" pitchFamily="18" charset="0"/>
            </a:endParaRPr>
          </a:p>
        </p:txBody>
      </p:sp>
    </p:spTree>
    <p:extLst>
      <p:ext uri="{BB962C8B-B14F-4D97-AF65-F5344CB8AC3E}">
        <p14:creationId xmlns:p14="http://schemas.microsoft.com/office/powerpoint/2010/main" val="65289056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Box 1">
            <a:extLst>
              <a:ext uri="{FF2B5EF4-FFF2-40B4-BE49-F238E27FC236}">
                <a16:creationId xmlns="" xmlns:a16="http://schemas.microsoft.com/office/drawing/2014/main" id="{1E16480E-214C-4C5C-B18B-29AA354254DD}"/>
              </a:ext>
            </a:extLst>
          </p:cNvPr>
          <p:cNvSpPr txBox="1">
            <a:spLocks noChangeArrowheads="1"/>
          </p:cNvSpPr>
          <p:nvPr/>
        </p:nvSpPr>
        <p:spPr bwMode="auto">
          <a:xfrm>
            <a:off x="1981200" y="1600201"/>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6550" indent="-33655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defRPr>
                <a:solidFill>
                  <a:srgbClr val="000000"/>
                </a:solidFill>
                <a:latin typeface="Arial" panose="020B0604020202020204" pitchFamily="34" charset="0"/>
                <a:ea typeface="Microsoft YaHei" panose="020B0503020204020204" pitchFamily="34" charset="-122"/>
              </a:defRPr>
            </a:lvl1pPr>
            <a:lvl2pPr marL="736600" indent="-27940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defRPr>
                <a:solidFill>
                  <a:srgbClr val="000000"/>
                </a:solidFill>
                <a:latin typeface="Arial" panose="020B0604020202020204" pitchFamily="34" charset="0"/>
                <a:ea typeface="Microsoft YaHei" panose="020B0503020204020204" pitchFamily="34" charset="-122"/>
              </a:defRPr>
            </a:lvl2pPr>
            <a:lvl3pPr>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defRPr>
                <a:solidFill>
                  <a:srgbClr val="000000"/>
                </a:solidFill>
                <a:latin typeface="Arial" panose="020B0604020202020204" pitchFamily="34" charset="0"/>
                <a:ea typeface="Microsoft YaHei" panose="020B0503020204020204" pitchFamily="34" charset="-122"/>
              </a:defRPr>
            </a:lvl3pPr>
            <a:lvl4pPr>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defRPr>
                <a:solidFill>
                  <a:srgbClr val="000000"/>
                </a:solidFill>
                <a:latin typeface="Arial" panose="020B0604020202020204" pitchFamily="34" charset="0"/>
                <a:ea typeface="Microsoft YaHei" panose="020B0503020204020204" pitchFamily="34" charset="-122"/>
              </a:defRPr>
            </a:lvl4pPr>
            <a:lvl5pPr>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defRPr>
                <a:solidFill>
                  <a:srgbClr val="000000"/>
                </a:solidFill>
                <a:latin typeface="Arial" panose="020B0604020202020204" pitchFamily="34" charset="0"/>
                <a:ea typeface="Microsoft YaHei" panose="020B0503020204020204" pitchFamily="34" charset="-122"/>
              </a:defRPr>
            </a:lvl9pPr>
          </a:lstStyle>
          <a:p>
            <a:pPr>
              <a:spcBef>
                <a:spcPts val="600"/>
              </a:spcBef>
              <a:buClr>
                <a:srgbClr val="4F6228"/>
              </a:buClr>
              <a:buSzPct val="100000"/>
              <a:buFont typeface="Wingdings" panose="05000000000000000000" pitchFamily="2" charset="2"/>
              <a:buChar char=""/>
              <a:defRPr/>
            </a:pPr>
            <a:r>
              <a:rPr lang="el-GR" altLang="el-GR" sz="2400">
                <a:latin typeface="Times New Roman" panose="02020603050405020304" pitchFamily="18" charset="0"/>
              </a:rPr>
              <a:t>Οι </a:t>
            </a:r>
            <a:r>
              <a:rPr lang="el-GR" altLang="el-GR" sz="2400" b="1" i="1">
                <a:latin typeface="Times New Roman" panose="02020603050405020304" pitchFamily="18" charset="0"/>
              </a:rPr>
              <a:t>αμοιβές βάσει απόδοσης </a:t>
            </a:r>
            <a:r>
              <a:rPr lang="el-GR" altLang="el-GR" sz="2400">
                <a:latin typeface="Times New Roman" panose="02020603050405020304" pitchFamily="18" charset="0"/>
              </a:rPr>
              <a:t>συνδέονται με συγκεκριμένα κριτήρια εργασιακής απόδοσης.</a:t>
            </a:r>
          </a:p>
          <a:p>
            <a:pPr lvl="1">
              <a:spcBef>
                <a:spcPts val="500"/>
              </a:spcBef>
              <a:buClr>
                <a:srgbClr val="17375E"/>
              </a:buClr>
              <a:buSzPct val="100000"/>
              <a:buFont typeface="Arial" panose="020B0604020202020204" pitchFamily="34" charset="0"/>
              <a:buChar char="•"/>
              <a:defRPr/>
            </a:pPr>
            <a:r>
              <a:rPr lang="el-GR" altLang="el-GR" sz="2000">
                <a:latin typeface="Times New Roman" panose="02020603050405020304" pitchFamily="18" charset="0"/>
              </a:rPr>
              <a:t>Προμήθειες</a:t>
            </a:r>
          </a:p>
          <a:p>
            <a:pPr lvl="1">
              <a:spcBef>
                <a:spcPts val="500"/>
              </a:spcBef>
              <a:buClr>
                <a:srgbClr val="17375E"/>
              </a:buClr>
              <a:buSzPct val="100000"/>
              <a:buFont typeface="Arial" panose="020B0604020202020204" pitchFamily="34" charset="0"/>
              <a:buChar char="•"/>
              <a:defRPr/>
            </a:pPr>
            <a:r>
              <a:rPr lang="el-GR" altLang="el-GR" sz="2000">
                <a:latin typeface="Times New Roman" panose="02020603050405020304" pitchFamily="18" charset="0"/>
              </a:rPr>
              <a:t>Προγράμματα αμοιβής με το κομμάτι</a:t>
            </a:r>
          </a:p>
          <a:p>
            <a:pPr lvl="1">
              <a:spcBef>
                <a:spcPts val="500"/>
              </a:spcBef>
              <a:buClr>
                <a:srgbClr val="17375E"/>
              </a:buClr>
              <a:buSzPct val="100000"/>
              <a:buFont typeface="Arial" panose="020B0604020202020204" pitchFamily="34" charset="0"/>
              <a:buChar char="•"/>
              <a:defRPr/>
            </a:pPr>
            <a:r>
              <a:rPr lang="el-GR" altLang="el-GR" sz="2000">
                <a:latin typeface="Times New Roman" panose="02020603050405020304" pitchFamily="18" charset="0"/>
              </a:rPr>
              <a:t>Συστήματα κινήτρων</a:t>
            </a:r>
          </a:p>
          <a:p>
            <a:pPr lvl="1">
              <a:spcBef>
                <a:spcPts val="500"/>
              </a:spcBef>
              <a:buClr>
                <a:srgbClr val="17375E"/>
              </a:buClr>
              <a:buSzPct val="100000"/>
              <a:buFont typeface="Arial" panose="020B0604020202020204" pitchFamily="34" charset="0"/>
              <a:buChar char="•"/>
              <a:defRPr/>
            </a:pPr>
            <a:r>
              <a:rPr lang="el-GR" altLang="el-GR" sz="2000">
                <a:latin typeface="Times New Roman" panose="02020603050405020304" pitchFamily="18" charset="0"/>
              </a:rPr>
              <a:t>Ομαδικά μπόνους</a:t>
            </a:r>
          </a:p>
          <a:p>
            <a:pPr lvl="1">
              <a:spcBef>
                <a:spcPts val="500"/>
              </a:spcBef>
              <a:buClr>
                <a:srgbClr val="17375E"/>
              </a:buClr>
              <a:buSzPct val="100000"/>
              <a:buFont typeface="Arial" panose="020B0604020202020204" pitchFamily="34" charset="0"/>
              <a:buChar char="•"/>
              <a:defRPr/>
            </a:pPr>
            <a:r>
              <a:rPr lang="el-GR" altLang="el-GR" sz="2000">
                <a:latin typeface="Times New Roman" panose="02020603050405020304" pitchFamily="18" charset="0"/>
              </a:rPr>
              <a:t>Αξιοκρατική αμοιβή</a:t>
            </a:r>
          </a:p>
          <a:p>
            <a:pPr>
              <a:spcBef>
                <a:spcPts val="600"/>
              </a:spcBef>
              <a:buClr>
                <a:srgbClr val="4F6228"/>
              </a:buClr>
              <a:buSzPct val="100000"/>
              <a:buFont typeface="Wingdings" panose="05000000000000000000" pitchFamily="2" charset="2"/>
              <a:buChar char=""/>
              <a:defRPr/>
            </a:pPr>
            <a:r>
              <a:rPr lang="el-GR" altLang="el-GR" sz="2400">
                <a:latin typeface="Times New Roman" panose="02020603050405020304" pitchFamily="18" charset="0"/>
              </a:rPr>
              <a:t>Οι </a:t>
            </a:r>
            <a:r>
              <a:rPr lang="el-GR" altLang="el-GR" sz="2400" b="1" i="1">
                <a:latin typeface="Times New Roman" panose="02020603050405020304" pitchFamily="18" charset="0"/>
              </a:rPr>
              <a:t>αμοιβές βάσει ιδιότητας μέλους </a:t>
            </a:r>
            <a:r>
              <a:rPr lang="el-GR" altLang="el-GR" sz="2400">
                <a:latin typeface="Times New Roman" panose="02020603050405020304" pitchFamily="18" charset="0"/>
              </a:rPr>
              <a:t>προσφέρονται σε όλους τους εργαζόμενους.</a:t>
            </a:r>
          </a:p>
          <a:p>
            <a:pPr lvl="1">
              <a:spcBef>
                <a:spcPts val="500"/>
              </a:spcBef>
              <a:buClr>
                <a:srgbClr val="17375E"/>
              </a:buClr>
              <a:buSzPct val="100000"/>
              <a:buFont typeface="Arial" panose="020B0604020202020204" pitchFamily="34" charset="0"/>
              <a:buChar char="•"/>
              <a:defRPr/>
            </a:pPr>
            <a:r>
              <a:rPr lang="en-US" altLang="el-GR" sz="2000">
                <a:latin typeface="Times New Roman" panose="02020603050405020304" pitchFamily="18" charset="0"/>
              </a:rPr>
              <a:t>Το κόστος ζωής αυξάνεται</a:t>
            </a:r>
          </a:p>
          <a:p>
            <a:pPr lvl="1">
              <a:spcBef>
                <a:spcPts val="500"/>
              </a:spcBef>
              <a:buClr>
                <a:srgbClr val="17375E"/>
              </a:buClr>
              <a:buSzPct val="100000"/>
              <a:buFont typeface="Arial" panose="020B0604020202020204" pitchFamily="34" charset="0"/>
              <a:buChar char="•"/>
              <a:defRPr/>
            </a:pPr>
            <a:r>
              <a:rPr lang="en-US" altLang="el-GR" sz="2000">
                <a:latin typeface="Times New Roman" panose="02020603050405020304" pitchFamily="18" charset="0"/>
              </a:rPr>
              <a:t>Προνόμια</a:t>
            </a:r>
          </a:p>
          <a:p>
            <a:pPr lvl="1">
              <a:spcBef>
                <a:spcPts val="500"/>
              </a:spcBef>
              <a:buClr>
                <a:srgbClr val="17375E"/>
              </a:buClr>
              <a:buSzPct val="100000"/>
              <a:buFont typeface="Arial" panose="020B0604020202020204" pitchFamily="34" charset="0"/>
              <a:buChar char="•"/>
              <a:defRPr/>
            </a:pPr>
            <a:r>
              <a:rPr lang="en-US" altLang="el-GR" sz="2000">
                <a:latin typeface="Times New Roman" panose="02020603050405020304" pitchFamily="18" charset="0"/>
              </a:rPr>
              <a:t>Αυξήσεις μισθού</a:t>
            </a:r>
          </a:p>
          <a:p>
            <a:pPr marL="741363" lvl="1">
              <a:spcBef>
                <a:spcPts val="500"/>
              </a:spcBef>
              <a:buSzPct val="100000"/>
              <a:defRPr/>
            </a:pPr>
            <a:endParaRPr lang="en-US" altLang="el-GR" sz="2000">
              <a:latin typeface="Times New Roman" panose="02020603050405020304" pitchFamily="18" charset="0"/>
            </a:endParaRPr>
          </a:p>
          <a:p>
            <a:pPr marL="341313">
              <a:spcBef>
                <a:spcPts val="500"/>
              </a:spcBef>
              <a:buSzPct val="100000"/>
              <a:defRPr/>
            </a:pPr>
            <a:endParaRPr lang="en-US" altLang="el-GR" sz="2000">
              <a:latin typeface="Times New Roman" panose="02020603050405020304" pitchFamily="18" charset="0"/>
            </a:endParaRPr>
          </a:p>
        </p:txBody>
      </p:sp>
      <p:sp>
        <p:nvSpPr>
          <p:cNvPr id="13314" name="Text Box 2">
            <a:extLst>
              <a:ext uri="{FF2B5EF4-FFF2-40B4-BE49-F238E27FC236}">
                <a16:creationId xmlns="" xmlns:a16="http://schemas.microsoft.com/office/drawing/2014/main" id="{FF7647C2-AF2D-44B4-BCCD-694E49E901D4}"/>
              </a:ext>
            </a:extLst>
          </p:cNvPr>
          <p:cNvSpPr txBox="1">
            <a:spLocks noChangeArrowheads="1"/>
          </p:cNvSpPr>
          <p:nvPr/>
        </p:nvSpPr>
        <p:spPr bwMode="auto">
          <a:xfrm>
            <a:off x="3581400" y="274638"/>
            <a:ext cx="66294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eaLnBrk="1" hangingPunct="1">
              <a:buSzPct val="100000"/>
              <a:defRPr/>
            </a:pPr>
            <a:r>
              <a:rPr lang="el-GR" altLang="el-GR" sz="3200">
                <a:solidFill>
                  <a:srgbClr val="17375E"/>
                </a:solidFill>
                <a:effectLst>
                  <a:outerShdw blurRad="38100" dist="38100" dir="2700000" algn="tl">
                    <a:srgbClr val="C0C0C0"/>
                  </a:outerShdw>
                </a:effectLst>
                <a:latin typeface="Times New Roman" panose="02020603050405020304" pitchFamily="18" charset="0"/>
              </a:rPr>
              <a:t>Αμοιβές βάσει απόδοσης έναντι αμοιβών βάσει ιδιότητας μέλους</a:t>
            </a:r>
          </a:p>
        </p:txBody>
      </p:sp>
      <p:sp>
        <p:nvSpPr>
          <p:cNvPr id="22532" name="Text Box 3"/>
          <p:cNvSpPr txBox="1">
            <a:spLocks noChangeArrowheads="1"/>
          </p:cNvSpPr>
          <p:nvPr/>
        </p:nvSpPr>
        <p:spPr bwMode="auto">
          <a:xfrm>
            <a:off x="8077200" y="6356351"/>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Times New Roman" panose="02020603050405020304" pitchFamily="18"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9pPr>
          </a:lstStyle>
          <a:p>
            <a:pPr algn="r" eaLnBrk="1" hangingPunct="1">
              <a:spcBef>
                <a:spcPct val="0"/>
              </a:spcBef>
              <a:buClrTx/>
              <a:buFontTx/>
              <a:buNone/>
            </a:pPr>
            <a:fld id="{BC379A7A-9BE5-4929-847E-EA51B2CD61B6}" type="slidenum">
              <a:rPr lang="en-US" altLang="el-GR" sz="1200">
                <a:solidFill>
                  <a:srgbClr val="17375E"/>
                </a:solidFill>
                <a:cs typeface="Times New Roman" panose="02020603050405020304" pitchFamily="18" charset="0"/>
              </a:rPr>
              <a:pPr algn="r" eaLnBrk="1" hangingPunct="1">
                <a:spcBef>
                  <a:spcPct val="0"/>
                </a:spcBef>
                <a:buClrTx/>
                <a:buFontTx/>
                <a:buNone/>
              </a:pPr>
              <a:t>4</a:t>
            </a:fld>
            <a:endParaRPr lang="en-US" altLang="el-GR" sz="1200">
              <a:solidFill>
                <a:srgbClr val="17375E"/>
              </a:solidFill>
              <a:cs typeface="Times New Roman" panose="02020603050405020304" pitchFamily="18" charset="0"/>
            </a:endParaRPr>
          </a:p>
        </p:txBody>
      </p:sp>
      <p:sp>
        <p:nvSpPr>
          <p:cNvPr id="13317" name="Text Box 5"/>
          <p:cNvSpPr txBox="1">
            <a:spLocks noChangeArrowheads="1"/>
          </p:cNvSpPr>
          <p:nvPr/>
        </p:nvSpPr>
        <p:spPr bwMode="auto">
          <a:xfrm>
            <a:off x="2528889" y="2286001"/>
            <a:ext cx="7005637" cy="4068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spTree>
    <p:extLst>
      <p:ext uri="{BB962C8B-B14F-4D97-AF65-F5344CB8AC3E}">
        <p14:creationId xmlns:p14="http://schemas.microsoft.com/office/powerpoint/2010/main" val="2306407401"/>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endCondLst>
                                    <p:cond delay="0"/>
                                  </p:endCondLst>
                                  <p:childTnLst>
                                    <p:set>
                                      <p:cBhvr additive="repl">
                                        <p:cTn id="6" dur="1" fill="hold">
                                          <p:stCondLst>
                                            <p:cond delay="0"/>
                                          </p:stCondLst>
                                        </p:cTn>
                                        <p:tgtEl>
                                          <p:spTgt spid="133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1"/>
          <p:cNvSpPr txBox="1">
            <a:spLocks noChangeArrowheads="1"/>
          </p:cNvSpPr>
          <p:nvPr/>
        </p:nvSpPr>
        <p:spPr bwMode="auto">
          <a:xfrm>
            <a:off x="1981200" y="1600201"/>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6550" indent="-336550">
              <a:spcBef>
                <a:spcPts val="800"/>
              </a:spcBef>
              <a:buClr>
                <a:srgbClr val="000000"/>
              </a:buClr>
              <a:buSzPct val="100000"/>
              <a:buFont typeface="Times New Roman" panose="02020603050405020304" pitchFamily="18" charset="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defRPr sz="3200">
                <a:solidFill>
                  <a:srgbClr val="000000"/>
                </a:solidFill>
                <a:latin typeface="Times New Roman" panose="02020603050405020304" pitchFamily="18"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defRPr sz="2800">
                <a:solidFill>
                  <a:srgbClr val="000000"/>
                </a:solidFill>
                <a:latin typeface="Times New Roman" panose="02020603050405020304" pitchFamily="18"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defRPr sz="2400">
                <a:solidFill>
                  <a:srgbClr val="000000"/>
                </a:solidFill>
                <a:latin typeface="Times New Roman" panose="02020603050405020304" pitchFamily="18"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defRPr sz="2000">
                <a:solidFill>
                  <a:srgbClr val="000000"/>
                </a:solidFill>
                <a:latin typeface="Times New Roman" panose="02020603050405020304" pitchFamily="18"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defRPr sz="20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defRPr sz="20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defRPr sz="20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defRPr sz="20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defRPr sz="2000">
                <a:solidFill>
                  <a:srgbClr val="000000"/>
                </a:solidFill>
                <a:latin typeface="Times New Roman" panose="02020603050405020304" pitchFamily="18" charset="0"/>
                <a:ea typeface="Microsoft YaHei" panose="020B0503020204020204" pitchFamily="34" charset="-122"/>
              </a:defRPr>
            </a:lvl9pPr>
          </a:lstStyle>
          <a:p>
            <a:pPr>
              <a:spcBef>
                <a:spcPts val="600"/>
              </a:spcBef>
              <a:buClr>
                <a:srgbClr val="4F6228"/>
              </a:buClr>
              <a:buFont typeface="Wingdings" panose="05000000000000000000" pitchFamily="2" charset="2"/>
              <a:buChar char=""/>
            </a:pPr>
            <a:r>
              <a:rPr lang="el-GR" altLang="el-GR" sz="2400">
                <a:cs typeface="Times New Roman" panose="02020603050405020304" pitchFamily="18" charset="0"/>
              </a:rPr>
              <a:t>Οι εταιρίες αντλούν τα προγράμματα αποζημίωσης από την αξιολόγηση των θέσεων εργασίας, η οποία καθορίζει ποια είναι η αξία κάθε θέσης εργασίας.</a:t>
            </a:r>
          </a:p>
          <a:p>
            <a:pPr>
              <a:spcBef>
                <a:spcPts val="600"/>
              </a:spcBef>
              <a:buClr>
                <a:srgbClr val="4F6228"/>
              </a:buClr>
              <a:buFont typeface="Wingdings" panose="05000000000000000000" pitchFamily="2" charset="2"/>
              <a:buChar char=""/>
            </a:pPr>
            <a:r>
              <a:rPr lang="el-GR" altLang="el-GR" sz="2400">
                <a:cs typeface="Times New Roman" panose="02020603050405020304" pitchFamily="18" charset="0"/>
              </a:rPr>
              <a:t>Ένα αποτελεσματικό, δίκαιο πρόγραμμα αποζημίωσης παρακινεί και συγκρατεί τους ικανούς εργαζόμενους.</a:t>
            </a:r>
          </a:p>
        </p:txBody>
      </p:sp>
      <p:sp>
        <p:nvSpPr>
          <p:cNvPr id="14338" name="Text Box 2">
            <a:extLst>
              <a:ext uri="{FF2B5EF4-FFF2-40B4-BE49-F238E27FC236}">
                <a16:creationId xmlns="" xmlns:a16="http://schemas.microsoft.com/office/drawing/2014/main" id="{F6ED13BF-1C6E-4B7D-A24A-9CB7A0E9D3A7}"/>
              </a:ext>
            </a:extLst>
          </p:cNvPr>
          <p:cNvSpPr txBox="1">
            <a:spLocks noChangeArrowheads="1"/>
          </p:cNvSpPr>
          <p:nvPr/>
        </p:nvSpPr>
        <p:spPr bwMode="auto">
          <a:xfrm>
            <a:off x="3581400" y="274638"/>
            <a:ext cx="66294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eaLnBrk="1" hangingPunct="1">
              <a:buSzPct val="100000"/>
              <a:defRPr/>
            </a:pPr>
            <a:r>
              <a:rPr lang="en-US" altLang="el-GR" sz="3600">
                <a:solidFill>
                  <a:srgbClr val="17375E"/>
                </a:solidFill>
                <a:effectLst>
                  <a:outerShdw blurRad="38100" dist="38100" dir="2700000" algn="tl">
                    <a:srgbClr val="C0C0C0"/>
                  </a:outerShdw>
                </a:effectLst>
                <a:latin typeface="Times New Roman" panose="02020603050405020304" pitchFamily="18" charset="0"/>
              </a:rPr>
              <a:t>Διοίκηση αποζημίωσης</a:t>
            </a:r>
          </a:p>
        </p:txBody>
      </p:sp>
      <p:sp>
        <p:nvSpPr>
          <p:cNvPr id="24580" name="Text Box 3"/>
          <p:cNvSpPr txBox="1">
            <a:spLocks noChangeArrowheads="1"/>
          </p:cNvSpPr>
          <p:nvPr/>
        </p:nvSpPr>
        <p:spPr bwMode="auto">
          <a:xfrm>
            <a:off x="8077200" y="6356351"/>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Times New Roman" panose="02020603050405020304" pitchFamily="18"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9pPr>
          </a:lstStyle>
          <a:p>
            <a:pPr algn="r" eaLnBrk="1" hangingPunct="1">
              <a:spcBef>
                <a:spcPct val="0"/>
              </a:spcBef>
              <a:buClrTx/>
              <a:buFontTx/>
              <a:buNone/>
            </a:pPr>
            <a:fld id="{C55CD6E1-93D2-4189-83B6-FBD35F026104}" type="slidenum">
              <a:rPr lang="en-US" altLang="el-GR" sz="1200">
                <a:solidFill>
                  <a:srgbClr val="17375E"/>
                </a:solidFill>
                <a:cs typeface="Times New Roman" panose="02020603050405020304" pitchFamily="18" charset="0"/>
              </a:rPr>
              <a:pPr algn="r" eaLnBrk="1" hangingPunct="1">
                <a:spcBef>
                  <a:spcPct val="0"/>
                </a:spcBef>
                <a:buClrTx/>
                <a:buFontTx/>
                <a:buNone/>
              </a:pPr>
              <a:t>5</a:t>
            </a:fld>
            <a:endParaRPr lang="en-US" altLang="el-GR" sz="1200">
              <a:solidFill>
                <a:srgbClr val="17375E"/>
              </a:solidFill>
              <a:cs typeface="Times New Roman" panose="02020603050405020304" pitchFamily="18" charset="0"/>
            </a:endParaRPr>
          </a:p>
        </p:txBody>
      </p:sp>
    </p:spTree>
    <p:extLst>
      <p:ext uri="{BB962C8B-B14F-4D97-AF65-F5344CB8AC3E}">
        <p14:creationId xmlns:p14="http://schemas.microsoft.com/office/powerpoint/2010/main" val="152329180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1">
            <a:extLst>
              <a:ext uri="{FF2B5EF4-FFF2-40B4-BE49-F238E27FC236}">
                <a16:creationId xmlns="" xmlns:a16="http://schemas.microsoft.com/office/drawing/2014/main" id="{4A3DB24A-0301-4CD3-8B51-970B13FC02F3}"/>
              </a:ext>
            </a:extLst>
          </p:cNvPr>
          <p:cNvSpPr txBox="1">
            <a:spLocks noChangeArrowheads="1"/>
          </p:cNvSpPr>
          <p:nvPr/>
        </p:nvSpPr>
        <p:spPr bwMode="auto">
          <a:xfrm>
            <a:off x="1981200" y="1600201"/>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2900" indent="-33655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736600" indent="-2794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700"/>
              </a:spcBef>
              <a:buSzPct val="100000"/>
              <a:defRPr/>
            </a:pPr>
            <a:r>
              <a:rPr lang="el-GR" altLang="el-GR" sz="2800" dirty="0">
                <a:latin typeface="Times New Roman" panose="02020603050405020304" pitchFamily="18" charset="0"/>
              </a:rPr>
              <a:t>Η αξιολόγηση μιας θέσης εργασίας συμβάλλει στη διαμόρφωση της αμοιβής της.</a:t>
            </a:r>
          </a:p>
          <a:p>
            <a:pPr marL="336550" indent="-330200">
              <a:spcBef>
                <a:spcPts val="700"/>
              </a:spcBef>
              <a:buClr>
                <a:srgbClr val="4F6228"/>
              </a:buClr>
              <a:buSzPct val="100000"/>
              <a:buFont typeface="Wingdings" panose="05000000000000000000" pitchFamily="2" charset="2"/>
              <a:buChar char=""/>
              <a:defRPr/>
            </a:pPr>
            <a:r>
              <a:rPr lang="el-GR" altLang="el-GR" sz="2800" dirty="0">
                <a:latin typeface="Times New Roman" panose="02020603050405020304" pitchFamily="18" charset="0"/>
              </a:rPr>
              <a:t>Οι πληροφορίες σχετικά με την ανάλυση μιας θέσης εργασίας καθορίζουν τη σχετικά αξία, ή </a:t>
            </a:r>
            <a:r>
              <a:rPr lang="el-GR" altLang="el-GR" sz="2800" i="1" dirty="0">
                <a:latin typeface="Times New Roman" panose="02020603050405020304" pitchFamily="18" charset="0"/>
              </a:rPr>
              <a:t>κατάταξη</a:t>
            </a:r>
            <a:r>
              <a:rPr lang="el-GR" altLang="el-GR" sz="2800" dirty="0">
                <a:latin typeface="Times New Roman" panose="02020603050405020304" pitchFamily="18" charset="0"/>
              </a:rPr>
              <a:t>, κάθε θέσης στον οργανισμό.</a:t>
            </a:r>
          </a:p>
          <a:p>
            <a:pPr marL="341313">
              <a:spcBef>
                <a:spcPts val="700"/>
              </a:spcBef>
              <a:buSzPct val="100000"/>
              <a:defRPr/>
            </a:pPr>
            <a:endParaRPr lang="en-US" altLang="el-GR" sz="2800" dirty="0">
              <a:latin typeface="Times New Roman" panose="02020603050405020304" pitchFamily="18" charset="0"/>
            </a:endParaRPr>
          </a:p>
          <a:p>
            <a:pPr marL="336550" indent="-330200">
              <a:spcBef>
                <a:spcPts val="700"/>
              </a:spcBef>
              <a:buClr>
                <a:srgbClr val="4F6228"/>
              </a:buClr>
              <a:buSzPct val="100000"/>
              <a:buFont typeface="Wingdings" panose="05000000000000000000" pitchFamily="2" charset="2"/>
              <a:buChar char=""/>
              <a:defRPr/>
            </a:pPr>
            <a:r>
              <a:rPr lang="el-GR" altLang="el-GR" sz="2800" dirty="0">
                <a:latin typeface="Times New Roman" panose="02020603050405020304" pitchFamily="18" charset="0"/>
              </a:rPr>
              <a:t>Άλλοι παράγοντες της δομής αμοιβής:</a:t>
            </a:r>
          </a:p>
          <a:p>
            <a:pPr lvl="1">
              <a:spcBef>
                <a:spcPts val="600"/>
              </a:spcBef>
              <a:buClr>
                <a:srgbClr val="17375E"/>
              </a:buClr>
              <a:buSzPct val="100000"/>
              <a:buFont typeface="Arial" panose="020B0604020202020204" pitchFamily="34" charset="0"/>
              <a:buChar char="•"/>
              <a:defRPr/>
            </a:pPr>
            <a:r>
              <a:rPr lang="el-GR" altLang="el-GR" sz="2400" dirty="0">
                <a:latin typeface="Times New Roman" panose="02020603050405020304" pitchFamily="18" charset="0"/>
              </a:rPr>
              <a:t>Συνθήκες αγοράς εργασίας</a:t>
            </a:r>
          </a:p>
          <a:p>
            <a:pPr lvl="1">
              <a:spcBef>
                <a:spcPts val="600"/>
              </a:spcBef>
              <a:buClr>
                <a:srgbClr val="17375E"/>
              </a:buClr>
              <a:buSzPct val="100000"/>
              <a:buFont typeface="Arial" panose="020B0604020202020204" pitchFamily="34" charset="0"/>
              <a:buChar char="•"/>
              <a:defRPr/>
            </a:pPr>
            <a:r>
              <a:rPr lang="el-GR" altLang="el-GR" sz="2400" dirty="0">
                <a:latin typeface="Times New Roman" panose="02020603050405020304" pitchFamily="18" charset="0"/>
              </a:rPr>
              <a:t>Συλλογικές διαπραγματεύσεις</a:t>
            </a:r>
          </a:p>
          <a:p>
            <a:pPr lvl="1">
              <a:spcBef>
                <a:spcPts val="600"/>
              </a:spcBef>
              <a:buClr>
                <a:srgbClr val="17375E"/>
              </a:buClr>
              <a:buSzPct val="100000"/>
              <a:buFont typeface="Arial" panose="020B0604020202020204" pitchFamily="34" charset="0"/>
              <a:buChar char="•"/>
              <a:defRPr/>
            </a:pPr>
            <a:r>
              <a:rPr lang="el-GR" altLang="el-GR" sz="2400" dirty="0">
                <a:latin typeface="Times New Roman" panose="02020603050405020304" pitchFamily="18" charset="0"/>
              </a:rPr>
              <a:t>Ατομικές διαφορές δεξιοτήτων</a:t>
            </a:r>
          </a:p>
          <a:p>
            <a:pPr marL="341313">
              <a:spcBef>
                <a:spcPts val="600"/>
              </a:spcBef>
              <a:buSzPct val="100000"/>
              <a:defRPr/>
            </a:pPr>
            <a:endParaRPr lang="el-GR" altLang="el-GR" sz="2400" dirty="0">
              <a:latin typeface="Times New Roman" panose="02020603050405020304" pitchFamily="18" charset="0"/>
            </a:endParaRPr>
          </a:p>
        </p:txBody>
      </p:sp>
      <p:sp>
        <p:nvSpPr>
          <p:cNvPr id="17410" name="Text Box 2">
            <a:extLst>
              <a:ext uri="{FF2B5EF4-FFF2-40B4-BE49-F238E27FC236}">
                <a16:creationId xmlns="" xmlns:a16="http://schemas.microsoft.com/office/drawing/2014/main" id="{AA2385FA-B47E-4BD3-BC8C-4BB02AE1CDDB}"/>
              </a:ext>
            </a:extLst>
          </p:cNvPr>
          <p:cNvSpPr txBox="1">
            <a:spLocks noChangeArrowheads="1"/>
          </p:cNvSpPr>
          <p:nvPr/>
        </p:nvSpPr>
        <p:spPr bwMode="auto">
          <a:xfrm>
            <a:off x="3581400" y="274638"/>
            <a:ext cx="66294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eaLnBrk="1" hangingPunct="1">
              <a:buSzPct val="100000"/>
              <a:defRPr/>
            </a:pPr>
            <a:r>
              <a:rPr lang="en-US" altLang="el-GR" sz="3600">
                <a:solidFill>
                  <a:srgbClr val="17375E"/>
                </a:solidFill>
                <a:effectLst>
                  <a:outerShdw blurRad="38100" dist="38100" dir="2700000" algn="tl">
                    <a:srgbClr val="C0C0C0"/>
                  </a:outerShdw>
                </a:effectLst>
                <a:latin typeface="Times New Roman" panose="02020603050405020304" pitchFamily="18" charset="0"/>
              </a:rPr>
              <a:t>Αξιολόγηση θέσης εργασίας και δομή αμοιβής</a:t>
            </a:r>
          </a:p>
        </p:txBody>
      </p:sp>
      <p:sp>
        <p:nvSpPr>
          <p:cNvPr id="30724" name="Text Box 3"/>
          <p:cNvSpPr txBox="1">
            <a:spLocks noChangeArrowheads="1"/>
          </p:cNvSpPr>
          <p:nvPr/>
        </p:nvSpPr>
        <p:spPr bwMode="auto">
          <a:xfrm>
            <a:off x="8077200" y="6356351"/>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Times New Roman" panose="02020603050405020304" pitchFamily="18"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9pPr>
          </a:lstStyle>
          <a:p>
            <a:pPr algn="r" eaLnBrk="1" hangingPunct="1">
              <a:spcBef>
                <a:spcPct val="0"/>
              </a:spcBef>
              <a:buClrTx/>
              <a:buFontTx/>
              <a:buNone/>
            </a:pPr>
            <a:fld id="{7B9209C2-4478-4DCF-9B30-391185B54A4F}" type="slidenum">
              <a:rPr lang="en-US" altLang="el-GR" sz="1200">
                <a:solidFill>
                  <a:srgbClr val="17375E"/>
                </a:solidFill>
                <a:cs typeface="Times New Roman" panose="02020603050405020304" pitchFamily="18" charset="0"/>
              </a:rPr>
              <a:pPr algn="r" eaLnBrk="1" hangingPunct="1">
                <a:spcBef>
                  <a:spcPct val="0"/>
                </a:spcBef>
                <a:buClrTx/>
                <a:buFontTx/>
                <a:buNone/>
              </a:pPr>
              <a:t>6</a:t>
            </a:fld>
            <a:endParaRPr lang="en-US" altLang="el-GR" sz="1200">
              <a:solidFill>
                <a:srgbClr val="17375E"/>
              </a:solidFill>
              <a:cs typeface="Times New Roman" panose="02020603050405020304" pitchFamily="18" charset="0"/>
            </a:endParaRPr>
          </a:p>
        </p:txBody>
      </p:sp>
      <p:sp>
        <p:nvSpPr>
          <p:cNvPr id="17413" name="Text Box 5"/>
          <p:cNvSpPr txBox="1">
            <a:spLocks noChangeArrowheads="1"/>
          </p:cNvSpPr>
          <p:nvPr/>
        </p:nvSpPr>
        <p:spPr bwMode="auto">
          <a:xfrm>
            <a:off x="2416176" y="2432051"/>
            <a:ext cx="7140575" cy="868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sp>
        <p:nvSpPr>
          <p:cNvPr id="30727" name="Oval 6"/>
          <p:cNvSpPr>
            <a:spLocks noChangeArrowheads="1"/>
          </p:cNvSpPr>
          <p:nvPr/>
        </p:nvSpPr>
        <p:spPr bwMode="auto">
          <a:xfrm>
            <a:off x="6924675" y="3625850"/>
            <a:ext cx="3886200" cy="2133600"/>
          </a:xfrm>
          <a:prstGeom prst="ellipse">
            <a:avLst/>
          </a:prstGeom>
          <a:solidFill>
            <a:srgbClr val="95B3D7"/>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Times New Roman" panose="02020603050405020304" pitchFamily="18"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9pPr>
          </a:lstStyle>
          <a:p>
            <a:pPr algn="ctr" eaLnBrk="1" hangingPunct="1">
              <a:spcBef>
                <a:spcPct val="0"/>
              </a:spcBef>
              <a:buClrTx/>
              <a:buFontTx/>
              <a:buNone/>
            </a:pPr>
            <a:r>
              <a:rPr lang="el-GR" altLang="el-GR" sz="1800">
                <a:latin typeface="Arial" panose="020B0604020202020204" pitchFamily="34" charset="0"/>
                <a:cs typeface="Times New Roman" panose="02020603050405020304" pitchFamily="18" charset="0"/>
              </a:rPr>
              <a:t>Πληροφορίες περί ημερομισθίων </a:t>
            </a:r>
            <a:br>
              <a:rPr lang="el-GR" altLang="el-GR" sz="1800">
                <a:latin typeface="Arial" panose="020B0604020202020204" pitchFamily="34" charset="0"/>
                <a:cs typeface="Times New Roman" panose="02020603050405020304" pitchFamily="18" charset="0"/>
              </a:rPr>
            </a:br>
            <a:r>
              <a:rPr lang="el-GR" altLang="el-GR" sz="1800">
                <a:latin typeface="Arial" panose="020B0604020202020204" pitchFamily="34" charset="0"/>
                <a:cs typeface="Times New Roman" panose="02020603050405020304" pitchFamily="18" charset="0"/>
              </a:rPr>
              <a:t>από την υπηρεσία </a:t>
            </a:r>
            <a:br>
              <a:rPr lang="el-GR" altLang="el-GR" sz="1800">
                <a:latin typeface="Arial" panose="020B0604020202020204" pitchFamily="34" charset="0"/>
                <a:cs typeface="Times New Roman" panose="02020603050405020304" pitchFamily="18" charset="0"/>
              </a:rPr>
            </a:br>
            <a:r>
              <a:rPr lang="el-GR" altLang="el-GR" sz="1800">
                <a:latin typeface="Arial" panose="020B0604020202020204" pitchFamily="34" charset="0"/>
                <a:cs typeface="Times New Roman" panose="02020603050405020304" pitchFamily="18" charset="0"/>
              </a:rPr>
              <a:t>Εργασιακών Στατιστικών Δεδομένων.</a:t>
            </a:r>
          </a:p>
          <a:p>
            <a:pPr algn="ctr" eaLnBrk="1" hangingPunct="1">
              <a:spcBef>
                <a:spcPct val="0"/>
              </a:spcBef>
              <a:buClrTx/>
              <a:buFontTx/>
              <a:buNone/>
            </a:pPr>
            <a:r>
              <a:rPr lang="en-US" altLang="el-GR" sz="1800">
                <a:solidFill>
                  <a:srgbClr val="CCCCFF"/>
                </a:solidFill>
                <a:latin typeface="Arial" panose="020B0604020202020204" pitchFamily="34" charset="0"/>
                <a:cs typeface="Times New Roman" panose="02020603050405020304" pitchFamily="18" charset="0"/>
                <a:hlinkClick r:id="rId3"/>
              </a:rPr>
              <a:t>http://www.bls.gov/bls/blswage.htm</a:t>
            </a:r>
          </a:p>
          <a:p>
            <a:pPr algn="ctr" eaLnBrk="1" hangingPunct="1">
              <a:spcBef>
                <a:spcPct val="0"/>
              </a:spcBef>
              <a:buClrTx/>
              <a:buFontTx/>
              <a:buNone/>
            </a:pPr>
            <a:r>
              <a:rPr lang="en-US" altLang="el-GR" sz="1800">
                <a:latin typeface="Arial" panose="020B0604020202020204" pitchFamily="34" charset="0"/>
                <a:cs typeface="Times New Roman" panose="02020603050405020304" pitchFamily="18" charset="0"/>
              </a:rPr>
              <a:t> </a:t>
            </a:r>
          </a:p>
        </p:txBody>
      </p:sp>
    </p:spTree>
    <p:extLst>
      <p:ext uri="{BB962C8B-B14F-4D97-AF65-F5344CB8AC3E}">
        <p14:creationId xmlns:p14="http://schemas.microsoft.com/office/powerpoint/2010/main" val="771858356"/>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endCondLst>
                                    <p:cond delay="0"/>
                                  </p:endCondLst>
                                  <p:childTnLst>
                                    <p:set>
                                      <p:cBhvr additive="repl">
                                        <p:cTn id="6" dur="1" fill="hold">
                                          <p:stCondLst>
                                            <p:cond delay="0"/>
                                          </p:stCondLst>
                                        </p:cTn>
                                        <p:tgtEl>
                                          <p:spTgt spid="174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Box 1">
            <a:extLst>
              <a:ext uri="{FF2B5EF4-FFF2-40B4-BE49-F238E27FC236}">
                <a16:creationId xmlns="" xmlns:a16="http://schemas.microsoft.com/office/drawing/2014/main" id="{8C55E314-F6E0-4123-9159-7CEE2F39D4A7}"/>
              </a:ext>
            </a:extLst>
          </p:cNvPr>
          <p:cNvSpPr txBox="1">
            <a:spLocks noChangeArrowheads="1"/>
          </p:cNvSpPr>
          <p:nvPr/>
        </p:nvSpPr>
        <p:spPr bwMode="auto">
          <a:xfrm>
            <a:off x="1981200" y="1600201"/>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2900" indent="-33655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736600" indent="-2794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700"/>
              </a:spcBef>
              <a:buSzPct val="100000"/>
              <a:defRPr/>
            </a:pPr>
            <a:r>
              <a:rPr lang="en-US" altLang="el-GR" sz="2600">
                <a:latin typeface="Times New Roman" panose="02020603050405020304" pitchFamily="18" charset="0"/>
              </a:rPr>
              <a:t>Θέσπιση δομής αμοιβών</a:t>
            </a:r>
          </a:p>
          <a:p>
            <a:pPr marL="336550" indent="-330200">
              <a:spcBef>
                <a:spcPts val="600"/>
              </a:spcBef>
              <a:buClr>
                <a:srgbClr val="4F6228"/>
              </a:buClr>
              <a:buSzPct val="100000"/>
              <a:buFont typeface="Wingdings" panose="05000000000000000000" pitchFamily="2" charset="2"/>
              <a:buChar char=""/>
              <a:defRPr/>
            </a:pPr>
            <a:r>
              <a:rPr lang="en-US" altLang="el-GR" sz="2400">
                <a:latin typeface="Times New Roman" panose="02020603050405020304" pitchFamily="18" charset="0"/>
              </a:rPr>
              <a:t>Έρευνες αποζημίωσης</a:t>
            </a:r>
          </a:p>
          <a:p>
            <a:pPr lvl="1">
              <a:spcBef>
                <a:spcPts val="700"/>
              </a:spcBef>
              <a:buClr>
                <a:srgbClr val="17375E"/>
              </a:buClr>
              <a:buSzPct val="100000"/>
              <a:buFont typeface="Arial" panose="020B0604020202020204" pitchFamily="34" charset="0"/>
              <a:buChar char="•"/>
              <a:defRPr/>
            </a:pPr>
            <a:r>
              <a:rPr lang="el-GR" altLang="el-GR" sz="2000">
                <a:latin typeface="Times New Roman" panose="02020603050405020304" pitchFamily="18" charset="0"/>
              </a:rPr>
              <a:t>Χρησιμοποιούνται για τη συλλογή πραγματικών δεδομένων σχετικά με τα επίπεδα αμοιβών άλλων οργανισμών. Συχνά συλλέγονται πληροφορίες και για τα προνόμια των εργαζόμενων. </a:t>
            </a:r>
          </a:p>
          <a:p>
            <a:pPr marL="336550" indent="-330200">
              <a:spcBef>
                <a:spcPts val="600"/>
              </a:spcBef>
              <a:buClr>
                <a:srgbClr val="4F6228"/>
              </a:buClr>
              <a:buSzPct val="100000"/>
              <a:buFont typeface="Wingdings" panose="05000000000000000000" pitchFamily="2" charset="2"/>
              <a:buChar char=""/>
              <a:defRPr/>
            </a:pPr>
            <a:r>
              <a:rPr lang="el-GR" altLang="el-GR" sz="2400">
                <a:latin typeface="Times New Roman" panose="02020603050405020304" pitchFamily="18" charset="0"/>
              </a:rPr>
              <a:t>Καμπύλες ημερομισθίων</a:t>
            </a:r>
          </a:p>
          <a:p>
            <a:pPr lvl="1">
              <a:spcBef>
                <a:spcPts val="500"/>
              </a:spcBef>
              <a:buClr>
                <a:srgbClr val="17375E"/>
              </a:buClr>
              <a:buSzPct val="100000"/>
              <a:buFont typeface="Arial" panose="020B0604020202020204" pitchFamily="34" charset="0"/>
              <a:buChar char="•"/>
              <a:defRPr/>
            </a:pPr>
            <a:r>
              <a:rPr lang="el-GR" altLang="el-GR" sz="2000">
                <a:latin typeface="Times New Roman" panose="02020603050405020304" pitchFamily="18" charset="0"/>
              </a:rPr>
              <a:t>Προκύπτουν από τη γραφική αναπαράσταση των δεδομένων από την αξιολόγηση της θέσης εργασίας (όπως επίπεδα ή βαθμοί θέσης) έναντι των επιπέδων αμοιβών (πραγματικά ή ερευνητικά δεδομένα)</a:t>
            </a:r>
          </a:p>
          <a:p>
            <a:pPr lvl="1">
              <a:spcBef>
                <a:spcPts val="500"/>
              </a:spcBef>
              <a:buClr>
                <a:srgbClr val="17375E"/>
              </a:buClr>
              <a:buSzPct val="100000"/>
              <a:buFont typeface="Arial" panose="020B0604020202020204" pitchFamily="34" charset="0"/>
              <a:buChar char="•"/>
              <a:defRPr/>
            </a:pPr>
            <a:r>
              <a:rPr lang="el-GR" altLang="el-GR" sz="2000">
                <a:latin typeface="Times New Roman" panose="02020603050405020304" pitchFamily="18" charset="0"/>
              </a:rPr>
              <a:t>Δείχνει εάν είναι λογική η δομή αμοιβών.</a:t>
            </a:r>
          </a:p>
          <a:p>
            <a:pPr marL="336550" indent="-330200">
              <a:spcBef>
                <a:spcPts val="600"/>
              </a:spcBef>
              <a:buClr>
                <a:srgbClr val="4F6228"/>
              </a:buClr>
              <a:buSzPct val="100000"/>
              <a:buFont typeface="Wingdings" panose="05000000000000000000" pitchFamily="2" charset="2"/>
              <a:buChar char=""/>
              <a:defRPr/>
            </a:pPr>
            <a:r>
              <a:rPr lang="en-US" altLang="el-GR" sz="2400">
                <a:latin typeface="Times New Roman" panose="02020603050405020304" pitchFamily="18" charset="0"/>
              </a:rPr>
              <a:t>Δομή ημερομισθίων</a:t>
            </a:r>
          </a:p>
          <a:p>
            <a:pPr lvl="1">
              <a:spcBef>
                <a:spcPts val="500"/>
              </a:spcBef>
              <a:buClr>
                <a:srgbClr val="17375E"/>
              </a:buClr>
              <a:buSzPct val="100000"/>
              <a:buFont typeface="Arial" panose="020B0604020202020204" pitchFamily="34" charset="0"/>
              <a:buChar char="•"/>
              <a:defRPr/>
            </a:pPr>
            <a:r>
              <a:rPr lang="el-GR" altLang="el-GR" sz="2000">
                <a:latin typeface="Times New Roman" panose="02020603050405020304" pitchFamily="18" charset="0"/>
              </a:rPr>
              <a:t>Υποδεικνύει φάσματα αμοιβών για θέσεις εργασίας ίδιας αξίας. Οδηγεί σε λογική ιεράρχηση των ημερομισθίων, σε αλληλεπικαλυπτόμενες περιοχές.</a:t>
            </a:r>
          </a:p>
          <a:p>
            <a:pPr marL="341313">
              <a:spcBef>
                <a:spcPts val="500"/>
              </a:spcBef>
              <a:buSzPct val="100000"/>
              <a:defRPr/>
            </a:pPr>
            <a:endParaRPr lang="el-GR" altLang="el-GR" sz="2000">
              <a:latin typeface="Times New Roman" panose="02020603050405020304" pitchFamily="18" charset="0"/>
            </a:endParaRPr>
          </a:p>
        </p:txBody>
      </p:sp>
      <p:sp>
        <p:nvSpPr>
          <p:cNvPr id="19458" name="Text Box 2">
            <a:extLst>
              <a:ext uri="{FF2B5EF4-FFF2-40B4-BE49-F238E27FC236}">
                <a16:creationId xmlns="" xmlns:a16="http://schemas.microsoft.com/office/drawing/2014/main" id="{5B9E032A-049F-4F84-AC83-7E563BD4103B}"/>
              </a:ext>
            </a:extLst>
          </p:cNvPr>
          <p:cNvSpPr txBox="1">
            <a:spLocks noChangeArrowheads="1"/>
          </p:cNvSpPr>
          <p:nvPr/>
        </p:nvSpPr>
        <p:spPr bwMode="auto">
          <a:xfrm>
            <a:off x="3581400" y="274638"/>
            <a:ext cx="66294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eaLnBrk="1" hangingPunct="1">
              <a:buSzPct val="100000"/>
              <a:defRPr/>
            </a:pPr>
            <a:r>
              <a:rPr lang="en-US" altLang="el-GR" sz="3600">
                <a:solidFill>
                  <a:srgbClr val="17375E"/>
                </a:solidFill>
                <a:effectLst>
                  <a:outerShdw blurRad="38100" dist="38100" dir="2700000" algn="tl">
                    <a:srgbClr val="C0C0C0"/>
                  </a:outerShdw>
                </a:effectLst>
                <a:latin typeface="Times New Roman" panose="02020603050405020304" pitchFamily="18" charset="0"/>
              </a:rPr>
              <a:t>Αξιολόγηση θέσης εργασίας και δομή αμοιβής</a:t>
            </a:r>
          </a:p>
        </p:txBody>
      </p:sp>
      <p:sp>
        <p:nvSpPr>
          <p:cNvPr id="32772" name="Text Box 3"/>
          <p:cNvSpPr txBox="1">
            <a:spLocks noChangeArrowheads="1"/>
          </p:cNvSpPr>
          <p:nvPr/>
        </p:nvSpPr>
        <p:spPr bwMode="auto">
          <a:xfrm>
            <a:off x="8077200" y="6356351"/>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Times New Roman" panose="02020603050405020304" pitchFamily="18"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9pPr>
          </a:lstStyle>
          <a:p>
            <a:pPr algn="r" eaLnBrk="1" hangingPunct="1">
              <a:spcBef>
                <a:spcPct val="0"/>
              </a:spcBef>
              <a:buClrTx/>
              <a:buFontTx/>
              <a:buNone/>
            </a:pPr>
            <a:fld id="{51E0FE77-B041-41E1-9CBD-529A2D1DA208}" type="slidenum">
              <a:rPr lang="en-US" altLang="el-GR" sz="1200">
                <a:solidFill>
                  <a:srgbClr val="17375E"/>
                </a:solidFill>
                <a:cs typeface="Times New Roman" panose="02020603050405020304" pitchFamily="18" charset="0"/>
              </a:rPr>
              <a:pPr algn="r" eaLnBrk="1" hangingPunct="1">
                <a:spcBef>
                  <a:spcPct val="0"/>
                </a:spcBef>
                <a:buClrTx/>
                <a:buFontTx/>
                <a:buNone/>
              </a:pPr>
              <a:t>7</a:t>
            </a:fld>
            <a:endParaRPr lang="en-US" altLang="el-GR" sz="1200">
              <a:solidFill>
                <a:srgbClr val="17375E"/>
              </a:solidFill>
              <a:cs typeface="Times New Roman" panose="02020603050405020304" pitchFamily="18" charset="0"/>
            </a:endParaRPr>
          </a:p>
        </p:txBody>
      </p:sp>
    </p:spTree>
    <p:extLst>
      <p:ext uri="{BB962C8B-B14F-4D97-AF65-F5344CB8AC3E}">
        <p14:creationId xmlns:p14="http://schemas.microsoft.com/office/powerpoint/2010/main" val="310162488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 Box 1">
            <a:extLst>
              <a:ext uri="{FF2B5EF4-FFF2-40B4-BE49-F238E27FC236}">
                <a16:creationId xmlns="" xmlns:a16="http://schemas.microsoft.com/office/drawing/2014/main" id="{CCE76395-D1B7-4935-86FE-25E151A8172E}"/>
              </a:ext>
            </a:extLst>
          </p:cNvPr>
          <p:cNvSpPr txBox="1">
            <a:spLocks noChangeArrowheads="1"/>
          </p:cNvSpPr>
          <p:nvPr/>
        </p:nvSpPr>
        <p:spPr bwMode="auto">
          <a:xfrm>
            <a:off x="1981200" y="1600201"/>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2900" indent="-33655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800"/>
              </a:spcBef>
              <a:buSzPct val="100000"/>
              <a:defRPr/>
            </a:pPr>
            <a:r>
              <a:rPr lang="el-GR" altLang="el-GR" sz="3200">
                <a:latin typeface="Times New Roman" panose="02020603050405020304" pitchFamily="18" charset="0"/>
                <a:cs typeface="Times New Roman" panose="02020603050405020304" pitchFamily="18" charset="0"/>
              </a:rPr>
              <a:t>Προγράμματα αποζημίωσης κινήτρων</a:t>
            </a:r>
          </a:p>
          <a:p>
            <a:pPr>
              <a:spcBef>
                <a:spcPts val="800"/>
              </a:spcBef>
              <a:buSzPct val="100000"/>
              <a:defRPr/>
            </a:pPr>
            <a:endParaRPr lang="en-US" altLang="el-GR" sz="3200">
              <a:latin typeface="Times New Roman" panose="02020603050405020304" pitchFamily="18" charset="0"/>
              <a:cs typeface="Times New Roman" panose="02020603050405020304" pitchFamily="18" charset="0"/>
            </a:endParaRPr>
          </a:p>
          <a:p>
            <a:pPr>
              <a:spcBef>
                <a:spcPts val="800"/>
              </a:spcBef>
              <a:buSzPct val="100000"/>
              <a:defRPr/>
            </a:pPr>
            <a:endParaRPr lang="en-US" altLang="el-GR" sz="3200">
              <a:latin typeface="Times New Roman" panose="02020603050405020304" pitchFamily="18" charset="0"/>
              <a:cs typeface="Times New Roman" panose="02020603050405020304" pitchFamily="18" charset="0"/>
            </a:endParaRPr>
          </a:p>
          <a:p>
            <a:pPr>
              <a:spcBef>
                <a:spcPts val="800"/>
              </a:spcBef>
              <a:buSzPct val="100000"/>
              <a:defRPr/>
            </a:pPr>
            <a:endParaRPr lang="en-US" altLang="el-GR" sz="3200">
              <a:latin typeface="Times New Roman" panose="02020603050405020304" pitchFamily="18" charset="0"/>
              <a:cs typeface="Times New Roman" panose="02020603050405020304" pitchFamily="18" charset="0"/>
            </a:endParaRPr>
          </a:p>
          <a:p>
            <a:pPr>
              <a:spcBef>
                <a:spcPts val="800"/>
              </a:spcBef>
              <a:buSzPct val="100000"/>
              <a:defRPr/>
            </a:pPr>
            <a:endParaRPr lang="en-US" altLang="el-GR" sz="3200">
              <a:latin typeface="Times New Roman" panose="02020603050405020304" pitchFamily="18" charset="0"/>
              <a:cs typeface="Times New Roman" panose="02020603050405020304" pitchFamily="18" charset="0"/>
            </a:endParaRPr>
          </a:p>
          <a:p>
            <a:pPr>
              <a:spcBef>
                <a:spcPts val="800"/>
              </a:spcBef>
              <a:buSzPct val="100000"/>
              <a:defRPr/>
            </a:pPr>
            <a:endParaRPr lang="en-US" altLang="el-GR" sz="3200">
              <a:latin typeface="Times New Roman" panose="02020603050405020304" pitchFamily="18" charset="0"/>
              <a:cs typeface="Times New Roman" panose="02020603050405020304" pitchFamily="18" charset="0"/>
            </a:endParaRPr>
          </a:p>
          <a:p>
            <a:pPr>
              <a:spcBef>
                <a:spcPts val="800"/>
              </a:spcBef>
              <a:buSzPct val="100000"/>
              <a:defRPr/>
            </a:pPr>
            <a:endParaRPr lang="en-US" altLang="el-GR" sz="3200">
              <a:latin typeface="Times New Roman" panose="02020603050405020304" pitchFamily="18" charset="0"/>
              <a:cs typeface="Times New Roman" panose="02020603050405020304" pitchFamily="18" charset="0"/>
            </a:endParaRPr>
          </a:p>
          <a:p>
            <a:pPr>
              <a:spcBef>
                <a:spcPts val="450"/>
              </a:spcBef>
              <a:buSzPct val="100000"/>
              <a:defRPr/>
            </a:pPr>
            <a:r>
              <a:rPr lang="el-GR" altLang="el-GR">
                <a:latin typeface="Times New Roman" panose="02020603050405020304" pitchFamily="18" charset="0"/>
              </a:rPr>
              <a:t>Κίνητρα μπορούν να προστεθούν στη βασική δομή αμοιβής για την προσφορά ανταμοιβών για την απόδοση.</a:t>
            </a:r>
          </a:p>
          <a:p>
            <a:pPr>
              <a:spcBef>
                <a:spcPts val="800"/>
              </a:spcBef>
              <a:buSzPct val="100000"/>
              <a:defRPr/>
            </a:pPr>
            <a:endParaRPr lang="en-US" altLang="el-GR" sz="3200">
              <a:latin typeface="Times New Roman" panose="02020603050405020304" pitchFamily="18" charset="0"/>
            </a:endParaRPr>
          </a:p>
          <a:p>
            <a:pPr marL="341313">
              <a:spcBef>
                <a:spcPts val="800"/>
              </a:spcBef>
              <a:buSzPct val="100000"/>
              <a:defRPr/>
            </a:pPr>
            <a:endParaRPr lang="en-US" altLang="el-GR" sz="3200">
              <a:latin typeface="Times New Roman" panose="02020603050405020304" pitchFamily="18" charset="0"/>
            </a:endParaRPr>
          </a:p>
        </p:txBody>
      </p:sp>
      <p:sp>
        <p:nvSpPr>
          <p:cNvPr id="21506" name="Text Box 2">
            <a:extLst>
              <a:ext uri="{FF2B5EF4-FFF2-40B4-BE49-F238E27FC236}">
                <a16:creationId xmlns="" xmlns:a16="http://schemas.microsoft.com/office/drawing/2014/main" id="{DE369981-6DE9-4A5D-8D19-EFA5A324C7DF}"/>
              </a:ext>
            </a:extLst>
          </p:cNvPr>
          <p:cNvSpPr txBox="1">
            <a:spLocks noChangeArrowheads="1"/>
          </p:cNvSpPr>
          <p:nvPr/>
        </p:nvSpPr>
        <p:spPr bwMode="auto">
          <a:xfrm>
            <a:off x="3581400" y="274638"/>
            <a:ext cx="66294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eaLnBrk="1" hangingPunct="1">
              <a:buSzPct val="100000"/>
              <a:defRPr/>
            </a:pPr>
            <a:r>
              <a:rPr lang="el-GR" altLang="el-GR" sz="3600">
                <a:solidFill>
                  <a:srgbClr val="17375E"/>
                </a:solidFill>
                <a:effectLst>
                  <a:outerShdw blurRad="38100" dist="38100" dir="2700000" algn="tl">
                    <a:srgbClr val="C0C0C0"/>
                  </a:outerShdw>
                </a:effectLst>
                <a:latin typeface="Times New Roman" panose="02020603050405020304" pitchFamily="18" charset="0"/>
              </a:rPr>
              <a:t>Ειδικές περιπτώσεις αποζημίωσης</a:t>
            </a:r>
          </a:p>
        </p:txBody>
      </p:sp>
      <p:sp>
        <p:nvSpPr>
          <p:cNvPr id="36868" name="Text Box 3"/>
          <p:cNvSpPr txBox="1">
            <a:spLocks noChangeArrowheads="1"/>
          </p:cNvSpPr>
          <p:nvPr/>
        </p:nvSpPr>
        <p:spPr bwMode="auto">
          <a:xfrm>
            <a:off x="8077200" y="6356351"/>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Times New Roman" panose="02020603050405020304" pitchFamily="18"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9pPr>
          </a:lstStyle>
          <a:p>
            <a:pPr algn="r" eaLnBrk="1" hangingPunct="1">
              <a:spcBef>
                <a:spcPct val="0"/>
              </a:spcBef>
              <a:buClrTx/>
              <a:buFontTx/>
              <a:buNone/>
            </a:pPr>
            <a:fld id="{E2C2560A-73A7-4F99-A209-A6C9BD27A977}" type="slidenum">
              <a:rPr lang="en-US" altLang="el-GR" sz="1200">
                <a:solidFill>
                  <a:srgbClr val="17375E"/>
                </a:solidFill>
                <a:cs typeface="Times New Roman" panose="02020603050405020304" pitchFamily="18" charset="0"/>
              </a:rPr>
              <a:pPr algn="r" eaLnBrk="1" hangingPunct="1">
                <a:spcBef>
                  <a:spcPct val="0"/>
                </a:spcBef>
                <a:buClrTx/>
                <a:buFontTx/>
                <a:buNone/>
              </a:pPr>
              <a:t>8</a:t>
            </a:fld>
            <a:endParaRPr lang="en-US" altLang="el-GR" sz="1200">
              <a:solidFill>
                <a:srgbClr val="17375E"/>
              </a:solidFill>
              <a:cs typeface="Times New Roman" panose="02020603050405020304" pitchFamily="18" charset="0"/>
            </a:endParaRPr>
          </a:p>
        </p:txBody>
      </p:sp>
      <p:sp>
        <p:nvSpPr>
          <p:cNvPr id="36870" name="Text Box 5"/>
          <p:cNvSpPr txBox="1">
            <a:spLocks noChangeArrowheads="1"/>
          </p:cNvSpPr>
          <p:nvPr/>
        </p:nvSpPr>
        <p:spPr bwMode="auto">
          <a:xfrm>
            <a:off x="3167063" y="1538288"/>
            <a:ext cx="6361112" cy="538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sp>
        <p:nvSpPr>
          <p:cNvPr id="21510" name="Oval 6"/>
          <p:cNvSpPr>
            <a:spLocks noChangeArrowheads="1"/>
          </p:cNvSpPr>
          <p:nvPr/>
        </p:nvSpPr>
        <p:spPr bwMode="auto">
          <a:xfrm>
            <a:off x="3116263" y="2643188"/>
            <a:ext cx="2590800" cy="1143000"/>
          </a:xfrm>
          <a:prstGeom prst="ellipse">
            <a:avLst/>
          </a:prstGeom>
          <a:solidFill>
            <a:srgbClr val="4F81BD"/>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Times New Roman" panose="02020603050405020304" pitchFamily="18"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9pPr>
          </a:lstStyle>
          <a:p>
            <a:pPr algn="ctr" eaLnBrk="1" hangingPunct="1">
              <a:spcBef>
                <a:spcPct val="0"/>
              </a:spcBef>
              <a:buClrTx/>
              <a:buFontTx/>
              <a:buNone/>
            </a:pPr>
            <a:r>
              <a:rPr lang="en-US" altLang="el-GR" sz="2200">
                <a:solidFill>
                  <a:srgbClr val="E6E6C2"/>
                </a:solidFill>
                <a:latin typeface="Arial" panose="020B0604020202020204" pitchFamily="34" charset="0"/>
                <a:cs typeface="Times New Roman" panose="02020603050405020304" pitchFamily="18" charset="0"/>
              </a:rPr>
              <a:t>άτομο</a:t>
            </a:r>
          </a:p>
        </p:txBody>
      </p:sp>
      <p:sp>
        <p:nvSpPr>
          <p:cNvPr id="21511" name="Oval 7"/>
          <p:cNvSpPr>
            <a:spLocks noChangeArrowheads="1"/>
          </p:cNvSpPr>
          <p:nvPr/>
        </p:nvSpPr>
        <p:spPr bwMode="auto">
          <a:xfrm>
            <a:off x="5046663" y="4159250"/>
            <a:ext cx="2590800" cy="1143000"/>
          </a:xfrm>
          <a:prstGeom prst="ellipse">
            <a:avLst/>
          </a:prstGeom>
          <a:solidFill>
            <a:srgbClr val="4F81BD"/>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Times New Roman" panose="02020603050405020304" pitchFamily="18"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9pPr>
          </a:lstStyle>
          <a:p>
            <a:pPr algn="ctr" eaLnBrk="1" hangingPunct="1">
              <a:spcBef>
                <a:spcPct val="0"/>
              </a:spcBef>
              <a:buClrTx/>
              <a:buFontTx/>
              <a:buNone/>
            </a:pPr>
            <a:r>
              <a:rPr lang="en-US" altLang="el-GR" sz="2200">
                <a:solidFill>
                  <a:srgbClr val="E6E6C2"/>
                </a:solidFill>
                <a:latin typeface="Arial" panose="020B0604020202020204" pitchFamily="34" charset="0"/>
                <a:cs typeface="Times New Roman" panose="02020603050405020304" pitchFamily="18" charset="0"/>
              </a:rPr>
              <a:t>ομάδα</a:t>
            </a:r>
          </a:p>
        </p:txBody>
      </p:sp>
      <p:sp>
        <p:nvSpPr>
          <p:cNvPr id="21512" name="Oval 8"/>
          <p:cNvSpPr>
            <a:spLocks noChangeArrowheads="1"/>
          </p:cNvSpPr>
          <p:nvPr/>
        </p:nvSpPr>
        <p:spPr bwMode="auto">
          <a:xfrm>
            <a:off x="6929438" y="2779713"/>
            <a:ext cx="2590800" cy="1143000"/>
          </a:xfrm>
          <a:prstGeom prst="ellipse">
            <a:avLst/>
          </a:prstGeom>
          <a:solidFill>
            <a:srgbClr val="4F81BD"/>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Times New Roman" panose="02020603050405020304" pitchFamily="18"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9pPr>
          </a:lstStyle>
          <a:p>
            <a:pPr algn="ctr" eaLnBrk="1" hangingPunct="1">
              <a:spcBef>
                <a:spcPct val="0"/>
              </a:spcBef>
              <a:buClrTx/>
              <a:buFontTx/>
              <a:buNone/>
            </a:pPr>
            <a:r>
              <a:rPr lang="en-US" altLang="el-GR" sz="2200">
                <a:solidFill>
                  <a:srgbClr val="E6E6C2"/>
                </a:solidFill>
                <a:latin typeface="Arial" panose="020B0604020202020204" pitchFamily="34" charset="0"/>
                <a:cs typeface="Times New Roman" panose="02020603050405020304" pitchFamily="18" charset="0"/>
              </a:rPr>
              <a:t>οργανισμός</a:t>
            </a:r>
          </a:p>
        </p:txBody>
      </p:sp>
    </p:spTree>
    <p:extLst>
      <p:ext uri="{BB962C8B-B14F-4D97-AF65-F5344CB8AC3E}">
        <p14:creationId xmlns:p14="http://schemas.microsoft.com/office/powerpoint/2010/main" val="1649096808"/>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fill="hold" nodeType="clickEffect">
                                  <p:stCondLst>
                                    <p:cond delay="0"/>
                                  </p:stCondLst>
                                  <p:childTnLst>
                                    <p:set>
                                      <p:cBhvr additive="repl">
                                        <p:cTn id="6" dur="1" fill="hold">
                                          <p:stCondLst>
                                            <p:cond delay="0"/>
                                          </p:stCondLst>
                                        </p:cTn>
                                        <p:tgtEl>
                                          <p:spTgt spid="21510"/>
                                        </p:tgtEl>
                                        <p:attrNameLst>
                                          <p:attrName>style.visibility</p:attrName>
                                        </p:attrNameLst>
                                      </p:cBhvr>
                                      <p:to>
                                        <p:strVal val="visible"/>
                                      </p:to>
                                    </p:set>
                                    <p:animEffect transition="in" filter="dissolve">
                                      <p:cBhvr additive="repl">
                                        <p:cTn id="7" dur="500"/>
                                        <p:tgtEl>
                                          <p:spTgt spid="21510"/>
                                        </p:tgtEl>
                                      </p:cBhvr>
                                    </p:animEffect>
                                  </p:childTnLst>
                                </p:cTn>
                              </p:par>
                              <p:par>
                                <p:cTn id="8" presetID="9" presetClass="entr" fill="hold" nodeType="withEffect">
                                  <p:stCondLst>
                                    <p:cond delay="0"/>
                                  </p:stCondLst>
                                  <p:childTnLst>
                                    <p:set>
                                      <p:cBhvr additive="repl">
                                        <p:cTn id="9" dur="1" fill="hold">
                                          <p:stCondLst>
                                            <p:cond delay="0"/>
                                          </p:stCondLst>
                                        </p:cTn>
                                        <p:tgtEl>
                                          <p:spTgt spid="21511"/>
                                        </p:tgtEl>
                                        <p:attrNameLst>
                                          <p:attrName>style.visibility</p:attrName>
                                        </p:attrNameLst>
                                      </p:cBhvr>
                                      <p:to>
                                        <p:strVal val="visible"/>
                                      </p:to>
                                    </p:set>
                                    <p:animEffect transition="in" filter="dissolve">
                                      <p:cBhvr additive="repl">
                                        <p:cTn id="10" dur="500"/>
                                        <p:tgtEl>
                                          <p:spTgt spid="21511"/>
                                        </p:tgtEl>
                                      </p:cBhvr>
                                    </p:animEffect>
                                  </p:childTnLst>
                                </p:cTn>
                              </p:par>
                              <p:par>
                                <p:cTn id="11" presetID="9" presetClass="entr" fill="hold" nodeType="withEffect">
                                  <p:stCondLst>
                                    <p:cond delay="0"/>
                                  </p:stCondLst>
                                  <p:childTnLst>
                                    <p:set>
                                      <p:cBhvr additive="repl">
                                        <p:cTn id="12" dur="1" fill="hold">
                                          <p:stCondLst>
                                            <p:cond delay="0"/>
                                          </p:stCondLst>
                                        </p:cTn>
                                        <p:tgtEl>
                                          <p:spTgt spid="21512"/>
                                        </p:tgtEl>
                                        <p:attrNameLst>
                                          <p:attrName>style.visibility</p:attrName>
                                        </p:attrNameLst>
                                      </p:cBhvr>
                                      <p:to>
                                        <p:strVal val="visible"/>
                                      </p:to>
                                    </p:set>
                                    <p:animEffect transition="in" filter="dissolve">
                                      <p:cBhvr additive="repl">
                                        <p:cTn id="13" dur="500"/>
                                        <p:tgtEl>
                                          <p:spTgt spid="215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Box 1">
            <a:extLst>
              <a:ext uri="{FF2B5EF4-FFF2-40B4-BE49-F238E27FC236}">
                <a16:creationId xmlns="" xmlns:a16="http://schemas.microsoft.com/office/drawing/2014/main" id="{498BFF41-1A25-45AE-9E00-0BE853828CD3}"/>
              </a:ext>
            </a:extLst>
          </p:cNvPr>
          <p:cNvSpPr txBox="1">
            <a:spLocks noChangeArrowheads="1"/>
          </p:cNvSpPr>
          <p:nvPr/>
        </p:nvSpPr>
        <p:spPr bwMode="auto">
          <a:xfrm>
            <a:off x="1981200" y="1600201"/>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2900" indent="-33655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marL="736600" indent="-27940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a:spcBef>
                <a:spcPts val="800"/>
              </a:spcBef>
              <a:buSzPct val="100000"/>
              <a:defRPr/>
            </a:pPr>
            <a:r>
              <a:rPr lang="en-US" altLang="el-GR" sz="3200" dirty="0" err="1">
                <a:latin typeface="Times New Roman" panose="02020603050405020304" pitchFamily="18" charset="0"/>
              </a:rPr>
              <a:t>Ατομικά</a:t>
            </a:r>
            <a:r>
              <a:rPr lang="en-US" altLang="el-GR" sz="3200" dirty="0">
                <a:latin typeface="Times New Roman" panose="02020603050405020304" pitchFamily="18" charset="0"/>
              </a:rPr>
              <a:t> </a:t>
            </a:r>
            <a:r>
              <a:rPr lang="en-US" altLang="el-GR" sz="3200" dirty="0" err="1">
                <a:latin typeface="Times New Roman" panose="02020603050405020304" pitchFamily="18" charset="0"/>
              </a:rPr>
              <a:t>κίνητρ</a:t>
            </a:r>
            <a:r>
              <a:rPr lang="en-US" altLang="el-GR" sz="3200" dirty="0">
                <a:latin typeface="Times New Roman" panose="02020603050405020304" pitchFamily="18" charset="0"/>
              </a:rPr>
              <a:t>α</a:t>
            </a:r>
          </a:p>
          <a:p>
            <a:pPr lvl="1">
              <a:spcBef>
                <a:spcPts val="700"/>
              </a:spcBef>
              <a:buClr>
                <a:srgbClr val="17375E"/>
              </a:buClr>
              <a:buSzPct val="100000"/>
              <a:buFont typeface="Arial" panose="020B0604020202020204" pitchFamily="34" charset="0"/>
              <a:buChar char="•"/>
              <a:defRPr/>
            </a:pPr>
            <a:r>
              <a:rPr lang="el-GR" altLang="el-GR" sz="2800" dirty="0">
                <a:latin typeface="Times New Roman" panose="02020603050405020304" pitchFamily="18" charset="0"/>
              </a:rPr>
              <a:t>Προγράμματα αξιοκρατικής αμοιβής (ετήσια αύξηση, βάσει απόδοσης)</a:t>
            </a:r>
          </a:p>
          <a:p>
            <a:pPr marL="1081088" lvl="1" indent="-622300">
              <a:spcBef>
                <a:spcPts val="800"/>
              </a:spcBef>
              <a:buClr>
                <a:srgbClr val="000000"/>
              </a:buClr>
              <a:buSzPct val="100000"/>
              <a:buFont typeface="Times New Roman" panose="02020603050405020304" pitchFamily="18" charset="0"/>
              <a:buChar char="–"/>
              <a:defRPr/>
            </a:pPr>
            <a:r>
              <a:rPr lang="el-GR" altLang="el-GR" sz="2800" dirty="0">
                <a:latin typeface="Times New Roman" panose="02020603050405020304" pitchFamily="18" charset="0"/>
              </a:rPr>
              <a:t>Προγράμματα εργασίας αμειβόμενης με το κομμάτι (αμοιβή βάσει του αριθμού των μονάδων που παράγονται συνήθως σε μια συγκεκριμένη χρονική περίοδο)</a:t>
            </a:r>
          </a:p>
          <a:p>
            <a:pPr marL="1081088" lvl="1" indent="-622300">
              <a:spcBef>
                <a:spcPts val="800"/>
              </a:spcBef>
              <a:buClr>
                <a:srgbClr val="000000"/>
              </a:buClr>
              <a:buSzPct val="45000"/>
              <a:buFont typeface="Wingdings" panose="05000000000000000000" pitchFamily="2" charset="2"/>
              <a:buChar char=""/>
              <a:defRPr/>
            </a:pPr>
            <a:r>
              <a:rPr lang="el-GR" altLang="el-GR" sz="2800" dirty="0">
                <a:latin typeface="Times New Roman" panose="02020603050405020304" pitchFamily="18" charset="0"/>
              </a:rPr>
              <a:t>Μπόνους εξοικονόμησης χρόνου και προμήθειες</a:t>
            </a:r>
            <a:br>
              <a:rPr lang="el-GR" altLang="el-GR" sz="2800" dirty="0">
                <a:latin typeface="Times New Roman" panose="02020603050405020304" pitchFamily="18" charset="0"/>
              </a:rPr>
            </a:br>
            <a:r>
              <a:rPr lang="el-GR" altLang="el-GR" sz="2800" dirty="0">
                <a:latin typeface="Times New Roman" panose="02020603050405020304" pitchFamily="18" charset="0"/>
              </a:rPr>
              <a:t>Λειτουργούν καλύτερα όταν τίθενται σαφείς στόχοι και οι εργασίες είναι ανεξάρτητες.</a:t>
            </a:r>
          </a:p>
          <a:p>
            <a:pPr marL="341313">
              <a:spcBef>
                <a:spcPts val="800"/>
              </a:spcBef>
              <a:buSzPct val="100000"/>
              <a:defRPr/>
            </a:pPr>
            <a:endParaRPr lang="el-GR" altLang="el-GR" sz="2800" dirty="0">
              <a:latin typeface="Times New Roman" panose="02020603050405020304" pitchFamily="18" charset="0"/>
            </a:endParaRPr>
          </a:p>
        </p:txBody>
      </p:sp>
      <p:sp>
        <p:nvSpPr>
          <p:cNvPr id="22530" name="Text Box 2">
            <a:extLst>
              <a:ext uri="{FF2B5EF4-FFF2-40B4-BE49-F238E27FC236}">
                <a16:creationId xmlns="" xmlns:a16="http://schemas.microsoft.com/office/drawing/2014/main" id="{6CCD5ADC-91B7-49C5-BF33-C84DCE7A36B4}"/>
              </a:ext>
            </a:extLst>
          </p:cNvPr>
          <p:cNvSpPr txBox="1">
            <a:spLocks noChangeArrowheads="1"/>
          </p:cNvSpPr>
          <p:nvPr/>
        </p:nvSpPr>
        <p:spPr bwMode="auto">
          <a:xfrm>
            <a:off x="3581400" y="274638"/>
            <a:ext cx="66294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eaLnBrk="1" hangingPunct="1">
              <a:buSzPct val="100000"/>
              <a:defRPr/>
            </a:pPr>
            <a:r>
              <a:rPr lang="el-GR" altLang="el-GR" sz="3600">
                <a:solidFill>
                  <a:srgbClr val="17375E"/>
                </a:solidFill>
                <a:effectLst>
                  <a:outerShdw blurRad="38100" dist="38100" dir="2700000" algn="tl">
                    <a:srgbClr val="C0C0C0"/>
                  </a:outerShdw>
                </a:effectLst>
                <a:latin typeface="Times New Roman" panose="02020603050405020304" pitchFamily="18" charset="0"/>
              </a:rPr>
              <a:t>Ειδικές περιπτώσεις αποζημίωσης</a:t>
            </a:r>
          </a:p>
        </p:txBody>
      </p:sp>
      <p:sp>
        <p:nvSpPr>
          <p:cNvPr id="38916" name="Text Box 3"/>
          <p:cNvSpPr txBox="1">
            <a:spLocks noChangeArrowheads="1"/>
          </p:cNvSpPr>
          <p:nvPr/>
        </p:nvSpPr>
        <p:spPr bwMode="auto">
          <a:xfrm>
            <a:off x="8077200" y="6356351"/>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Times New Roman" panose="02020603050405020304" pitchFamily="18"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Microsoft YaHei" panose="020B0503020204020204" pitchFamily="34" charset="-122"/>
              </a:defRPr>
            </a:lvl9pPr>
          </a:lstStyle>
          <a:p>
            <a:pPr algn="r" eaLnBrk="1" hangingPunct="1">
              <a:spcBef>
                <a:spcPct val="0"/>
              </a:spcBef>
              <a:buClrTx/>
              <a:buFontTx/>
              <a:buNone/>
            </a:pPr>
            <a:fld id="{3C3A9E63-D7DD-4FEC-B438-D997BAF759F8}" type="slidenum">
              <a:rPr lang="en-US" altLang="el-GR" sz="1200">
                <a:solidFill>
                  <a:srgbClr val="17375E"/>
                </a:solidFill>
                <a:cs typeface="Times New Roman" panose="02020603050405020304" pitchFamily="18" charset="0"/>
              </a:rPr>
              <a:pPr algn="r" eaLnBrk="1" hangingPunct="1">
                <a:spcBef>
                  <a:spcPct val="0"/>
                </a:spcBef>
                <a:buClrTx/>
                <a:buFontTx/>
                <a:buNone/>
              </a:pPr>
              <a:t>9</a:t>
            </a:fld>
            <a:endParaRPr lang="en-US" altLang="el-GR" sz="1200">
              <a:solidFill>
                <a:srgbClr val="17375E"/>
              </a:solidFill>
              <a:cs typeface="Times New Roman" panose="02020603050405020304" pitchFamily="18" charset="0"/>
            </a:endParaRPr>
          </a:p>
        </p:txBody>
      </p:sp>
      <p:sp>
        <p:nvSpPr>
          <p:cNvPr id="22533" name="Text Box 5"/>
          <p:cNvSpPr txBox="1">
            <a:spLocks noChangeArrowheads="1"/>
          </p:cNvSpPr>
          <p:nvPr/>
        </p:nvSpPr>
        <p:spPr bwMode="auto">
          <a:xfrm>
            <a:off x="3316289" y="2216151"/>
            <a:ext cx="5830887" cy="3052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el-GR" altLang="el-GR"/>
          </a:p>
        </p:txBody>
      </p:sp>
    </p:spTree>
    <p:extLst>
      <p:ext uri="{BB962C8B-B14F-4D97-AF65-F5344CB8AC3E}">
        <p14:creationId xmlns:p14="http://schemas.microsoft.com/office/powerpoint/2010/main" val="1710563679"/>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endCondLst>
                                    <p:cond delay="0"/>
                                  </p:endCondLst>
                                  <p:childTnLst>
                                    <p:set>
                                      <p:cBhvr additive="repl">
                                        <p:cTn id="6" dur="1" fill="hold">
                                          <p:stCondLst>
                                            <p:cond delay="0"/>
                                          </p:stCondLst>
                                        </p:cTn>
                                        <p:tgtEl>
                                          <p:spTgt spid="225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74</TotalTime>
  <Words>2393</Words>
  <Application>Microsoft Office PowerPoint</Application>
  <PresentationFormat>Ευρεία οθόνη</PresentationFormat>
  <Paragraphs>195</Paragraphs>
  <Slides>28</Slides>
  <Notes>15</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1</vt:i4>
      </vt:variant>
      <vt:variant>
        <vt:lpstr>Τίτλοι διαφανειών</vt:lpstr>
      </vt:variant>
      <vt:variant>
        <vt:i4>28</vt:i4>
      </vt:variant>
    </vt:vector>
  </HeadingPairs>
  <TitlesOfParts>
    <vt:vector size="37" baseType="lpstr">
      <vt:lpstr>Microsoft YaHei</vt:lpstr>
      <vt:lpstr>Arial</vt:lpstr>
      <vt:lpstr>Calibri</vt:lpstr>
      <vt:lpstr>Century Gothic</vt:lpstr>
      <vt:lpstr>Symbol</vt:lpstr>
      <vt:lpstr>Times New Roman</vt:lpstr>
      <vt:lpstr>Wingdings</vt:lpstr>
      <vt:lpstr>Wingdings 3</vt:lpstr>
      <vt:lpstr>Wisp</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ΝΟΜΟΣ ΥΠ' ΑΡΙΘΜ. 4940/2022 ΦΕΚ 112/Α/14-6-2022 </vt:lpstr>
      <vt:lpstr>Άρθρο 9 ΣΤΟΧΟΘΕΣΙΑ  </vt:lpstr>
      <vt:lpstr>Παρουσίαση του PowerPoint</vt:lpstr>
      <vt:lpstr>Παρουσίαση του PowerPoint</vt:lpstr>
      <vt:lpstr>Άρθρο 23  Σύστημα κινήτρων και ανταμοιβής υπαλλήλων συνδεόμενο με το Ενοποιημένο Σχέδιο Κυβερνητικής Πολιτικής   </vt:lpstr>
      <vt:lpstr>Παρουσίαση του PowerPoint</vt:lpstr>
      <vt:lpstr>Παρουσίαση του PowerPoint</vt:lpstr>
      <vt:lpstr>Παρουσίαση του PowerPoint</vt:lpstr>
      <vt:lpstr>Άρθρο 24 Σύστημα κινήτρων και ανταμοιβής υπαλλήλων που εμπλέκονται σε έργα του Εθνικού Σχεδίου Ανάκαμψης και Ανθεκτικότητας «Ελλάδα 2.0» </vt:lpstr>
      <vt:lpstr>Άρθρο 25  Επίτευξης Δημοσιονομικών Στόχων</vt:lpstr>
      <vt:lpstr>Παρουσίαση του PowerPoint</vt:lpstr>
      <vt:lpstr>Άρθρο 26  Σύστημα ανταμοιβής δικαστικών υπαλλήλων</vt:lpstr>
      <vt:lpstr>Άρθρο 27 Σύστημα κινήτρων και ανταμοιβής υπαλλήλων που στελεχώνουν τις Ειδικές Υπηρεσίες του ΕΣΠΑ και του Στρατηγικού Σχεδίου Κοινής Αγροτικής Πολιτικής, την Κεντρική Υπηρεσία της Μονάδας Οργάνωσης της Διαχείρισης ΑΕ και την Ειδική Υπηρεσία Προγραμματισμού, Συντονισμού και Παρακολούθησης της υλοποίησης των Χρηματοδοτικών Μηχανισμών του Ευρωπαϊκού Οικονομικού Χώρου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sabbas m.</dc:creator>
  <cp:lastModifiedBy>sabbas m.</cp:lastModifiedBy>
  <cp:revision>8</cp:revision>
  <dcterms:created xsi:type="dcterms:W3CDTF">2022-12-14T15:58:14Z</dcterms:created>
  <dcterms:modified xsi:type="dcterms:W3CDTF">2022-12-14T20:51:14Z</dcterms:modified>
</cp:coreProperties>
</file>